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79" r:id="rId10"/>
    <p:sldId id="280" r:id="rId11"/>
    <p:sldId id="281" r:id="rId12"/>
    <p:sldId id="282" r:id="rId13"/>
    <p:sldId id="284" r:id="rId14"/>
    <p:sldId id="265" r:id="rId15"/>
    <p:sldId id="266" r:id="rId16"/>
    <p:sldId id="267" r:id="rId17"/>
    <p:sldId id="273" r:id="rId18"/>
    <p:sldId id="274" r:id="rId19"/>
    <p:sldId id="275" r:id="rId20"/>
    <p:sldId id="276" r:id="rId21"/>
    <p:sldId id="277" r:id="rId22"/>
    <p:sldId id="278" r:id="rId23"/>
    <p:sldId id="268" r:id="rId24"/>
    <p:sldId id="269" r:id="rId25"/>
    <p:sldId id="270" r:id="rId26"/>
    <p:sldId id="27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34226A-987F-44A5-95C4-1960868BE4BA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1C623-F803-439D-8DBF-76EB4C5661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903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3CECC63A-AA75-476B-B7E2-346C6FCC973D}" type="slidenum">
              <a:rPr lang="ru-RU" altLang="ru-RU" smtClean="0">
                <a:latin typeface="Calibri" pitchFamily="34" charset="0"/>
              </a:rPr>
              <a:pPr/>
              <a:t>1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85750" y="214313"/>
            <a:ext cx="8358188" cy="30718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4800" b="1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altLang="ru-RU" sz="4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как средство развития речи детей дошкольного возраста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7772400" y="4437063"/>
            <a:ext cx="46038" cy="71437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9391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ickimage.ru/wp-content/uploads/images/detskie/geometricalfigures/geometrisheskiefiguri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1" y="116632"/>
            <a:ext cx="4188590" cy="3051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.pinimg.com/736x/89/91/69/899169f51b44e17aa702a2cc720f74b8--transpor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9454" y="3068960"/>
            <a:ext cx="5338184" cy="3503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7236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059 -0.00324 L -0.78785 -0.0032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8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i.pinimg.com/236x/e7/a7/ca/e7a7ca60f52f0563fdad064b861ca4d8--scrapbooking-ideas-separ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12989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gd3.alicdn.com/imgextra/i3/2055494180/TB24quucFXXXXc0XXXXXXXXXXXX_!!20554941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42412"/>
            <a:ext cx="4320480" cy="6211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llians-com.ru/image/cache/e27569bf69290413aab8aab431c3b5a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91644"/>
            <a:ext cx="316835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4630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.pinimg.com/736x/b9/41/f8/b941f888c0ae065f6a307de5b7f15698--scrapbooking-ideas-separ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4" y="0"/>
            <a:ext cx="3482835" cy="309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age.gribochik.ru/2015/4/muhomor_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3" y="476672"/>
            <a:ext cx="4392489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9772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bipbap.ru/wp-content/uploads/2018/02/zanyatie-v-detskom-sadu-puteshestvie-kolobka-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541" y="404664"/>
            <a:ext cx="5176192" cy="627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4471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/>
          <a:lstStyle/>
          <a:p>
            <a:pPr algn="ctr"/>
            <a:r>
              <a:rPr lang="ru-RU" altLang="ru-RU" dirty="0">
                <a:solidFill>
                  <a:srgbClr val="330CC0"/>
                </a:solidFill>
              </a:rPr>
              <a:t>Диагностические сказки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268760"/>
            <a:ext cx="65527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Диагностические сказки позволяют определить наличие проблемы у ребёнка, а также определить его характер и отношение к тому, что его окружает.</a:t>
            </a:r>
          </a:p>
        </p:txBody>
      </p:sp>
    </p:spTree>
    <p:extLst>
      <p:ext uri="{BB962C8B-B14F-4D97-AF65-F5344CB8AC3E}">
        <p14:creationId xmlns:p14="http://schemas.microsoft.com/office/powerpoint/2010/main" val="135118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60688"/>
          </a:xfrm>
        </p:spPr>
        <p:txBody>
          <a:bodyPr>
            <a:normAutofit fontScale="90000"/>
          </a:bodyPr>
          <a:lstStyle/>
          <a:p>
            <a:r>
              <a:rPr lang="ru-RU" altLang="ru-RU" dirty="0" err="1">
                <a:solidFill>
                  <a:srgbClr val="330CC0"/>
                </a:solidFill>
              </a:rPr>
              <a:t>Психокоррекционные</a:t>
            </a:r>
            <a:r>
              <a:rPr lang="ru-RU" altLang="ru-RU" dirty="0">
                <a:solidFill>
                  <a:srgbClr val="330CC0"/>
                </a:solidFill>
              </a:rPr>
              <a:t> сказки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124745"/>
            <a:ext cx="7200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Психокоррекционные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сказки помогают взрослому мягко влиять на поведение ребенка, «замещая» неэффективный стиль поведения на более продуктивный и объясняя ребенку смысл происходящего, то есть ненавязчиво в сказочно-волшебной форме предлагается ребенку положительный пример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852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60688"/>
          </a:xfrm>
        </p:spPr>
        <p:txBody>
          <a:bodyPr>
            <a:normAutofit fontScale="90000"/>
          </a:bodyPr>
          <a:lstStyle/>
          <a:p>
            <a:r>
              <a:rPr lang="ru-RU" altLang="ru-RU" dirty="0">
                <a:solidFill>
                  <a:schemeClr val="bg2">
                    <a:lumMod val="50000"/>
                  </a:schemeClr>
                </a:solidFill>
              </a:rPr>
              <a:t>Приёмы работы со сказкой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7566" y="995763"/>
            <a:ext cx="56596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1.Чтение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и её анализ </a:t>
            </a:r>
          </a:p>
        </p:txBody>
      </p:sp>
    </p:spTree>
    <p:extLst>
      <p:ext uri="{BB962C8B-B14F-4D97-AF65-F5344CB8AC3E}">
        <p14:creationId xmlns:p14="http://schemas.microsoft.com/office/powerpoint/2010/main" val="79235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clipartmax.com/png/full/56-562503_soloveika-%D0%BD%D0%B0-%D1%8F%D0%BD%D0%B4%D0%B5%D0%BA%D1%81-alligator-woman-clipar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20888" y="2148785"/>
            <a:ext cx="3024336" cy="381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ds05.infourok.ru/uploads/ex/08cb/0010f8ba-084360e4/img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20689"/>
            <a:ext cx="4752528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805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784 0.05254 L -0.18854 0.12569 L -0.14184 0.05254 L -0.09253 0.12569 L -0.04323 0.05254 L 0.00261 0.12569 L 0.05191 0.05254 L 0.09861 0.12569 L 0.14792 0.05254 L 0.19705 0.12569 L 0.24375 0.05254 L 0.29289 0.12569 L 0.33907 0.05254 L 0.38837 0.12569 L 0.43768 0.05254 L 0.48438 0.12569 L 0.53368 0.05254 " pathEditMode="relative" rAng="0" ptsTypes="FFFFFFFFFFFFFFFFF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576" y="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2 0.02639 L -0.41737 0.0263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ds04.infourok.ru/uploads/ex/0f6d/0014e374-d3db823a/4/hello_html_m1714a1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3280" y="1268760"/>
            <a:ext cx="5184576" cy="4985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i.pinimg.com/originals/03/01/8f/03018fbe8d8caf4f72eac64ad3b7368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32856" y="2132856"/>
            <a:ext cx="270080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6433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663 0.00417 L -0.62812 0.008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747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357 -0.01574 L 0.16476 0.08334 L 0.18472 -0.01574 L 0.20573 0.08334 L 0.22691 -0.01574 L 0.24653 0.08334 L 0.26771 -0.01574 L 0.28767 0.08334 L 0.30885 -0.01574 L 0.33003 0.08334 L 0.35 -0.01574 L 0.37118 0.08334 L 0.3908 -0.01574 L 0.41198 0.08334 L 0.43316 -0.01574 L 0.45312 0.08334 L 0.4743 -0.01574 " pathEditMode="relative" rAng="0" ptsTypes="FFFFFFFFFFFFFFFFF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28" y="4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pinimg.com/originals/03/01/8f/03018fbe8d8caf4f72eac64ad3b7368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00808" y="2276872"/>
            <a:ext cx="270080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s://ds05.infourok.ru/uploads/ex/08cb/0010f8ba-084360e4/img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2520" y="1124744"/>
            <a:ext cx="4752528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0542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2 0.02639 L -0.41737 0.026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15 0.00532 L 0.05712 0.1044 L 0.07222 0.00532 L 0.08819 0.1044 L 0.10417 0.00532 L 0.1191 0.1044 L 0.13507 0.00532 L 0.15017 0.1044 L 0.16615 0.00532 L 0.18212 0.1044 L 0.19722 0.00532 L 0.2132 0.1044 L 0.22813 0.00532 L 0.2441 0.1044 L 0.26007 0.00532 L 0.27517 0.1044 L 0.29115 0.00532 " pathEditMode="relative" rAng="0" ptsTypes="FFFFFFFFFFFFFFFFF">
                                      <p:cBhvr>
                                        <p:cTn id="10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4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0"/>
            <a:ext cx="8229600" cy="6126163"/>
          </a:xfrm>
        </p:spPr>
        <p:txBody>
          <a:bodyPr/>
          <a:lstStyle/>
          <a:p>
            <a:pPr marL="0" indent="0" algn="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 кого в детстве не бывает сказки,</a:t>
            </a:r>
          </a:p>
          <a:p>
            <a:pPr marL="0" indent="0" algn="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тот вырастает сухим, колючим человеком,</a:t>
            </a:r>
          </a:p>
          <a:p>
            <a:pPr marL="0" indent="0" algn="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люди об него ушибаются, как о лежащий на дороге камень,</a:t>
            </a:r>
          </a:p>
          <a:p>
            <a:pPr marL="0" indent="0" algn="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укалываются как о лист осота»</a:t>
            </a:r>
          </a:p>
          <a:p>
            <a:pPr marL="0" indent="0" algn="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И.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Токмакова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развивает внутренние силы ребенка благодаря которым человек не может не делать добра, то есть учится сопереживать.»</a:t>
            </a:r>
          </a:p>
          <a:p>
            <a:pPr marL="0" indent="0" algn="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В.А. Сухомлинский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654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993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thumbs.dreamstime.com/b/%D0%BA%D1%80%D0%BE%D0%BA%D0%BE-%D0%B8-583495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36911" y="1844825"/>
            <a:ext cx="3528392" cy="4029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7006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0.02083 L 0.05018 0.09908 L 0.0974 -0.02083 L 0.14757 0.09908 L 0.19757 -0.02083 L 0.24427 0.09908 L 0.29427 -0.02083 L 0.34167 0.09908 L 0.39167 -0.02083 L 0.44167 0.09908 L 0.48907 -0.02083 L 0.53907 0.09908 L 0.58594 -0.02083 L 0.63594 0.09908 L 0.68611 -0.02083 L 0.73334 0.09908 L 0.78351 -0.02083 " pathEditMode="relative" rAng="0" ptsTypes="FFFFFFFFFFFFFFFFF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167" y="5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052736"/>
            <a:ext cx="73448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чём сказка?</a:t>
            </a:r>
          </a:p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Что запомнилось больше всего? </a:t>
            </a:r>
          </a:p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Какие герои запомнились? Почему? </a:t>
            </a:r>
          </a:p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Что случилось с тем или иным персонажем? </a:t>
            </a:r>
          </a:p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Какие чувства возникали во время чтения?</a:t>
            </a:r>
          </a:p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В какие моменты было радостно? </a:t>
            </a:r>
          </a:p>
          <a:p>
            <a:pPr marL="342900" indent="-342900">
              <a:buFontTx/>
              <a:buChar char="-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какие грустно? </a:t>
            </a:r>
          </a:p>
          <a:p>
            <a:pPr marL="342900" indent="-342900">
              <a:buFontTx/>
              <a:buChar char="-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ли жалко кого-нибудь? </a:t>
            </a:r>
          </a:p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Какие чувства, какое настроение после сказки? - - Случается ли такое в жизни, по-настоящему?</a:t>
            </a:r>
          </a:p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Случались ли у тебя похожие ситуации?</a:t>
            </a:r>
          </a:p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Чему мы можем научиться у этой сказки?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6995120" cy="5886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chemeClr val="accent2"/>
                </a:solidFill>
              </a:rPr>
              <a:t>Анализ сказки</a:t>
            </a:r>
            <a:endParaRPr lang="ru-RU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35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16672"/>
          </a:xfrm>
        </p:spPr>
        <p:txBody>
          <a:bodyPr>
            <a:normAutofit fontScale="90000"/>
          </a:bodyPr>
          <a:lstStyle/>
          <a:p>
            <a:r>
              <a:rPr lang="ru-RU" altLang="ru-RU" dirty="0">
                <a:solidFill>
                  <a:schemeClr val="bg2">
                    <a:lumMod val="50000"/>
                  </a:schemeClr>
                </a:solidFill>
              </a:rPr>
              <a:t>Приёмы работы со сказкой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836712"/>
            <a:ext cx="55887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2.Рассказывание </a:t>
            </a:r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сказок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340768"/>
            <a:ext cx="73448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предложить ребенку рассказать сказку от имени других действующих лиц, участвующих или не участвующих в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сказке.</a:t>
            </a:r>
          </a:p>
          <a:p>
            <a:pPr marL="285750" indent="-285750">
              <a:buFontTx/>
              <a:buChar char="-"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Групповое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рассказывание сказок. Каждый из группы детей по очереди рассказывает маленький кусочек известной всем сказки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Рассказывание сказки от первого или третьего лица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Групповое придумывание (сочинение)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сказки. Первый ребенок говорит первую фразу: «В некотором царстве, в некотором государстве…», следующий ребенок присоединяет к сказочной фразе одну или две фразы и т.д.</a:t>
            </a:r>
          </a:p>
        </p:txBody>
      </p:sp>
    </p:spTree>
    <p:extLst>
      <p:ext uri="{BB962C8B-B14F-4D97-AF65-F5344CB8AC3E}">
        <p14:creationId xmlns:p14="http://schemas.microsoft.com/office/powerpoint/2010/main" val="144570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954" y="332656"/>
            <a:ext cx="7242048" cy="516672"/>
          </a:xfrm>
        </p:spPr>
        <p:txBody>
          <a:bodyPr>
            <a:normAutofit fontScale="90000"/>
          </a:bodyPr>
          <a:lstStyle/>
          <a:p>
            <a:r>
              <a:rPr lang="ru-RU" altLang="ru-RU" dirty="0">
                <a:solidFill>
                  <a:schemeClr val="bg2">
                    <a:lumMod val="50000"/>
                  </a:schemeClr>
                </a:solidFill>
              </a:rPr>
              <a:t>Приёмы работы со сказкой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08721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3.Проигрывание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эпизодов сказки, драматизация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484784"/>
            <a:ext cx="624644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Проигрывание эпизодов дает возможность ребенку почувствовать некоторые эмоционально значимые ситуации и проиграть эмоции, проигрывание сказки в ролях. Ребенок интуитивно выбирает для себя "исцеляющую" роль. </a:t>
            </a:r>
          </a:p>
        </p:txBody>
      </p:sp>
    </p:spTree>
    <p:extLst>
      <p:ext uri="{BB962C8B-B14F-4D97-AF65-F5344CB8AC3E}">
        <p14:creationId xmlns:p14="http://schemas.microsoft.com/office/powerpoint/2010/main" val="330391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44664"/>
          </a:xfrm>
        </p:spPr>
        <p:txBody>
          <a:bodyPr>
            <a:normAutofit fontScale="90000"/>
          </a:bodyPr>
          <a:lstStyle/>
          <a:p>
            <a:r>
              <a:rPr lang="ru-RU" altLang="ru-RU" dirty="0">
                <a:solidFill>
                  <a:schemeClr val="bg2">
                    <a:lumMod val="50000"/>
                  </a:schemeClr>
                </a:solidFill>
              </a:rPr>
              <a:t>Приёмы работы со сказкой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764704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4.Рисование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мотивам сказок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484784"/>
            <a:ext cx="70567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altLang="ru-RU" dirty="0" smtClean="0"/>
              <a:t>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значимого для ребенка отрывка; </a:t>
            </a:r>
          </a:p>
          <a:p>
            <a:pPr>
              <a:buFontTx/>
              <a:buChar char="-"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любимого сказочного героя, - сказочной страны </a:t>
            </a:r>
          </a:p>
          <a:p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рисуя или работая с различными материалами ребенок воплощает все, что его волнует, чувства и мысли, освобождаясь от тревоги или другого чувства, которое беспокоило.</a:t>
            </a:r>
          </a:p>
        </p:txBody>
      </p:sp>
    </p:spTree>
    <p:extLst>
      <p:ext uri="{BB962C8B-B14F-4D97-AF65-F5344CB8AC3E}">
        <p14:creationId xmlns:p14="http://schemas.microsoft.com/office/powerpoint/2010/main" val="57998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07504" y="2132856"/>
            <a:ext cx="7992888" cy="144016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altLang="ru-RU" sz="4000" dirty="0" smtClean="0">
                <a:solidFill>
                  <a:srgbClr val="330CC0"/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73663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16632"/>
            <a:ext cx="71287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Сказкотерапия</a:t>
            </a: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- 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«лечение» сказкой. Это   процесс образования связи между сказочными событиями и поведением в реальной жизни. Это процесс переноса сказочных смыслов в реальность.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828836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600" b="1" dirty="0">
                <a:solidFill>
                  <a:srgbClr val="330CC0"/>
                </a:solidFill>
                <a:latin typeface="Times New Roman" pitchFamily="18" charset="0"/>
                <a:cs typeface="Times New Roman" pitchFamily="18" charset="0"/>
              </a:rPr>
              <a:t>Основной принцип </a:t>
            </a:r>
            <a:r>
              <a:rPr lang="ru-RU" altLang="ru-RU" sz="3600" b="1" dirty="0" err="1">
                <a:solidFill>
                  <a:srgbClr val="330CC0"/>
                </a:solidFill>
                <a:latin typeface="Times New Roman" pitchFamily="18" charset="0"/>
                <a:cs typeface="Times New Roman" pitchFamily="18" charset="0"/>
              </a:rPr>
              <a:t>сказкотерапии</a:t>
            </a:r>
            <a:r>
              <a:rPr lang="ru-RU" altLang="ru-RU" sz="3600" b="1" dirty="0">
                <a:solidFill>
                  <a:srgbClr val="330C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600" dirty="0">
                <a:solidFill>
                  <a:srgbClr val="330CC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sz="3600" dirty="0">
                <a:latin typeface="Times New Roman" pitchFamily="18" charset="0"/>
                <a:cs typeface="Times New Roman" pitchFamily="18" charset="0"/>
              </a:rPr>
              <a:t>это целостное развитие личности, забота о душе (в переводе с греческого – забота о душе и есть терапия).</a:t>
            </a:r>
          </a:p>
        </p:txBody>
      </p:sp>
    </p:spTree>
    <p:extLst>
      <p:ext uri="{BB962C8B-B14F-4D97-AF65-F5344CB8AC3E}">
        <p14:creationId xmlns:p14="http://schemas.microsoft.com/office/powerpoint/2010/main" val="2771891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"/>
            <a:ext cx="67687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b="1" dirty="0">
                <a:solidFill>
                  <a:srgbClr val="330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каких случаях используется </a:t>
            </a:r>
            <a:r>
              <a:rPr lang="ru-RU" altLang="ru-RU" sz="3600" b="1" dirty="0" err="1">
                <a:solidFill>
                  <a:srgbClr val="330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сказкотерапия</a:t>
            </a:r>
            <a:r>
              <a:rPr lang="ru-RU" altLang="ru-RU" sz="3600" b="1" dirty="0">
                <a:solidFill>
                  <a:srgbClr val="330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дошкольников?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720840"/>
            <a:ext cx="698477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dirty="0" err="1"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 может быть использована по отношению к любому нормально развивающемуся ребенку дошкольного возраста. При этом, данный вид терапии также создает условия для работы с детьми, имеющими поведенческие нарушения, особенности в психофизическом и эмоционально-волевом развитии. Это дети с нарушением слуха, зрения, интеллектуальной недостаточности, 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речи.</a:t>
            </a:r>
            <a:endParaRPr lang="ru-RU" alt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820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116632"/>
            <a:ext cx="38164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330CC0"/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altLang="ru-RU" sz="4000" b="1" dirty="0" err="1">
                <a:solidFill>
                  <a:srgbClr val="330CC0"/>
                </a:solidFill>
                <a:latin typeface="Times New Roman" pitchFamily="18" charset="0"/>
                <a:cs typeface="Times New Roman" pitchFamily="18" charset="0"/>
              </a:rPr>
              <a:t>сказкотерапии</a:t>
            </a:r>
            <a:r>
              <a:rPr lang="ru-RU" altLang="ru-RU" sz="4000" b="1" dirty="0">
                <a:solidFill>
                  <a:srgbClr val="330CC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altLang="ru-RU" sz="4000" dirty="0">
              <a:solidFill>
                <a:srgbClr val="95373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556792"/>
            <a:ext cx="734481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Развивать речь детей</a:t>
            </a: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Развивать способности к естественной  </a:t>
            </a:r>
          </a:p>
          <a:p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     коммуникации;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Снизить уровень тревожности и  </a:t>
            </a:r>
          </a:p>
          <a:p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агрессивности;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Формировать умение </a:t>
            </a: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преодолевать трудности и страхи;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   Формировать навыки конструктивного  </a:t>
            </a:r>
          </a:p>
          <a:p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     выражения </a:t>
            </a: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эмоций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Выявить и поддержать творческие  </a:t>
            </a:r>
          </a:p>
          <a:p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способности.</a:t>
            </a:r>
            <a:endParaRPr lang="ru-RU" alt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18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2400" dirty="0" smtClean="0">
                <a:solidFill>
                  <a:srgbClr val="330CC0"/>
                </a:solidFill>
                <a:latin typeface="Times New Roman" pitchFamily="18" charset="0"/>
                <a:cs typeface="Times New Roman" pitchFamily="18" charset="0"/>
              </a:rPr>
              <a:t>Виды сказок  в </a:t>
            </a:r>
            <a:r>
              <a:rPr lang="ru-RU" altLang="ru-RU" sz="2400" dirty="0" err="1" smtClean="0">
                <a:solidFill>
                  <a:srgbClr val="330CC0"/>
                </a:solidFill>
                <a:latin typeface="Times New Roman" pitchFamily="18" charset="0"/>
                <a:cs typeface="Times New Roman" pitchFamily="18" charset="0"/>
              </a:rPr>
              <a:t>сказкотерапии</a:t>
            </a:r>
            <a:r>
              <a:rPr lang="ru-RU" altLang="ru-RU" sz="2400" dirty="0" smtClean="0">
                <a:solidFill>
                  <a:srgbClr val="330CC0"/>
                </a:solidFill>
                <a:latin typeface="Times New Roman" pitchFamily="18" charset="0"/>
                <a:cs typeface="Times New Roman" pitchFamily="18" charset="0"/>
              </a:rPr>
              <a:t> , используемые в работе с детьми</a:t>
            </a:r>
            <a:r>
              <a:rPr lang="ru-RU" altLang="ru-RU" sz="2400" dirty="0">
                <a:solidFill>
                  <a:srgbClr val="330C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400" dirty="0">
                <a:solidFill>
                  <a:srgbClr val="330C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7239000" cy="5114968"/>
          </a:xfrm>
        </p:spPr>
        <p:txBody>
          <a:bodyPr/>
          <a:lstStyle/>
          <a:p>
            <a:r>
              <a:rPr lang="ru-RU" b="1" dirty="0">
                <a:solidFill>
                  <a:srgbClr val="330CC0"/>
                </a:solidFill>
              </a:rPr>
              <a:t>Художественные </a:t>
            </a:r>
            <a:r>
              <a:rPr lang="ru-RU" b="1" dirty="0" smtClean="0">
                <a:solidFill>
                  <a:srgbClr val="330CC0"/>
                </a:solidFill>
              </a:rPr>
              <a:t>сказки (народные </a:t>
            </a:r>
            <a:r>
              <a:rPr lang="ru-RU" b="1" dirty="0">
                <a:solidFill>
                  <a:srgbClr val="330CC0"/>
                </a:solidFill>
              </a:rPr>
              <a:t>и </a:t>
            </a:r>
            <a:r>
              <a:rPr lang="ru-RU" b="1" dirty="0" smtClean="0">
                <a:solidFill>
                  <a:srgbClr val="330CC0"/>
                </a:solidFill>
              </a:rPr>
              <a:t>авторские)</a:t>
            </a:r>
          </a:p>
          <a:p>
            <a:r>
              <a:rPr lang="ru-RU" altLang="ru-RU" b="1" dirty="0">
                <a:solidFill>
                  <a:srgbClr val="330CC0"/>
                </a:solidFill>
              </a:rPr>
              <a:t>Дидактические </a:t>
            </a:r>
            <a:r>
              <a:rPr lang="ru-RU" altLang="ru-RU" b="1" dirty="0" smtClean="0">
                <a:solidFill>
                  <a:srgbClr val="330CC0"/>
                </a:solidFill>
              </a:rPr>
              <a:t>сказки</a:t>
            </a:r>
          </a:p>
          <a:p>
            <a:r>
              <a:rPr lang="ru-RU" altLang="ru-RU" b="1" dirty="0">
                <a:solidFill>
                  <a:srgbClr val="330CC0"/>
                </a:solidFill>
              </a:rPr>
              <a:t>Диагностические </a:t>
            </a:r>
            <a:r>
              <a:rPr lang="ru-RU" altLang="ru-RU" b="1" dirty="0" smtClean="0">
                <a:solidFill>
                  <a:srgbClr val="330CC0"/>
                </a:solidFill>
              </a:rPr>
              <a:t>сказки</a:t>
            </a:r>
          </a:p>
          <a:p>
            <a:r>
              <a:rPr lang="ru-RU" altLang="ru-RU" b="1" dirty="0" err="1">
                <a:solidFill>
                  <a:srgbClr val="330CC0"/>
                </a:solidFill>
              </a:rPr>
              <a:t>Психокоррекционные</a:t>
            </a:r>
            <a:r>
              <a:rPr lang="ru-RU" altLang="ru-RU" b="1" dirty="0">
                <a:solidFill>
                  <a:srgbClr val="330CC0"/>
                </a:solidFill>
              </a:rPr>
              <a:t> </a:t>
            </a:r>
            <a:r>
              <a:rPr lang="ru-RU" altLang="ru-RU" b="1" dirty="0" smtClean="0">
                <a:solidFill>
                  <a:srgbClr val="330CC0"/>
                </a:solidFill>
              </a:rPr>
              <a:t>сказки</a:t>
            </a:r>
          </a:p>
          <a:p>
            <a:pPr marL="0" indent="0">
              <a:buNone/>
            </a:pPr>
            <a:endParaRPr lang="ru-RU" altLang="ru-RU" b="1" dirty="0" smtClean="0">
              <a:solidFill>
                <a:srgbClr val="330C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922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116632"/>
            <a:ext cx="7447728" cy="1080120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330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Художественные сказки (народные и авторские)</a:t>
            </a:r>
            <a:br>
              <a:rPr lang="ru-RU" sz="2800" dirty="0">
                <a:solidFill>
                  <a:srgbClr val="330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582341"/>
            <a:ext cx="72728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сказки способствуют воспитанию нравственных и эстетических чувств: взаимопомощи, поддержки, сопереживания, сочувствия, долга, ответственности и др.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19309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3200" dirty="0">
                <a:solidFill>
                  <a:srgbClr val="330CC0"/>
                </a:solidFill>
              </a:rPr>
              <a:t>Дидактические сказки</a:t>
            </a:r>
            <a:br>
              <a:rPr lang="ru-RU" altLang="ru-RU" sz="3200" dirty="0">
                <a:solidFill>
                  <a:srgbClr val="330CC0"/>
                </a:solidFill>
              </a:rPr>
            </a:b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268760"/>
            <a:ext cx="653447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сказки используются для преподнесения детям новых для них знаний учебного характера. В этих сказках абстрактные для ребёнка символы: буквы, цифры, звуки становятся одушевлёнными и повествуют о новых для ребёнка понятиях. </a:t>
            </a:r>
          </a:p>
        </p:txBody>
      </p:sp>
    </p:spTree>
    <p:extLst>
      <p:ext uri="{BB962C8B-B14F-4D97-AF65-F5344CB8AC3E}">
        <p14:creationId xmlns:p14="http://schemas.microsoft.com/office/powerpoint/2010/main" val="624154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ickimage.ru/wp-content/uploads/images/detskie/geometricalfigures/geometrisheskiefiguri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1" y="116632"/>
            <a:ext cx="4188590" cy="3051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pinimg.com/736x/b9/41/f8/b941f888c0ae065f6a307de5b7f15698--scrapbooking-ideas-separa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16632"/>
            <a:ext cx="3482835" cy="309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.pinimg.com/236x/e7/a7/ca/e7a7ca60f52f0563fdad064b861ca4d8--scrapbooking-ideas-separat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356992"/>
            <a:ext cx="4433714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8708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987</TotalTime>
  <Words>606</Words>
  <Application>Microsoft Office PowerPoint</Application>
  <PresentationFormat>Экран (4:3)</PresentationFormat>
  <Paragraphs>66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Изящная</vt:lpstr>
      <vt:lpstr>Сказкотерапия как средство развития речи детей дошкольного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сказок  в сказкотерапии , используемые в работе с детьми </vt:lpstr>
      <vt:lpstr>Художественные сказки (народные и авторские) </vt:lpstr>
      <vt:lpstr>Дидактические сказки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Диагностические сказки</vt:lpstr>
      <vt:lpstr>Психокоррекционные сказки</vt:lpstr>
      <vt:lpstr>Приёмы работы со сказкой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Анализ сказки</vt:lpstr>
      <vt:lpstr>Приёмы работы со сказкой</vt:lpstr>
      <vt:lpstr>Приёмы работы со сказкой</vt:lpstr>
      <vt:lpstr>Приёмы работы со сказкой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Сказкотерапия как средство развития речи детей дошкольного возраста</dc:title>
  <dc:creator>Ольга</dc:creator>
  <cp:lastModifiedBy>user</cp:lastModifiedBy>
  <cp:revision>33</cp:revision>
  <dcterms:created xsi:type="dcterms:W3CDTF">2021-03-13T13:08:16Z</dcterms:created>
  <dcterms:modified xsi:type="dcterms:W3CDTF">2021-03-18T06:01:58Z</dcterms:modified>
</cp:coreProperties>
</file>