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60" autoAdjust="0"/>
  </p:normalViewPr>
  <p:slideViewPr>
    <p:cSldViewPr>
      <p:cViewPr varScale="1">
        <p:scale>
          <a:sx n="68" d="100"/>
          <a:sy n="68" d="100"/>
        </p:scale>
        <p:origin x="5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2FF223-CD5A-4F43-AF51-B44BB2AD5C91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639B4BF-098B-4F08-AC05-ADB82BFA8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58200" cy="1222375"/>
          </a:xfrm>
        </p:spPr>
        <p:txBody>
          <a:bodyPr>
            <a:noAutofit/>
          </a:bodyPr>
          <a:lstStyle/>
          <a:p>
            <a:r>
              <a:rPr lang="ru-RU" sz="8000" dirty="0" smtClean="0"/>
              <a:t>ХИМИЧЕСКИЕ </a:t>
            </a:r>
            <a:br>
              <a:rPr lang="ru-RU" sz="8000" dirty="0" smtClean="0"/>
            </a:br>
            <a:r>
              <a:rPr lang="ru-RU" sz="8000" dirty="0" smtClean="0"/>
              <a:t>СВОЙСТВА</a:t>
            </a:r>
            <a:br>
              <a:rPr lang="ru-RU" sz="8000" dirty="0" smtClean="0"/>
            </a:br>
            <a:r>
              <a:rPr lang="ru-RU" sz="8000" dirty="0" smtClean="0"/>
              <a:t> СОЛЕЙ</a:t>
            </a:r>
            <a:endParaRPr lang="ru-RU" sz="8000" dirty="0"/>
          </a:p>
        </p:txBody>
      </p:sp>
      <p:pic>
        <p:nvPicPr>
          <p:cNvPr id="4" name="Рисунок 3" descr="книга аниме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1916832"/>
            <a:ext cx="2592288" cy="2448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144" y="4725144"/>
            <a:ext cx="30219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i="1" dirty="0" err="1" smtClean="0">
                <a:latin typeface="Calibri"/>
              </a:rPr>
              <a:t>CuS</a:t>
            </a:r>
            <a:r>
              <a:rPr lang="en-US" sz="4800" b="1" i="1" dirty="0" smtClean="0">
                <a:latin typeface="Calibri"/>
              </a:rPr>
              <a:t>    </a:t>
            </a:r>
            <a:r>
              <a:rPr lang="en-US" sz="4800" b="1" i="1" dirty="0" err="1" smtClean="0">
                <a:latin typeface="Calibri"/>
              </a:rPr>
              <a:t>BaCl</a:t>
            </a:r>
            <a:r>
              <a:rPr lang="en-US" sz="4800" b="1" i="1" dirty="0" smtClean="0">
                <a:latin typeface="Calibri"/>
              </a:rPr>
              <a:t>₂</a:t>
            </a:r>
          </a:p>
          <a:p>
            <a:r>
              <a:rPr lang="en-US" sz="4800" b="1" i="1" dirty="0">
                <a:latin typeface="Calibri"/>
              </a:rPr>
              <a:t> </a:t>
            </a:r>
            <a:r>
              <a:rPr lang="en-US" sz="4800" b="1" i="1" dirty="0" smtClean="0">
                <a:latin typeface="Calibri"/>
              </a:rPr>
              <a:t>    KNO₃</a:t>
            </a:r>
            <a:endParaRPr lang="ru-RU" sz="4800" b="1" i="1" dirty="0"/>
          </a:p>
        </p:txBody>
      </p:sp>
      <p:sp>
        <p:nvSpPr>
          <p:cNvPr id="6" name="Выгнутая влево стрелка 5"/>
          <p:cNvSpPr/>
          <p:nvPr/>
        </p:nvSpPr>
        <p:spPr>
          <a:xfrm rot="934207">
            <a:off x="5914174" y="3598998"/>
            <a:ext cx="537922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ВЗАИМОДЕЙСТВИЕ  С  МЕТАЛЛАМИ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268760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СОЛЬ + МЕТАЛЛ  </a:t>
            </a:r>
            <a:r>
              <a:rPr lang="ru-RU" sz="36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/>
              </a:rPr>
              <a:t>→  новая  СОЛЬ  + </a:t>
            </a:r>
            <a:r>
              <a:rPr lang="ru-RU" sz="3600" b="1" cap="none" spc="0" dirty="0" err="1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/>
              </a:rPr>
              <a:t>Металл↓</a:t>
            </a:r>
            <a:r>
              <a:rPr lang="ru-RU" sz="36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/>
              </a:rPr>
              <a:t>  </a:t>
            </a:r>
            <a:endParaRPr lang="ru-RU" sz="36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Рисунок 8" descr="акт ря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492896"/>
            <a:ext cx="8784975" cy="27363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2924944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каждый предыдущий металл вытесняет менее активный     металл из раствора соли</a:t>
            </a:r>
          </a:p>
          <a:p>
            <a:pPr algn="ctr"/>
            <a:endParaRPr lang="ru-RU" sz="2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619672" y="5373216"/>
            <a:ext cx="5904656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Fe  +  </a:t>
            </a:r>
            <a:r>
              <a:rPr lang="en-US" sz="3200" b="1" i="1" u="sng" dirty="0" err="1" smtClean="0">
                <a:solidFill>
                  <a:srgbClr val="FF0000"/>
                </a:solidFill>
              </a:rPr>
              <a:t>Cu</a:t>
            </a:r>
            <a:r>
              <a:rPr lang="en-US" sz="3200" b="1" dirty="0" err="1" smtClean="0"/>
              <a:t>SO</a:t>
            </a:r>
            <a:r>
              <a:rPr lang="en-US" sz="3200" b="1" dirty="0" smtClean="0">
                <a:latin typeface="Calibri"/>
              </a:rPr>
              <a:t>₄  =  </a:t>
            </a:r>
            <a:r>
              <a:rPr lang="en-US" sz="3200" b="1" dirty="0" err="1" smtClean="0">
                <a:latin typeface="Calibri"/>
              </a:rPr>
              <a:t>FeSO</a:t>
            </a:r>
            <a:r>
              <a:rPr lang="en-US" sz="3200" b="1" dirty="0" smtClean="0">
                <a:latin typeface="Calibri"/>
              </a:rPr>
              <a:t>₄  +  </a:t>
            </a:r>
            <a:r>
              <a:rPr lang="en-US" sz="3600" b="1" i="1" u="sng" dirty="0" smtClean="0">
                <a:solidFill>
                  <a:srgbClr val="FF0000"/>
                </a:solidFill>
                <a:latin typeface="Calibri"/>
              </a:rPr>
              <a:t>Cu</a:t>
            </a:r>
            <a:r>
              <a:rPr lang="en-US" sz="3200" b="1" dirty="0" smtClean="0">
                <a:latin typeface="Calibri"/>
              </a:rPr>
              <a:t>↓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6021288"/>
            <a:ext cx="5616624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Mg  +  </a:t>
            </a:r>
            <a:r>
              <a:rPr lang="en-US" sz="3200" b="1" i="1" u="sng" dirty="0" err="1" smtClean="0">
                <a:solidFill>
                  <a:srgbClr val="FF0000"/>
                </a:solidFill>
              </a:rPr>
              <a:t>Fe</a:t>
            </a:r>
            <a:r>
              <a:rPr lang="en-US" sz="3200" b="1" dirty="0" err="1" smtClean="0"/>
              <a:t>Cl</a:t>
            </a:r>
            <a:r>
              <a:rPr lang="en-US" sz="3200" b="1" dirty="0" smtClean="0">
                <a:latin typeface="Calibri"/>
              </a:rPr>
              <a:t>₂  </a:t>
            </a:r>
            <a:r>
              <a:rPr lang="ru-RU" sz="3200" b="1" dirty="0" smtClean="0">
                <a:latin typeface="Calibri"/>
              </a:rPr>
              <a:t>  </a:t>
            </a:r>
            <a:r>
              <a:rPr lang="en-US" sz="3200" b="1" dirty="0" smtClean="0">
                <a:latin typeface="Calibri"/>
              </a:rPr>
              <a:t>=  </a:t>
            </a:r>
            <a:r>
              <a:rPr lang="en-US" sz="3200" b="1" dirty="0" err="1" smtClean="0">
                <a:latin typeface="Calibri"/>
              </a:rPr>
              <a:t>MgCl</a:t>
            </a:r>
            <a:r>
              <a:rPr lang="en-US" sz="3200" b="1" dirty="0" smtClean="0">
                <a:latin typeface="Calibri"/>
              </a:rPr>
              <a:t>₂  +  </a:t>
            </a:r>
            <a:r>
              <a:rPr lang="en-US" sz="3600" b="1" i="1" dirty="0" smtClean="0">
                <a:solidFill>
                  <a:srgbClr val="FF0000"/>
                </a:solidFill>
                <a:latin typeface="Calibri"/>
              </a:rPr>
              <a:t>Fe</a:t>
            </a:r>
            <a:r>
              <a:rPr lang="en-US" sz="3200" b="1" dirty="0" smtClean="0">
                <a:latin typeface="Calibri"/>
              </a:rPr>
              <a:t>↓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772816"/>
            <a:ext cx="622286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</a:t>
            </a:r>
            <a:r>
              <a:rPr lang="ru-RU" sz="3200" b="1" dirty="0" smtClean="0">
                <a:latin typeface="Calibri"/>
              </a:rPr>
              <a:t>₁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24328" y="1772816"/>
            <a:ext cx="617477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</a:t>
            </a:r>
            <a:r>
              <a:rPr lang="ru-RU" sz="3200" b="1" dirty="0" smtClean="0">
                <a:latin typeface="Calibri"/>
              </a:rPr>
              <a:t>₁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16016" y="515719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5148064" y="515719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860032" y="580526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5508104" y="5805264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5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50"/>
                            </p:stCondLst>
                            <p:childTnLst>
                              <p:par>
                                <p:cTn id="4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750"/>
                            </p:stCondLst>
                            <p:childTnLst>
                              <p:par>
                                <p:cTn id="6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 animBg="1"/>
      <p:bldP spid="8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2. Взаимодействие с кислотами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68760"/>
            <a:ext cx="8964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Calibri"/>
              </a:rPr>
              <a:t>соль₁ +  кислота₁  → соль₂ + кислота₂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2060848"/>
            <a:ext cx="7585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(сильная кислота)                       (более слабая кислота)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80928"/>
            <a:ext cx="9144000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Ряд активности кислот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</a:t>
            </a:r>
            <a:r>
              <a:rPr lang="en-US" sz="3200" b="1" dirty="0" smtClean="0">
                <a:solidFill>
                  <a:srgbClr val="FF0000"/>
                </a:solidFill>
                <a:latin typeface="Calibri"/>
              </a:rPr>
              <a:t>₂</a:t>
            </a:r>
            <a:r>
              <a:rPr lang="en-US" sz="3200" b="1" dirty="0" smtClean="0">
                <a:solidFill>
                  <a:srgbClr val="FF0000"/>
                </a:solidFill>
              </a:rPr>
              <a:t>SO</a:t>
            </a:r>
            <a:r>
              <a:rPr lang="en-US" sz="3200" b="1" dirty="0" smtClean="0">
                <a:solidFill>
                  <a:srgbClr val="FF0000"/>
                </a:solidFill>
                <a:latin typeface="Calibri"/>
              </a:rPr>
              <a:t>₄ </a:t>
            </a:r>
            <a:r>
              <a:rPr lang="ru-RU" sz="3200" b="1" dirty="0" smtClean="0">
                <a:solidFill>
                  <a:srgbClr val="FF0000"/>
                </a:solidFill>
                <a:latin typeface="Calibri"/>
              </a:rPr>
              <a:t>,</a:t>
            </a:r>
            <a:r>
              <a:rPr lang="en-US" sz="3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Calibri"/>
              </a:rPr>
              <a:t>HNO₃</a:t>
            </a:r>
            <a:r>
              <a:rPr lang="ru-RU" sz="3600" b="1" dirty="0" smtClean="0">
                <a:solidFill>
                  <a:srgbClr val="FF0000"/>
                </a:solidFill>
                <a:latin typeface="Calibri"/>
              </a:rPr>
              <a:t>,</a:t>
            </a:r>
            <a:r>
              <a:rPr lang="en-US" sz="3600" b="1" dirty="0" smtClean="0">
                <a:solidFill>
                  <a:srgbClr val="FF0000"/>
                </a:solidFill>
                <a:latin typeface="Calibri"/>
              </a:rPr>
              <a:t> H₃PO₄</a:t>
            </a:r>
            <a:r>
              <a:rPr lang="ru-RU" sz="3600" b="1" dirty="0" smtClean="0">
                <a:solidFill>
                  <a:srgbClr val="FF0000"/>
                </a:solidFill>
                <a:latin typeface="Calibri"/>
              </a:rPr>
              <a:t>,</a:t>
            </a:r>
            <a:r>
              <a:rPr lang="en-US" sz="3600" b="1" dirty="0" smtClean="0">
                <a:solidFill>
                  <a:srgbClr val="FF0000"/>
                </a:solidFill>
                <a:latin typeface="Calibri"/>
              </a:rPr>
              <a:t> H₂SO₃</a:t>
            </a:r>
            <a:r>
              <a:rPr lang="ru-RU" sz="3600" b="1" dirty="0" smtClean="0">
                <a:solidFill>
                  <a:srgbClr val="FF0000"/>
                </a:solidFill>
                <a:latin typeface="Calibri"/>
              </a:rPr>
              <a:t>,</a:t>
            </a:r>
            <a:r>
              <a:rPr lang="en-US" sz="3600" b="1" dirty="0" smtClean="0">
                <a:solidFill>
                  <a:srgbClr val="FF0000"/>
                </a:solidFill>
                <a:latin typeface="Calibri"/>
              </a:rPr>
              <a:t> H₂CO₃</a:t>
            </a:r>
            <a:r>
              <a:rPr lang="ru-RU" sz="3600" b="1" dirty="0" smtClean="0">
                <a:solidFill>
                  <a:srgbClr val="FF0000"/>
                </a:solidFill>
                <a:latin typeface="Calibri"/>
              </a:rPr>
              <a:t>,</a:t>
            </a:r>
            <a:r>
              <a:rPr lang="en-US" sz="3600" b="1" dirty="0" smtClean="0">
                <a:solidFill>
                  <a:srgbClr val="FF0000"/>
                </a:solidFill>
                <a:latin typeface="Calibri"/>
              </a:rPr>
              <a:t> H₂S</a:t>
            </a:r>
            <a:r>
              <a:rPr lang="ru-RU" sz="3600" b="1" dirty="0" smtClean="0">
                <a:solidFill>
                  <a:srgbClr val="FF0000"/>
                </a:solidFill>
                <a:latin typeface="Calibri"/>
              </a:rPr>
              <a:t>,</a:t>
            </a:r>
            <a:r>
              <a:rPr lang="en-US" sz="3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Calibri"/>
              </a:rPr>
              <a:t>H₂SiO</a:t>
            </a:r>
            <a:r>
              <a:rPr lang="en-US" sz="3600" b="1" dirty="0" smtClean="0">
                <a:solidFill>
                  <a:srgbClr val="FF0000"/>
                </a:solidFill>
                <a:latin typeface="Calibri"/>
              </a:rPr>
              <a:t>₃</a:t>
            </a:r>
            <a:endParaRPr lang="ru-RU" sz="3600" b="1" dirty="0" smtClean="0">
              <a:solidFill>
                <a:srgbClr val="FF0000"/>
              </a:solidFill>
              <a:latin typeface="Calibri"/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3789040"/>
            <a:ext cx="854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HCl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4437112"/>
            <a:ext cx="75068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каждая предыдущая кислота вытесняет последующую </a:t>
            </a:r>
          </a:p>
          <a:p>
            <a:pPr algn="ctr"/>
            <a:r>
              <a:rPr lang="ru-RU" sz="2400" b="1" dirty="0" smtClean="0"/>
              <a:t>из раствора ее соли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5373216"/>
            <a:ext cx="5262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K</a:t>
            </a:r>
            <a:r>
              <a:rPr lang="en-US" sz="2800" b="1" dirty="0" smtClean="0">
                <a:latin typeface="Calibri"/>
              </a:rPr>
              <a:t>₂</a:t>
            </a:r>
            <a:r>
              <a:rPr lang="en-US" sz="2800" b="1" dirty="0" smtClean="0"/>
              <a:t>CO </a:t>
            </a:r>
            <a:r>
              <a:rPr lang="en-US" sz="2800" b="1" dirty="0" smtClean="0">
                <a:latin typeface="Calibri"/>
              </a:rPr>
              <a:t>₃</a:t>
            </a:r>
            <a:r>
              <a:rPr lang="en-US" sz="2800" b="1" dirty="0" smtClean="0"/>
              <a:t> +  2 </a:t>
            </a:r>
            <a:r>
              <a:rPr lang="en-US" sz="2800" b="1" dirty="0" err="1" smtClean="0"/>
              <a:t>HCl</a:t>
            </a:r>
            <a:r>
              <a:rPr lang="en-US" sz="2800" b="1" dirty="0" smtClean="0"/>
              <a:t>  =  2KCl  +  H</a:t>
            </a:r>
            <a:r>
              <a:rPr lang="en-US" sz="2800" b="1" dirty="0" smtClean="0">
                <a:latin typeface="Calibri"/>
              </a:rPr>
              <a:t>₂</a:t>
            </a:r>
            <a:r>
              <a:rPr lang="en-US" sz="2800" b="1" dirty="0" smtClean="0"/>
              <a:t>CO</a:t>
            </a:r>
            <a:r>
              <a:rPr lang="en-US" sz="2800" b="1" dirty="0" smtClean="0">
                <a:latin typeface="Calibri"/>
              </a:rPr>
              <a:t>₃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5013176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</a:t>
            </a:r>
            <a:r>
              <a:rPr lang="en-US" sz="2800" b="1" dirty="0" smtClean="0">
                <a:latin typeface="Calibri"/>
              </a:rPr>
              <a:t>₂↑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04248" y="5589240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H</a:t>
            </a:r>
            <a:r>
              <a:rPr lang="en-US" sz="2800" b="1" dirty="0" smtClean="0">
                <a:latin typeface="Calibri"/>
              </a:rPr>
              <a:t>₂</a:t>
            </a:r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6" name="Стрелка вправо 15"/>
          <p:cNvSpPr/>
          <p:nvPr/>
        </p:nvSpPr>
        <p:spPr>
          <a:xfrm rot="20904849">
            <a:off x="5806584" y="5292697"/>
            <a:ext cx="97840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446009">
            <a:off x="5805999" y="5651623"/>
            <a:ext cx="97840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39552" y="6021288"/>
            <a:ext cx="7082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/>
              <a:t>Na</a:t>
            </a:r>
            <a:r>
              <a:rPr lang="en-US" sz="3200" b="1" dirty="0" err="1" smtClean="0">
                <a:latin typeface="Calibri"/>
              </a:rPr>
              <a:t>₂SiO</a:t>
            </a:r>
            <a:r>
              <a:rPr lang="en-US" sz="3200" b="1" dirty="0" smtClean="0">
                <a:latin typeface="Calibri"/>
              </a:rPr>
              <a:t>₃  +  H₂SO</a:t>
            </a:r>
            <a:r>
              <a:rPr lang="ru-RU" sz="3200" b="1" dirty="0" smtClean="0">
                <a:latin typeface="Calibri"/>
              </a:rPr>
              <a:t>₄</a:t>
            </a:r>
            <a:r>
              <a:rPr lang="en-US" sz="3200" b="1" dirty="0" smtClean="0">
                <a:latin typeface="Calibri"/>
              </a:rPr>
              <a:t>  =  </a:t>
            </a:r>
            <a:r>
              <a:rPr lang="en-US" sz="3200" b="1" dirty="0" err="1" smtClean="0">
                <a:latin typeface="Calibri"/>
              </a:rPr>
              <a:t>Na₂SO</a:t>
            </a:r>
            <a:r>
              <a:rPr lang="en-US" sz="3200" b="1" dirty="0" smtClean="0">
                <a:latin typeface="Calibri"/>
              </a:rPr>
              <a:t>₄   +  </a:t>
            </a:r>
            <a:r>
              <a:rPr lang="en-US" sz="3200" b="1" dirty="0" err="1" smtClean="0">
                <a:latin typeface="Calibri"/>
              </a:rPr>
              <a:t>H₂SiO</a:t>
            </a:r>
            <a:r>
              <a:rPr lang="en-US" sz="3200" b="1" dirty="0" smtClean="0">
                <a:latin typeface="Calibri"/>
              </a:rPr>
              <a:t>₃↓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8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8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80"/>
                            </p:stCondLst>
                            <p:childTnLst>
                              <p:par>
                                <p:cTn id="3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680"/>
                            </p:stCondLst>
                            <p:childTnLst>
                              <p:par>
                                <p:cTn id="3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80"/>
                            </p:stCondLst>
                            <p:childTnLst>
                              <p:par>
                                <p:cTn id="5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80"/>
                            </p:stCondLst>
                            <p:childTnLst>
                              <p:par>
                                <p:cTn id="5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80"/>
                            </p:stCondLst>
                            <p:childTnLst>
                              <p:par>
                                <p:cTn id="6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80"/>
                            </p:stCondLst>
                            <p:childTnLst>
                              <p:par>
                                <p:cTn id="6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ВЗАИМОДЕЙСТВИЕ  С  ОСНОВАНИЯМИ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55679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Calibri"/>
              </a:rPr>
              <a:t>соль₁ +основание₁ 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= </a:t>
            </a:r>
            <a:r>
              <a:rPr lang="ru-RU" sz="4000" b="1" dirty="0" smtClean="0">
                <a:solidFill>
                  <a:srgbClr val="7030A0"/>
                </a:solidFill>
                <a:latin typeface="Calibri"/>
              </a:rPr>
              <a:t>соль₂ +</a:t>
            </a:r>
            <a:r>
              <a:rPr lang="ru-RU" sz="4000" b="1" dirty="0" err="1" smtClean="0">
                <a:solidFill>
                  <a:srgbClr val="7030A0"/>
                </a:solidFill>
                <a:latin typeface="Calibri"/>
              </a:rPr>
              <a:t>основание₂↓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3284984"/>
            <a:ext cx="71465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/>
              <a:t>CuSO</a:t>
            </a:r>
            <a:r>
              <a:rPr lang="en-US" sz="3200" b="1" dirty="0" smtClean="0">
                <a:latin typeface="Calibri"/>
              </a:rPr>
              <a:t>₄  +  2NaOH  =  Cu(OH)₂↓  +  </a:t>
            </a:r>
            <a:r>
              <a:rPr lang="en-US" sz="3200" b="1" dirty="0" err="1" smtClean="0">
                <a:latin typeface="Calibri"/>
              </a:rPr>
              <a:t>Na₂SO</a:t>
            </a:r>
            <a:r>
              <a:rPr lang="en-US" sz="3200" b="1" dirty="0" smtClean="0">
                <a:latin typeface="Calibri"/>
              </a:rPr>
              <a:t>₄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4077072"/>
            <a:ext cx="6724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AlCl</a:t>
            </a:r>
            <a:r>
              <a:rPr lang="en-US" sz="3200" b="1" dirty="0" smtClean="0">
                <a:latin typeface="Calibri"/>
              </a:rPr>
              <a:t>₃   +  3KOH   =   3KCl   +   Al(OH)₃↓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2132856"/>
            <a:ext cx="68675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(</a:t>
            </a:r>
            <a:r>
              <a:rPr lang="ru-RU" sz="3200" b="1" dirty="0" err="1" smtClean="0">
                <a:solidFill>
                  <a:srgbClr val="7030A0"/>
                </a:solidFill>
              </a:rPr>
              <a:t>р</a:t>
            </a:r>
            <a:r>
              <a:rPr lang="ru-RU" sz="3200" b="1" dirty="0" smtClean="0">
                <a:solidFill>
                  <a:srgbClr val="7030A0"/>
                </a:solidFill>
              </a:rPr>
              <a:t>)         (щелочь)                                (</a:t>
            </a:r>
            <a:r>
              <a:rPr lang="ru-RU" sz="3200" b="1" dirty="0" err="1" smtClean="0">
                <a:solidFill>
                  <a:srgbClr val="7030A0"/>
                </a:solidFill>
              </a:rPr>
              <a:t>н</a:t>
            </a:r>
            <a:r>
              <a:rPr lang="ru-RU" sz="3200" b="1" dirty="0" smtClean="0">
                <a:solidFill>
                  <a:srgbClr val="7030A0"/>
                </a:solidFill>
              </a:rPr>
              <a:t>)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4869160"/>
            <a:ext cx="6657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/>
              <a:t>FeCl</a:t>
            </a:r>
            <a:r>
              <a:rPr lang="en-US" sz="3200" b="1" dirty="0" smtClean="0">
                <a:latin typeface="Calibri"/>
              </a:rPr>
              <a:t>₂  +  2NaOH  =  Fe(OH)₂↓  + 2NaCl 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27984" y="299695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2996952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2996952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308304" y="299695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355976" y="3789040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644008" y="3789040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5580112" y="378904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III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300192" y="3789040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283968" y="4581128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860032" y="4581128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660232" y="4581128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7092280" y="4581128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2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2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20"/>
                            </p:stCondLst>
                            <p:childTnLst>
                              <p:par>
                                <p:cTn id="3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20"/>
                            </p:stCondLst>
                            <p:childTnLst>
                              <p:par>
                                <p:cTn id="3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50"/>
                            </p:stCondLst>
                            <p:childTnLst>
                              <p:par>
                                <p:cTn id="4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50"/>
                            </p:stCondLst>
                            <p:childTnLst>
                              <p:par>
                                <p:cTn id="5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750"/>
                            </p:stCondLst>
                            <p:childTnLst>
                              <p:par>
                                <p:cTn id="6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80"/>
                            </p:stCondLst>
                            <p:childTnLst>
                              <p:par>
                                <p:cTn id="7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80"/>
                            </p:stCondLst>
                            <p:childTnLst>
                              <p:par>
                                <p:cTn id="8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80"/>
                            </p:stCondLst>
                            <p:childTnLst>
                              <p:par>
                                <p:cTn id="8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80"/>
                            </p:stCondLst>
                            <p:childTnLst>
                              <p:par>
                                <p:cTn id="9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ВЗАИМОДЕЙСТВИЕ  С   СОЛЯМИ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700808"/>
            <a:ext cx="95960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Calibri"/>
              </a:rPr>
              <a:t>соль₁ +</a:t>
            </a:r>
            <a:r>
              <a:rPr lang="ru-RU" sz="4000" b="1" dirty="0" err="1" smtClean="0">
                <a:solidFill>
                  <a:srgbClr val="7030A0"/>
                </a:solidFill>
                <a:latin typeface="Calibri"/>
              </a:rPr>
              <a:t>соль₂=</a:t>
            </a:r>
            <a:r>
              <a:rPr lang="ru-RU" sz="4000" b="1" dirty="0" smtClean="0">
                <a:solidFill>
                  <a:srgbClr val="7030A0"/>
                </a:solidFill>
                <a:latin typeface="Calibri"/>
              </a:rPr>
              <a:t> новая </a:t>
            </a:r>
            <a:r>
              <a:rPr lang="ru-RU" sz="4000" b="1" dirty="0" err="1" smtClean="0">
                <a:solidFill>
                  <a:srgbClr val="7030A0"/>
                </a:solidFill>
                <a:latin typeface="Calibri"/>
              </a:rPr>
              <a:t>соль₁↓+</a:t>
            </a:r>
            <a:r>
              <a:rPr lang="ru-RU" sz="4000" b="1" dirty="0" smtClean="0">
                <a:solidFill>
                  <a:srgbClr val="7030A0"/>
                </a:solidFill>
                <a:latin typeface="Calibri"/>
              </a:rPr>
              <a:t> новая соль₂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645024"/>
            <a:ext cx="6514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/>
              <a:t>BaCl</a:t>
            </a:r>
            <a:r>
              <a:rPr lang="en-US" sz="3200" b="1" dirty="0" smtClean="0">
                <a:latin typeface="Calibri"/>
              </a:rPr>
              <a:t>₂  +  </a:t>
            </a:r>
            <a:r>
              <a:rPr lang="en-US" sz="3200" b="1" dirty="0" err="1" smtClean="0">
                <a:latin typeface="Calibri"/>
              </a:rPr>
              <a:t>Na₂SO</a:t>
            </a:r>
            <a:r>
              <a:rPr lang="en-US" sz="3200" b="1" dirty="0" smtClean="0">
                <a:latin typeface="Calibri"/>
              </a:rPr>
              <a:t>₄  =  </a:t>
            </a:r>
            <a:r>
              <a:rPr lang="en-US" sz="3200" b="1" dirty="0" err="1" smtClean="0">
                <a:latin typeface="Calibri"/>
              </a:rPr>
              <a:t>BaSO</a:t>
            </a:r>
            <a:r>
              <a:rPr lang="en-US" sz="3200" b="1" dirty="0" smtClean="0">
                <a:latin typeface="Calibri"/>
              </a:rPr>
              <a:t>₄↓  +  2NaCl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725144"/>
            <a:ext cx="6009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Cu(NO</a:t>
            </a:r>
            <a:r>
              <a:rPr lang="en-US" sz="3200" b="1" dirty="0" smtClean="0">
                <a:latin typeface="Calibri"/>
              </a:rPr>
              <a:t>₃</a:t>
            </a:r>
            <a:r>
              <a:rPr lang="en-US" sz="3200" b="1" dirty="0" smtClean="0"/>
              <a:t>)</a:t>
            </a:r>
            <a:r>
              <a:rPr lang="en-US" sz="3200" b="1" dirty="0" smtClean="0">
                <a:latin typeface="Calibri"/>
              </a:rPr>
              <a:t>₂  + K₂S  =  2KNO₃  +  </a:t>
            </a:r>
            <a:r>
              <a:rPr lang="en-US" sz="3200" b="1" dirty="0" err="1" smtClean="0">
                <a:latin typeface="Calibri"/>
              </a:rPr>
              <a:t>CuS</a:t>
            </a:r>
            <a:r>
              <a:rPr lang="en-US" sz="3200" b="1" dirty="0" smtClean="0">
                <a:latin typeface="Calibri"/>
              </a:rPr>
              <a:t>↓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32849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32849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300192" y="3284984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876256" y="3284984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4437112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4437112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443711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012160" y="443711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4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40"/>
                            </p:stCondLst>
                            <p:childTnLst>
                              <p:par>
                                <p:cTn id="2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4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4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60"/>
                            </p:stCondLst>
                            <p:childTnLst>
                              <p:par>
                                <p:cTn id="4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60"/>
                            </p:stCondLst>
                            <p:childTnLst>
                              <p:par>
                                <p:cTn id="5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60"/>
                            </p:stCondLst>
                            <p:childTnLst>
                              <p:par>
                                <p:cTn id="5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60"/>
                            </p:stCondLst>
                            <p:childTnLst>
                              <p:par>
                                <p:cTn id="6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5. РАЗЛОЖЕНИЕ  ПРИ  НАГРЕВАНИИ</a:t>
            </a:r>
            <a:br>
              <a:rPr lang="ru-RU" dirty="0" smtClean="0"/>
            </a:br>
            <a:r>
              <a:rPr lang="ru-RU" dirty="0" smtClean="0"/>
              <a:t>     НЕРАСТВОРИМЫХ  СОЛЕЙ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40950" y="1988840"/>
            <a:ext cx="9184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соль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  <a:latin typeface="Calibri"/>
              </a:rPr>
              <a:t>↓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 → оксид металла  + оксид неметалла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700808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t</a:t>
            </a:r>
            <a:r>
              <a:rPr lang="en-US" sz="2800" dirty="0" err="1" smtClean="0">
                <a:latin typeface="Calibri"/>
              </a:rPr>
              <a:t>⁰C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3356992"/>
            <a:ext cx="4195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/>
              <a:t>BaSiO</a:t>
            </a:r>
            <a:r>
              <a:rPr lang="en-US" sz="3200" b="1" dirty="0" smtClean="0">
                <a:latin typeface="Calibri"/>
              </a:rPr>
              <a:t>₃↓ =  </a:t>
            </a:r>
            <a:r>
              <a:rPr lang="en-US" sz="3200" b="1" dirty="0" err="1" smtClean="0">
                <a:latin typeface="Calibri"/>
              </a:rPr>
              <a:t>BaO</a:t>
            </a:r>
            <a:r>
              <a:rPr lang="en-US" sz="3200" b="1" dirty="0" smtClean="0">
                <a:latin typeface="Calibri"/>
              </a:rPr>
              <a:t>  +  </a:t>
            </a:r>
            <a:r>
              <a:rPr lang="en-US" sz="3200" b="1" dirty="0" err="1" smtClean="0">
                <a:latin typeface="Calibri"/>
              </a:rPr>
              <a:t>SiO</a:t>
            </a:r>
            <a:r>
              <a:rPr lang="en-US" sz="3200" b="1" dirty="0" smtClean="0">
                <a:latin typeface="Calibri"/>
              </a:rPr>
              <a:t>₂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483768" y="4221088"/>
            <a:ext cx="450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CaCO</a:t>
            </a:r>
            <a:r>
              <a:rPr lang="en-US" sz="3600" b="1" dirty="0" smtClean="0">
                <a:latin typeface="Calibri"/>
              </a:rPr>
              <a:t>₃↓ =  </a:t>
            </a:r>
            <a:r>
              <a:rPr lang="en-US" sz="3600" b="1" dirty="0" err="1" smtClean="0">
                <a:latin typeface="Calibri"/>
              </a:rPr>
              <a:t>CaO</a:t>
            </a:r>
            <a:r>
              <a:rPr lang="en-US" sz="3600" b="1" dirty="0" smtClean="0">
                <a:latin typeface="Calibri"/>
              </a:rPr>
              <a:t>  +  CO₂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5301208"/>
            <a:ext cx="5254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Ca</a:t>
            </a:r>
            <a:r>
              <a:rPr lang="en-US" sz="3200" b="1" dirty="0" smtClean="0">
                <a:latin typeface="Calibri"/>
              </a:rPr>
              <a:t>₃(PO₄)₂↓ </a:t>
            </a:r>
            <a:r>
              <a:rPr lang="en-US" sz="3600" b="1" dirty="0" smtClean="0">
                <a:latin typeface="Calibri"/>
              </a:rPr>
              <a:t>=  3CaO  +  P₂O₅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306896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860032" y="306896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3068960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IV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012160" y="306896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6677218" y="4941168"/>
            <a:ext cx="55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20272" y="494116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II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6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6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4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4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40"/>
                            </p:stCondLst>
                            <p:childTnLst>
                              <p:par>
                                <p:cTn id="3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40"/>
                            </p:stCondLst>
                            <p:childTnLst>
                              <p:par>
                                <p:cTn id="3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40"/>
                            </p:stCondLst>
                            <p:childTnLst>
                              <p:par>
                                <p:cTn id="5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40"/>
                            </p:stCondLst>
                            <p:childTnLst>
                              <p:par>
                                <p:cTn id="6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</TotalTime>
  <Words>339</Words>
  <Application>Microsoft Office PowerPoint</Application>
  <PresentationFormat>Экран (4:3)</PresentationFormat>
  <Paragraphs>68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Franklin Gothic Book</vt:lpstr>
      <vt:lpstr>Franklin Gothic Medium</vt:lpstr>
      <vt:lpstr>Wingdings 2</vt:lpstr>
      <vt:lpstr>Трек</vt:lpstr>
      <vt:lpstr>ХИМИЧЕСКИЕ  СВОЙСТВА  СОЛЕЙ</vt:lpstr>
      <vt:lpstr>1. ВЗАИМОДЕЙСТВИЕ  С  МЕТАЛЛАМИ</vt:lpstr>
      <vt:lpstr> 2. Взаимодействие с кислотами</vt:lpstr>
      <vt:lpstr>3. ВЗАИМОДЕЙСТВИЕ  С  ОСНОВАНИЯМИ</vt:lpstr>
      <vt:lpstr>4. ВЗАИМОДЕЙСТВИЕ  С   СОЛЯМИ</vt:lpstr>
      <vt:lpstr>5. РАЗЛОЖЕНИЕ  ПРИ  НАГРЕВАНИИ      НЕРАСТВОРИМЫХ  СОЛЕЙ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RockNRolf</dc:creator>
  <cp:lastModifiedBy>Ларина Елена Александровна</cp:lastModifiedBy>
  <cp:revision>42</cp:revision>
  <dcterms:created xsi:type="dcterms:W3CDTF">2013-03-01T18:10:45Z</dcterms:created>
  <dcterms:modified xsi:type="dcterms:W3CDTF">2018-03-21T05:42:26Z</dcterms:modified>
</cp:coreProperties>
</file>