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294" r:id="rId2"/>
    <p:sldId id="295" r:id="rId3"/>
    <p:sldId id="296" r:id="rId4"/>
    <p:sldId id="297" r:id="rId5"/>
    <p:sldId id="298" r:id="rId6"/>
    <p:sldId id="299" r:id="rId7"/>
    <p:sldId id="300" r:id="rId8"/>
    <p:sldId id="301" r:id="rId9"/>
    <p:sldId id="302" r:id="rId10"/>
    <p:sldId id="303" r:id="rId11"/>
    <p:sldId id="304" r:id="rId12"/>
    <p:sldId id="305" r:id="rId13"/>
    <p:sldId id="306" r:id="rId14"/>
    <p:sldId id="307" r:id="rId15"/>
    <p:sldId id="308" r:id="rId16"/>
    <p:sldId id="309" r:id="rId17"/>
    <p:sldId id="310" r:id="rId18"/>
    <p:sldId id="311" r:id="rId19"/>
    <p:sldId id="312" r:id="rId20"/>
    <p:sldId id="313" r:id="rId21"/>
    <p:sldId id="314" r:id="rId22"/>
    <p:sldId id="315" r:id="rId23"/>
    <p:sldId id="316" r:id="rId24"/>
    <p:sldId id="317" r:id="rId25"/>
    <p:sldId id="318" r:id="rId26"/>
    <p:sldId id="319" r:id="rId27"/>
    <p:sldId id="320" r:id="rId28"/>
    <p:sldId id="321" r:id="rId29"/>
    <p:sldId id="322" r:id="rId30"/>
    <p:sldId id="323" r:id="rId31"/>
    <p:sldId id="324" r:id="rId32"/>
    <p:sldId id="327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69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026313-9D6E-4723-8D19-1651CDE5D3F1}" type="datetimeFigureOut">
              <a:rPr lang="ru-RU" smtClean="0"/>
              <a:pPr/>
              <a:t>26.02.2016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735BC9-B8FB-4526-8944-863F6112D3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90084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DCC2C-7515-4895-936A-6EA237787B90}" type="datetimeFigureOut">
              <a:rPr lang="ru-RU" smtClean="0"/>
              <a:pPr/>
              <a:t>26.02.2016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20077-E8AB-4552-A16A-301E9271E2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DCC2C-7515-4895-936A-6EA237787B90}" type="datetimeFigureOut">
              <a:rPr lang="ru-RU" smtClean="0"/>
              <a:pPr/>
              <a:t>26.02.2016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20077-E8AB-4552-A16A-301E9271E2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DCC2C-7515-4895-936A-6EA237787B90}" type="datetimeFigureOut">
              <a:rPr lang="ru-RU" smtClean="0"/>
              <a:pPr/>
              <a:t>26.02.2016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20077-E8AB-4552-A16A-301E9271E2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DCC2C-7515-4895-936A-6EA237787B90}" type="datetimeFigureOut">
              <a:rPr lang="ru-RU" smtClean="0"/>
              <a:pPr/>
              <a:t>26.02.2016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20077-E8AB-4552-A16A-301E9271E2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DCC2C-7515-4895-936A-6EA237787B90}" type="datetimeFigureOut">
              <a:rPr lang="ru-RU" smtClean="0"/>
              <a:pPr/>
              <a:t>26.02.2016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20077-E8AB-4552-A16A-301E9271E2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DCC2C-7515-4895-936A-6EA237787B90}" type="datetimeFigureOut">
              <a:rPr lang="ru-RU" smtClean="0"/>
              <a:pPr/>
              <a:t>26.02.2016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20077-E8AB-4552-A16A-301E9271E2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DCC2C-7515-4895-936A-6EA237787B90}" type="datetimeFigureOut">
              <a:rPr lang="ru-RU" smtClean="0"/>
              <a:pPr/>
              <a:t>26.02.2016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20077-E8AB-4552-A16A-301E9271E2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DCC2C-7515-4895-936A-6EA237787B90}" type="datetimeFigureOut">
              <a:rPr lang="ru-RU" smtClean="0"/>
              <a:pPr/>
              <a:t>26.02.2016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20077-E8AB-4552-A16A-301E9271E2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DCC2C-7515-4895-936A-6EA237787B90}" type="datetimeFigureOut">
              <a:rPr lang="ru-RU" smtClean="0"/>
              <a:pPr/>
              <a:t>26.02.2016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20077-E8AB-4552-A16A-301E9271E2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DCC2C-7515-4895-936A-6EA237787B90}" type="datetimeFigureOut">
              <a:rPr lang="ru-RU" smtClean="0"/>
              <a:pPr/>
              <a:t>26.02.2016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20077-E8AB-4552-A16A-301E9271E2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DCC2C-7515-4895-936A-6EA237787B90}" type="datetimeFigureOut">
              <a:rPr lang="ru-RU" smtClean="0"/>
              <a:pPr/>
              <a:t>26.02.2016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20077-E8AB-4552-A16A-301E9271E2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DDCC2C-7515-4895-936A-6EA237787B90}" type="datetimeFigureOut">
              <a:rPr lang="ru-RU" smtClean="0"/>
              <a:pPr/>
              <a:t>26.02.2016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220077-E8AB-4552-A16A-301E9271E20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Сравнение </a:t>
            </a:r>
            <a:br>
              <a:rPr lang="ru-RU" sz="4000" b="1" dirty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4000" b="1" dirty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десятичных дробей.</a:t>
            </a:r>
            <a:br>
              <a:rPr lang="ru-RU" sz="4000" b="1" dirty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ctr">
              <a:buNone/>
            </a:pPr>
            <a:r>
              <a:rPr lang="ru-RU" sz="2200" b="1" cap="all" dirty="0">
                <a:ln/>
                <a:solidFill>
                  <a:srgbClr val="0070C0"/>
                </a:solidFill>
                <a:effectLst>
                  <a:outerShdw blurRad="19685" dist="12700" dir="5400000" algn="tl" rotWithShape="0">
                    <a:srgbClr val="4F81BD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5 класс</a:t>
            </a:r>
          </a:p>
          <a:p>
            <a:pPr marL="0" lvl="0" indent="0" algn="ctr">
              <a:buNone/>
            </a:pPr>
            <a:r>
              <a:rPr lang="ru-RU" sz="2200" b="1" cap="all" dirty="0">
                <a:ln/>
                <a:solidFill>
                  <a:srgbClr val="0070C0"/>
                </a:solidFill>
                <a:effectLst>
                  <a:outerShdw blurRad="19685" dist="12700" dir="5400000" algn="tl" rotWithShape="0">
                    <a:srgbClr val="4F81BD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Учитель математики </a:t>
            </a:r>
            <a:endParaRPr lang="ru-RU" sz="2200" b="1" cap="all" dirty="0" smtClean="0">
              <a:ln/>
              <a:solidFill>
                <a:srgbClr val="0070C0"/>
              </a:solidFill>
              <a:effectLst>
                <a:outerShdw blurRad="19685" dist="12700" dir="5400000" algn="tl" rotWithShape="0">
                  <a:srgbClr val="4F81BD">
                    <a:satMod val="130000"/>
                    <a:alpha val="60000"/>
                  </a:srgbClr>
                </a:outerShdw>
                <a:reflection blurRad="10000" stA="55000" endPos="48000" dist="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marL="0" lvl="0" indent="0" algn="ctr">
              <a:buNone/>
            </a:pPr>
            <a:r>
              <a:rPr lang="ru-RU" sz="2200" b="1" cap="all" dirty="0" smtClean="0">
                <a:ln/>
                <a:solidFill>
                  <a:srgbClr val="0070C0"/>
                </a:solidFill>
                <a:effectLst>
                  <a:outerShdw blurRad="19685" dist="12700" dir="5400000" algn="tl" rotWithShape="0">
                    <a:srgbClr val="4F81BD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МБОУ СОШ </a:t>
            </a:r>
            <a:r>
              <a:rPr lang="ru-RU" sz="2200" b="1" cap="all" dirty="0" err="1" smtClean="0">
                <a:ln/>
                <a:solidFill>
                  <a:srgbClr val="0070C0"/>
                </a:solidFill>
                <a:effectLst>
                  <a:outerShdw blurRad="19685" dist="12700" dir="5400000" algn="tl" rotWithShape="0">
                    <a:srgbClr val="4F81BD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п.Таёжный</a:t>
            </a:r>
            <a:endParaRPr lang="ru-RU" sz="2200" b="1" cap="all" dirty="0">
              <a:ln/>
              <a:solidFill>
                <a:srgbClr val="0070C0"/>
              </a:solidFill>
              <a:effectLst>
                <a:outerShdw blurRad="19685" dist="12700" dir="5400000" algn="tl" rotWithShape="0">
                  <a:srgbClr val="4F81BD">
                    <a:satMod val="130000"/>
                    <a:alpha val="60000"/>
                  </a:srgbClr>
                </a:outerShdw>
                <a:reflection blurRad="10000" stA="55000" endPos="48000" dist="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marL="0" lvl="0" indent="0" algn="ctr">
              <a:buNone/>
            </a:pPr>
            <a:r>
              <a:rPr lang="ru-RU" sz="2200" b="1" cap="all" dirty="0" err="1" smtClean="0">
                <a:ln/>
                <a:solidFill>
                  <a:srgbClr val="0070C0"/>
                </a:solidFill>
                <a:effectLst>
                  <a:outerShdw blurRad="19685" dist="12700" dir="5400000" algn="tl" rotWithShape="0">
                    <a:srgbClr val="4F81BD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Бельдиман</a:t>
            </a:r>
            <a:r>
              <a:rPr lang="ru-RU" sz="2200" b="1" cap="all" dirty="0" smtClean="0">
                <a:ln/>
                <a:solidFill>
                  <a:srgbClr val="0070C0"/>
                </a:solidFill>
                <a:effectLst>
                  <a:outerShdw blurRad="19685" dist="12700" dir="5400000" algn="tl" rotWithShape="0">
                    <a:srgbClr val="4F81BD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Людмила Григорьевна</a:t>
            </a:r>
          </a:p>
          <a:p>
            <a:pPr marL="0" lvl="0" indent="0" algn="ctr">
              <a:buNone/>
            </a:pPr>
            <a:endParaRPr lang="ru-RU" sz="2200" b="1" cap="all" dirty="0">
              <a:ln/>
              <a:solidFill>
                <a:srgbClr val="0070C0"/>
              </a:solidFill>
              <a:effectLst>
                <a:outerShdw blurRad="19685" dist="12700" dir="5400000" algn="tl" rotWithShape="0">
                  <a:srgbClr val="4F81BD">
                    <a:satMod val="130000"/>
                    <a:alpha val="60000"/>
                  </a:srgbClr>
                </a:outerShdw>
                <a:reflection blurRad="10000" stA="55000" endPos="48000" dist="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marL="0" lvl="0" indent="0" algn="ctr">
              <a:buNone/>
            </a:pPr>
            <a:endParaRPr lang="ru-RU" sz="2200" b="1" cap="all" dirty="0" smtClean="0">
              <a:ln/>
              <a:solidFill>
                <a:srgbClr val="0070C0"/>
              </a:solidFill>
              <a:effectLst>
                <a:outerShdw blurRad="19685" dist="12700" dir="5400000" algn="tl" rotWithShape="0">
                  <a:srgbClr val="4F81BD">
                    <a:satMod val="130000"/>
                    <a:alpha val="60000"/>
                  </a:srgbClr>
                </a:outerShdw>
                <a:reflection blurRad="10000" stA="55000" endPos="48000" dist="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38912" y="4795846"/>
            <a:ext cx="2672961" cy="1970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671548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484784"/>
            <a:ext cx="3322608" cy="3621338"/>
          </a:xfrm>
          <a:prstGeom prst="rect">
            <a:avLst/>
          </a:prstGeom>
          <a:noFill/>
        </p:spPr>
      </p:pic>
      <p:pic>
        <p:nvPicPr>
          <p:cNvPr id="5" name="Рисунок 4" descr="Ъ 04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2708920"/>
            <a:ext cx="3816424" cy="381642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914739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ru-RU" sz="3200" dirty="0">
                <a:solidFill>
                  <a:srgbClr val="C00000"/>
                </a:solidFill>
                <a:latin typeface="Calibri"/>
                <a:ea typeface="Calibri"/>
                <a:cs typeface="Times New Roman"/>
              </a:rPr>
              <a:t>2.Где встречаются десятичные дроби?</a:t>
            </a:r>
            <a:r>
              <a:rPr lang="ru-RU" sz="3200" dirty="0">
                <a:latin typeface="Calibri"/>
                <a:ea typeface="Calibri"/>
                <a:cs typeface="Times New Roman"/>
              </a:rPr>
              <a:t/>
            </a:r>
            <a:br>
              <a:rPr lang="ru-RU" sz="3200" dirty="0">
                <a:latin typeface="Calibri"/>
                <a:ea typeface="Calibri"/>
                <a:cs typeface="Times New Roman"/>
              </a:rPr>
            </a:br>
            <a:r>
              <a:rPr lang="ru-RU" sz="3200" dirty="0">
                <a:solidFill>
                  <a:srgbClr val="00B050"/>
                </a:solidFill>
                <a:latin typeface="Calibri"/>
                <a:ea typeface="Calibri"/>
                <a:cs typeface="Times New Roman"/>
              </a:rPr>
              <a:t>Из истории болезни</a:t>
            </a:r>
            <a:endParaRPr lang="ru-RU" sz="3200" dirty="0">
              <a:effectLst/>
              <a:latin typeface="Calibri"/>
              <a:ea typeface="Calibri"/>
              <a:cs typeface="Times New Roman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18156067"/>
              </p:ext>
            </p:extLst>
          </p:nvPr>
        </p:nvGraphicFramePr>
        <p:xfrm>
          <a:off x="467544" y="1628800"/>
          <a:ext cx="8208912" cy="4824539"/>
        </p:xfrm>
        <a:graphic>
          <a:graphicData uri="http://schemas.openxmlformats.org/drawingml/2006/table">
            <a:tbl>
              <a:tblPr/>
              <a:tblGrid>
                <a:gridCol w="2321747"/>
                <a:gridCol w="2790821"/>
                <a:gridCol w="1656184"/>
                <a:gridCol w="1440160"/>
              </a:tblGrid>
              <a:tr h="571004">
                <a:tc>
                  <a:txBody>
                    <a:bodyPr/>
                    <a:lstStyle/>
                    <a:p>
                      <a:pPr algn="ctr" fontAlgn="base">
                        <a:lnSpc>
                          <a:spcPct val="87000"/>
                        </a:lnSpc>
                        <a:spcAft>
                          <a:spcPts val="0"/>
                        </a:spcAft>
                        <a:tabLst>
                          <a:tab pos="447675" algn="l"/>
                          <a:tab pos="897255" algn="l"/>
                          <a:tab pos="1346200" algn="l"/>
                          <a:tab pos="1795780" algn="l"/>
                          <a:tab pos="2244725" algn="l"/>
                          <a:tab pos="2694305" algn="l"/>
                          <a:tab pos="3143250" algn="l"/>
                          <a:tab pos="3592830" algn="l"/>
                          <a:tab pos="4041775" algn="l"/>
                          <a:tab pos="4491355" algn="l"/>
                          <a:tab pos="4940300" algn="l"/>
                          <a:tab pos="5389880" algn="l"/>
                          <a:tab pos="5838825" algn="l"/>
                          <a:tab pos="6288405" algn="l"/>
                          <a:tab pos="6737350" algn="l"/>
                          <a:tab pos="7186930" algn="l"/>
                          <a:tab pos="7635875" algn="l"/>
                          <a:tab pos="8085455" algn="l"/>
                          <a:tab pos="8534400" algn="l"/>
                          <a:tab pos="8983980" algn="l"/>
                        </a:tabLst>
                      </a:pPr>
                      <a:r>
                        <a:rPr lang="ru-RU" sz="1000" b="1" kern="1200" dirty="0">
                          <a:solidFill>
                            <a:srgbClr val="000000"/>
                          </a:solidFill>
                          <a:effectLst/>
                          <a:latin typeface="Constantia"/>
                          <a:ea typeface="Times New Roman"/>
                          <a:cs typeface="Lucida Sans Unicode"/>
                        </a:rPr>
                        <a:t>Дата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170" marR="90170" marT="10795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87000"/>
                        </a:lnSpc>
                        <a:spcAft>
                          <a:spcPts val="0"/>
                        </a:spcAft>
                        <a:tabLst>
                          <a:tab pos="447675" algn="l"/>
                          <a:tab pos="897255" algn="l"/>
                          <a:tab pos="1346200" algn="l"/>
                          <a:tab pos="1795780" algn="l"/>
                          <a:tab pos="2244725" algn="l"/>
                          <a:tab pos="2694305" algn="l"/>
                          <a:tab pos="3143250" algn="l"/>
                          <a:tab pos="3592830" algn="l"/>
                          <a:tab pos="4041775" algn="l"/>
                          <a:tab pos="4491355" algn="l"/>
                          <a:tab pos="4940300" algn="l"/>
                          <a:tab pos="5389880" algn="l"/>
                          <a:tab pos="5838825" algn="l"/>
                          <a:tab pos="6288405" algn="l"/>
                          <a:tab pos="6737350" algn="l"/>
                          <a:tab pos="7186930" algn="l"/>
                          <a:tab pos="7635875" algn="l"/>
                          <a:tab pos="8085455" algn="l"/>
                          <a:tab pos="8534400" algn="l"/>
                          <a:tab pos="8983980" algn="l"/>
                        </a:tabLst>
                      </a:pPr>
                      <a:r>
                        <a:rPr lang="ru-RU" sz="1000" b="1" kern="1200">
                          <a:solidFill>
                            <a:srgbClr val="000000"/>
                          </a:solidFill>
                          <a:effectLst/>
                          <a:latin typeface="Constantia"/>
                          <a:ea typeface="Times New Roman"/>
                          <a:cs typeface="Lucida Sans Unicode"/>
                        </a:rPr>
                        <a:t>Температура тела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170" marR="90170" marT="10795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87000"/>
                        </a:lnSpc>
                        <a:spcAft>
                          <a:spcPts val="0"/>
                        </a:spcAft>
                        <a:tabLst>
                          <a:tab pos="447675" algn="l"/>
                          <a:tab pos="897255" algn="l"/>
                          <a:tab pos="1346200" algn="l"/>
                          <a:tab pos="1795780" algn="l"/>
                          <a:tab pos="2244725" algn="l"/>
                          <a:tab pos="2694305" algn="l"/>
                          <a:tab pos="3143250" algn="l"/>
                          <a:tab pos="3592830" algn="l"/>
                          <a:tab pos="4041775" algn="l"/>
                          <a:tab pos="4491355" algn="l"/>
                          <a:tab pos="4940300" algn="l"/>
                          <a:tab pos="5389880" algn="l"/>
                          <a:tab pos="5838825" algn="l"/>
                          <a:tab pos="6288405" algn="l"/>
                          <a:tab pos="6737350" algn="l"/>
                          <a:tab pos="7186930" algn="l"/>
                          <a:tab pos="7635875" algn="l"/>
                          <a:tab pos="8085455" algn="l"/>
                          <a:tab pos="8534400" algn="l"/>
                          <a:tab pos="8983980" algn="l"/>
                        </a:tabLst>
                      </a:pPr>
                      <a:r>
                        <a:rPr lang="ru-RU" sz="1000" b="1" kern="1200">
                          <a:solidFill>
                            <a:srgbClr val="FF0000"/>
                          </a:solidFill>
                          <a:effectLst/>
                          <a:latin typeface="Constantia"/>
                          <a:ea typeface="Times New Roman"/>
                          <a:cs typeface="Lucida Sans Unicode"/>
                        </a:rPr>
                        <a:t>Болен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170" marR="90170" marT="10795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87000"/>
                        </a:lnSpc>
                        <a:spcAft>
                          <a:spcPts val="0"/>
                        </a:spcAft>
                        <a:tabLst>
                          <a:tab pos="447675" algn="l"/>
                          <a:tab pos="897255" algn="l"/>
                          <a:tab pos="1346200" algn="l"/>
                          <a:tab pos="1795780" algn="l"/>
                          <a:tab pos="2244725" algn="l"/>
                          <a:tab pos="2694305" algn="l"/>
                          <a:tab pos="3143250" algn="l"/>
                          <a:tab pos="3592830" algn="l"/>
                          <a:tab pos="4041775" algn="l"/>
                          <a:tab pos="4491355" algn="l"/>
                          <a:tab pos="4940300" algn="l"/>
                          <a:tab pos="5389880" algn="l"/>
                          <a:tab pos="5838825" algn="l"/>
                          <a:tab pos="6288405" algn="l"/>
                          <a:tab pos="6737350" algn="l"/>
                          <a:tab pos="7186930" algn="l"/>
                          <a:tab pos="7635875" algn="l"/>
                          <a:tab pos="8085455" algn="l"/>
                          <a:tab pos="8534400" algn="l"/>
                          <a:tab pos="8983980" algn="l"/>
                        </a:tabLst>
                      </a:pPr>
                      <a:r>
                        <a:rPr lang="ru-RU" sz="1000" b="1" kern="1200">
                          <a:solidFill>
                            <a:srgbClr val="000000"/>
                          </a:solidFill>
                          <a:effectLst/>
                          <a:latin typeface="Constantia"/>
                          <a:ea typeface="Times New Roman"/>
                          <a:cs typeface="Lucida Sans Unicode"/>
                        </a:rPr>
                        <a:t>Здоров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170" marR="90170" marT="10795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</a:tr>
              <a:tr h="472615">
                <a:tc>
                  <a:txBody>
                    <a:bodyPr/>
                    <a:lstStyle/>
                    <a:p>
                      <a:pPr algn="ctr" fontAlgn="base">
                        <a:lnSpc>
                          <a:spcPct val="87000"/>
                        </a:lnSpc>
                        <a:spcAft>
                          <a:spcPts val="0"/>
                        </a:spcAft>
                        <a:tabLst>
                          <a:tab pos="447675" algn="l"/>
                          <a:tab pos="897255" algn="l"/>
                          <a:tab pos="1346200" algn="l"/>
                          <a:tab pos="1795780" algn="l"/>
                          <a:tab pos="2244725" algn="l"/>
                          <a:tab pos="2694305" algn="l"/>
                          <a:tab pos="3143250" algn="l"/>
                          <a:tab pos="3592830" algn="l"/>
                          <a:tab pos="4041775" algn="l"/>
                          <a:tab pos="4491355" algn="l"/>
                          <a:tab pos="4940300" algn="l"/>
                          <a:tab pos="5389880" algn="l"/>
                          <a:tab pos="5838825" algn="l"/>
                          <a:tab pos="6288405" algn="l"/>
                          <a:tab pos="6737350" algn="l"/>
                          <a:tab pos="7186930" algn="l"/>
                          <a:tab pos="7635875" algn="l"/>
                          <a:tab pos="8085455" algn="l"/>
                          <a:tab pos="8534400" algn="l"/>
                          <a:tab pos="8983980" algn="l"/>
                        </a:tabLst>
                      </a:pPr>
                      <a:r>
                        <a:rPr lang="ru-RU" sz="1000" kern="1200">
                          <a:solidFill>
                            <a:srgbClr val="000000"/>
                          </a:solidFill>
                          <a:effectLst/>
                          <a:latin typeface="Constantia"/>
                          <a:ea typeface="Times New Roman"/>
                          <a:cs typeface="Lucida Sans Unicode"/>
                        </a:rPr>
                        <a:t>9  февраля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170" marR="90170" marT="10795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85000"/>
                        </a:lnSpc>
                        <a:spcAft>
                          <a:spcPts val="0"/>
                        </a:spcAft>
                        <a:tabLst>
                          <a:tab pos="447675" algn="l"/>
                          <a:tab pos="897255" algn="l"/>
                          <a:tab pos="1346200" algn="l"/>
                          <a:tab pos="1795780" algn="l"/>
                          <a:tab pos="2244725" algn="l"/>
                          <a:tab pos="2694305" algn="l"/>
                          <a:tab pos="3143250" algn="l"/>
                          <a:tab pos="3592830" algn="l"/>
                          <a:tab pos="4041775" algn="l"/>
                          <a:tab pos="4491355" algn="l"/>
                          <a:tab pos="4940300" algn="l"/>
                          <a:tab pos="5389880" algn="l"/>
                          <a:tab pos="5838825" algn="l"/>
                          <a:tab pos="6288405" algn="l"/>
                          <a:tab pos="6737350" algn="l"/>
                          <a:tab pos="7186930" algn="l"/>
                          <a:tab pos="7635875" algn="l"/>
                          <a:tab pos="8085455" algn="l"/>
                          <a:tab pos="8534400" algn="l"/>
                          <a:tab pos="8983980" algn="l"/>
                        </a:tabLst>
                      </a:pPr>
                      <a:r>
                        <a:rPr lang="ru-RU" sz="1000" b="1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38,3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170" marR="90170" marT="14224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87000"/>
                        </a:lnSpc>
                        <a:spcAft>
                          <a:spcPts val="0"/>
                        </a:spcAft>
                        <a:tabLst>
                          <a:tab pos="447675" algn="l"/>
                          <a:tab pos="897255" algn="l"/>
                          <a:tab pos="1346200" algn="l"/>
                          <a:tab pos="1795780" algn="l"/>
                          <a:tab pos="2244725" algn="l"/>
                          <a:tab pos="2694305" algn="l"/>
                          <a:tab pos="3143250" algn="l"/>
                          <a:tab pos="3592830" algn="l"/>
                          <a:tab pos="4041775" algn="l"/>
                          <a:tab pos="4491355" algn="l"/>
                          <a:tab pos="4940300" algn="l"/>
                          <a:tab pos="5389880" algn="l"/>
                          <a:tab pos="5838825" algn="l"/>
                          <a:tab pos="6288405" algn="l"/>
                          <a:tab pos="6737350" algn="l"/>
                          <a:tab pos="7186930" algn="l"/>
                          <a:tab pos="7635875" algn="l"/>
                          <a:tab pos="8085455" algn="l"/>
                          <a:tab pos="8534400" algn="l"/>
                          <a:tab pos="8983980" algn="l"/>
                        </a:tabLst>
                      </a:pPr>
                      <a:r>
                        <a:rPr lang="ru-RU" sz="1000" kern="1200">
                          <a:solidFill>
                            <a:srgbClr val="000000"/>
                          </a:solidFill>
                          <a:effectLst/>
                          <a:latin typeface="Constantia"/>
                          <a:ea typeface="Times New Roman"/>
                          <a:cs typeface="Lucida Sans Unicode"/>
                        </a:rPr>
                        <a:t>+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170" marR="90170" marT="10795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90170" marR="90170" marT="10795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</a:tr>
              <a:tr h="472615">
                <a:tc>
                  <a:txBody>
                    <a:bodyPr/>
                    <a:lstStyle/>
                    <a:p>
                      <a:pPr algn="ctr" fontAlgn="base">
                        <a:lnSpc>
                          <a:spcPct val="87000"/>
                        </a:lnSpc>
                        <a:spcAft>
                          <a:spcPts val="0"/>
                        </a:spcAft>
                        <a:tabLst>
                          <a:tab pos="447675" algn="l"/>
                          <a:tab pos="897255" algn="l"/>
                          <a:tab pos="1346200" algn="l"/>
                          <a:tab pos="1795780" algn="l"/>
                          <a:tab pos="2244725" algn="l"/>
                          <a:tab pos="2694305" algn="l"/>
                          <a:tab pos="3143250" algn="l"/>
                          <a:tab pos="3592830" algn="l"/>
                          <a:tab pos="4041775" algn="l"/>
                          <a:tab pos="4491355" algn="l"/>
                          <a:tab pos="4940300" algn="l"/>
                          <a:tab pos="5389880" algn="l"/>
                          <a:tab pos="5838825" algn="l"/>
                          <a:tab pos="6288405" algn="l"/>
                          <a:tab pos="6737350" algn="l"/>
                          <a:tab pos="7186930" algn="l"/>
                          <a:tab pos="7635875" algn="l"/>
                          <a:tab pos="8085455" algn="l"/>
                          <a:tab pos="8534400" algn="l"/>
                          <a:tab pos="8983980" algn="l"/>
                        </a:tabLst>
                      </a:pPr>
                      <a:r>
                        <a:rPr lang="ru-RU" sz="1000" kern="1200">
                          <a:solidFill>
                            <a:srgbClr val="000000"/>
                          </a:solidFill>
                          <a:effectLst/>
                          <a:latin typeface="Constantia"/>
                          <a:ea typeface="Times New Roman"/>
                          <a:cs typeface="Lucida Sans Unicode"/>
                        </a:rPr>
                        <a:t>10  февраля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170" marR="90170" marT="10795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85000"/>
                        </a:lnSpc>
                        <a:spcAft>
                          <a:spcPts val="0"/>
                        </a:spcAft>
                        <a:tabLst>
                          <a:tab pos="447675" algn="l"/>
                          <a:tab pos="897255" algn="l"/>
                          <a:tab pos="1346200" algn="l"/>
                          <a:tab pos="1795780" algn="l"/>
                          <a:tab pos="2244725" algn="l"/>
                          <a:tab pos="2694305" algn="l"/>
                          <a:tab pos="3143250" algn="l"/>
                          <a:tab pos="3592830" algn="l"/>
                          <a:tab pos="4041775" algn="l"/>
                          <a:tab pos="4491355" algn="l"/>
                          <a:tab pos="4940300" algn="l"/>
                          <a:tab pos="5389880" algn="l"/>
                          <a:tab pos="5838825" algn="l"/>
                          <a:tab pos="6288405" algn="l"/>
                          <a:tab pos="6737350" algn="l"/>
                          <a:tab pos="7186930" algn="l"/>
                          <a:tab pos="7635875" algn="l"/>
                          <a:tab pos="8085455" algn="l"/>
                          <a:tab pos="8534400" algn="l"/>
                          <a:tab pos="8983980" algn="l"/>
                        </a:tabLst>
                      </a:pPr>
                      <a:r>
                        <a:rPr lang="ru-RU" sz="1000" b="1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38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170" marR="90170" marT="14224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87000"/>
                        </a:lnSpc>
                        <a:spcAft>
                          <a:spcPts val="0"/>
                        </a:spcAft>
                        <a:tabLst>
                          <a:tab pos="447675" algn="l"/>
                          <a:tab pos="897255" algn="l"/>
                          <a:tab pos="1346200" algn="l"/>
                          <a:tab pos="1795780" algn="l"/>
                          <a:tab pos="2244725" algn="l"/>
                          <a:tab pos="2694305" algn="l"/>
                          <a:tab pos="3143250" algn="l"/>
                          <a:tab pos="3592830" algn="l"/>
                          <a:tab pos="4041775" algn="l"/>
                          <a:tab pos="4491355" algn="l"/>
                          <a:tab pos="4940300" algn="l"/>
                          <a:tab pos="5389880" algn="l"/>
                          <a:tab pos="5838825" algn="l"/>
                          <a:tab pos="6288405" algn="l"/>
                          <a:tab pos="6737350" algn="l"/>
                          <a:tab pos="7186930" algn="l"/>
                          <a:tab pos="7635875" algn="l"/>
                          <a:tab pos="8085455" algn="l"/>
                          <a:tab pos="8534400" algn="l"/>
                          <a:tab pos="8983980" algn="l"/>
                        </a:tabLst>
                      </a:pPr>
                      <a:r>
                        <a:rPr lang="ru-RU" sz="1000" kern="1200">
                          <a:solidFill>
                            <a:srgbClr val="000000"/>
                          </a:solidFill>
                          <a:effectLst/>
                          <a:latin typeface="Constantia"/>
                          <a:ea typeface="Times New Roman"/>
                          <a:cs typeface="Lucida Sans Unicode"/>
                        </a:rPr>
                        <a:t>+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170" marR="90170" marT="10795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90170" marR="90170" marT="10795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</a:tr>
              <a:tr h="472615">
                <a:tc>
                  <a:txBody>
                    <a:bodyPr/>
                    <a:lstStyle/>
                    <a:p>
                      <a:pPr algn="ctr" fontAlgn="base">
                        <a:lnSpc>
                          <a:spcPct val="87000"/>
                        </a:lnSpc>
                        <a:spcAft>
                          <a:spcPts val="0"/>
                        </a:spcAft>
                        <a:tabLst>
                          <a:tab pos="447675" algn="l"/>
                          <a:tab pos="897255" algn="l"/>
                          <a:tab pos="1346200" algn="l"/>
                          <a:tab pos="1795780" algn="l"/>
                          <a:tab pos="2244725" algn="l"/>
                          <a:tab pos="2694305" algn="l"/>
                          <a:tab pos="3143250" algn="l"/>
                          <a:tab pos="3592830" algn="l"/>
                          <a:tab pos="4041775" algn="l"/>
                          <a:tab pos="4491355" algn="l"/>
                          <a:tab pos="4940300" algn="l"/>
                          <a:tab pos="5389880" algn="l"/>
                          <a:tab pos="5838825" algn="l"/>
                          <a:tab pos="6288405" algn="l"/>
                          <a:tab pos="6737350" algn="l"/>
                          <a:tab pos="7186930" algn="l"/>
                          <a:tab pos="7635875" algn="l"/>
                          <a:tab pos="8085455" algn="l"/>
                          <a:tab pos="8534400" algn="l"/>
                          <a:tab pos="8983980" algn="l"/>
                        </a:tabLst>
                      </a:pPr>
                      <a:r>
                        <a:rPr lang="ru-RU" sz="1000" kern="1200">
                          <a:solidFill>
                            <a:srgbClr val="000000"/>
                          </a:solidFill>
                          <a:effectLst/>
                          <a:latin typeface="Constantia"/>
                          <a:ea typeface="Times New Roman"/>
                          <a:cs typeface="Lucida Sans Unicode"/>
                        </a:rPr>
                        <a:t>11  февраля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170" marR="90170" marT="10795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85000"/>
                        </a:lnSpc>
                        <a:spcAft>
                          <a:spcPts val="0"/>
                        </a:spcAft>
                        <a:tabLst>
                          <a:tab pos="447675" algn="l"/>
                          <a:tab pos="897255" algn="l"/>
                          <a:tab pos="1346200" algn="l"/>
                          <a:tab pos="1795780" algn="l"/>
                          <a:tab pos="2244725" algn="l"/>
                          <a:tab pos="2694305" algn="l"/>
                          <a:tab pos="3143250" algn="l"/>
                          <a:tab pos="3592830" algn="l"/>
                          <a:tab pos="4041775" algn="l"/>
                          <a:tab pos="4491355" algn="l"/>
                          <a:tab pos="4940300" algn="l"/>
                          <a:tab pos="5389880" algn="l"/>
                          <a:tab pos="5838825" algn="l"/>
                          <a:tab pos="6288405" algn="l"/>
                          <a:tab pos="6737350" algn="l"/>
                          <a:tab pos="7186930" algn="l"/>
                          <a:tab pos="7635875" algn="l"/>
                          <a:tab pos="8085455" algn="l"/>
                          <a:tab pos="8534400" algn="l"/>
                          <a:tab pos="8983980" algn="l"/>
                        </a:tabLst>
                      </a:pPr>
                      <a:r>
                        <a:rPr lang="ru-RU" sz="1000" b="1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37,8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170" marR="90170" marT="14224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87000"/>
                        </a:lnSpc>
                        <a:spcAft>
                          <a:spcPts val="0"/>
                        </a:spcAft>
                        <a:tabLst>
                          <a:tab pos="447675" algn="l"/>
                          <a:tab pos="897255" algn="l"/>
                          <a:tab pos="1346200" algn="l"/>
                          <a:tab pos="1795780" algn="l"/>
                          <a:tab pos="2244725" algn="l"/>
                          <a:tab pos="2694305" algn="l"/>
                          <a:tab pos="3143250" algn="l"/>
                          <a:tab pos="3592830" algn="l"/>
                          <a:tab pos="4041775" algn="l"/>
                          <a:tab pos="4491355" algn="l"/>
                          <a:tab pos="4940300" algn="l"/>
                          <a:tab pos="5389880" algn="l"/>
                          <a:tab pos="5838825" algn="l"/>
                          <a:tab pos="6288405" algn="l"/>
                          <a:tab pos="6737350" algn="l"/>
                          <a:tab pos="7186930" algn="l"/>
                          <a:tab pos="7635875" algn="l"/>
                          <a:tab pos="8085455" algn="l"/>
                          <a:tab pos="8534400" algn="l"/>
                          <a:tab pos="8983980" algn="l"/>
                        </a:tabLst>
                      </a:pPr>
                      <a:r>
                        <a:rPr lang="ru-RU" sz="1000" kern="1200">
                          <a:solidFill>
                            <a:srgbClr val="000000"/>
                          </a:solidFill>
                          <a:effectLst/>
                          <a:latin typeface="Constantia"/>
                          <a:ea typeface="Times New Roman"/>
                          <a:cs typeface="Lucida Sans Unicode"/>
                        </a:rPr>
                        <a:t>+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170" marR="90170" marT="10795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90170" marR="90170" marT="10795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</a:tr>
              <a:tr h="472615">
                <a:tc>
                  <a:txBody>
                    <a:bodyPr/>
                    <a:lstStyle/>
                    <a:p>
                      <a:pPr algn="ctr" fontAlgn="base">
                        <a:lnSpc>
                          <a:spcPct val="87000"/>
                        </a:lnSpc>
                        <a:spcAft>
                          <a:spcPts val="0"/>
                        </a:spcAft>
                        <a:tabLst>
                          <a:tab pos="447675" algn="l"/>
                          <a:tab pos="897255" algn="l"/>
                          <a:tab pos="1346200" algn="l"/>
                          <a:tab pos="1795780" algn="l"/>
                          <a:tab pos="2244725" algn="l"/>
                          <a:tab pos="2694305" algn="l"/>
                          <a:tab pos="3143250" algn="l"/>
                          <a:tab pos="3592830" algn="l"/>
                          <a:tab pos="4041775" algn="l"/>
                          <a:tab pos="4491355" algn="l"/>
                          <a:tab pos="4940300" algn="l"/>
                          <a:tab pos="5389880" algn="l"/>
                          <a:tab pos="5838825" algn="l"/>
                          <a:tab pos="6288405" algn="l"/>
                          <a:tab pos="6737350" algn="l"/>
                          <a:tab pos="7186930" algn="l"/>
                          <a:tab pos="7635875" algn="l"/>
                          <a:tab pos="8085455" algn="l"/>
                          <a:tab pos="8534400" algn="l"/>
                          <a:tab pos="8983980" algn="l"/>
                        </a:tabLst>
                      </a:pPr>
                      <a:r>
                        <a:rPr lang="ru-RU" sz="1000" kern="1200">
                          <a:solidFill>
                            <a:srgbClr val="000000"/>
                          </a:solidFill>
                          <a:effectLst/>
                          <a:latin typeface="Constantia"/>
                          <a:ea typeface="Times New Roman"/>
                          <a:cs typeface="Lucida Sans Unicode"/>
                        </a:rPr>
                        <a:t>12  февраля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170" marR="90170" marT="10795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85000"/>
                        </a:lnSpc>
                        <a:spcAft>
                          <a:spcPts val="0"/>
                        </a:spcAft>
                        <a:tabLst>
                          <a:tab pos="447675" algn="l"/>
                          <a:tab pos="897255" algn="l"/>
                          <a:tab pos="1346200" algn="l"/>
                          <a:tab pos="1795780" algn="l"/>
                          <a:tab pos="2244725" algn="l"/>
                          <a:tab pos="2694305" algn="l"/>
                          <a:tab pos="3143250" algn="l"/>
                          <a:tab pos="3592830" algn="l"/>
                          <a:tab pos="4041775" algn="l"/>
                          <a:tab pos="4491355" algn="l"/>
                          <a:tab pos="4940300" algn="l"/>
                          <a:tab pos="5389880" algn="l"/>
                          <a:tab pos="5838825" algn="l"/>
                          <a:tab pos="6288405" algn="l"/>
                          <a:tab pos="6737350" algn="l"/>
                          <a:tab pos="7186930" algn="l"/>
                          <a:tab pos="7635875" algn="l"/>
                          <a:tab pos="8085455" algn="l"/>
                          <a:tab pos="8534400" algn="l"/>
                          <a:tab pos="8983980" algn="l"/>
                        </a:tabLst>
                      </a:pPr>
                      <a:r>
                        <a:rPr lang="ru-RU" sz="1000" b="1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37,5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170" marR="90170" marT="14224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87000"/>
                        </a:lnSpc>
                        <a:spcAft>
                          <a:spcPts val="0"/>
                        </a:spcAft>
                        <a:tabLst>
                          <a:tab pos="447675" algn="l"/>
                          <a:tab pos="897255" algn="l"/>
                          <a:tab pos="1346200" algn="l"/>
                          <a:tab pos="1795780" algn="l"/>
                          <a:tab pos="2244725" algn="l"/>
                          <a:tab pos="2694305" algn="l"/>
                          <a:tab pos="3143250" algn="l"/>
                          <a:tab pos="3592830" algn="l"/>
                          <a:tab pos="4041775" algn="l"/>
                          <a:tab pos="4491355" algn="l"/>
                          <a:tab pos="4940300" algn="l"/>
                          <a:tab pos="5389880" algn="l"/>
                          <a:tab pos="5838825" algn="l"/>
                          <a:tab pos="6288405" algn="l"/>
                          <a:tab pos="6737350" algn="l"/>
                          <a:tab pos="7186930" algn="l"/>
                          <a:tab pos="7635875" algn="l"/>
                          <a:tab pos="8085455" algn="l"/>
                          <a:tab pos="8534400" algn="l"/>
                          <a:tab pos="8983980" algn="l"/>
                        </a:tabLst>
                      </a:pPr>
                      <a:r>
                        <a:rPr lang="ru-RU" sz="1000" kern="1200">
                          <a:solidFill>
                            <a:srgbClr val="000000"/>
                          </a:solidFill>
                          <a:effectLst/>
                          <a:latin typeface="Constantia"/>
                          <a:ea typeface="Times New Roman"/>
                          <a:cs typeface="Lucida Sans Unicode"/>
                        </a:rPr>
                        <a:t>+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170" marR="90170" marT="10795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90170" marR="90170" marT="10795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</a:tr>
              <a:tr h="472615">
                <a:tc>
                  <a:txBody>
                    <a:bodyPr/>
                    <a:lstStyle/>
                    <a:p>
                      <a:pPr algn="ctr" fontAlgn="base">
                        <a:lnSpc>
                          <a:spcPct val="87000"/>
                        </a:lnSpc>
                        <a:spcAft>
                          <a:spcPts val="0"/>
                        </a:spcAft>
                        <a:tabLst>
                          <a:tab pos="447675" algn="l"/>
                          <a:tab pos="897255" algn="l"/>
                          <a:tab pos="1346200" algn="l"/>
                          <a:tab pos="1795780" algn="l"/>
                          <a:tab pos="2244725" algn="l"/>
                          <a:tab pos="2694305" algn="l"/>
                          <a:tab pos="3143250" algn="l"/>
                          <a:tab pos="3592830" algn="l"/>
                          <a:tab pos="4041775" algn="l"/>
                          <a:tab pos="4491355" algn="l"/>
                          <a:tab pos="4940300" algn="l"/>
                          <a:tab pos="5389880" algn="l"/>
                          <a:tab pos="5838825" algn="l"/>
                          <a:tab pos="6288405" algn="l"/>
                          <a:tab pos="6737350" algn="l"/>
                          <a:tab pos="7186930" algn="l"/>
                          <a:tab pos="7635875" algn="l"/>
                          <a:tab pos="8085455" algn="l"/>
                          <a:tab pos="8534400" algn="l"/>
                          <a:tab pos="8983980" algn="l"/>
                        </a:tabLst>
                      </a:pPr>
                      <a:r>
                        <a:rPr lang="ru-RU" sz="1000" kern="1200">
                          <a:solidFill>
                            <a:srgbClr val="000000"/>
                          </a:solidFill>
                          <a:effectLst/>
                          <a:latin typeface="Constantia"/>
                          <a:ea typeface="Times New Roman"/>
                          <a:cs typeface="Lucida Sans Unicode"/>
                        </a:rPr>
                        <a:t>13  февраля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170" marR="90170" marT="10795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85000"/>
                        </a:lnSpc>
                        <a:spcAft>
                          <a:spcPts val="0"/>
                        </a:spcAft>
                        <a:tabLst>
                          <a:tab pos="447675" algn="l"/>
                          <a:tab pos="897255" algn="l"/>
                          <a:tab pos="1346200" algn="l"/>
                          <a:tab pos="1795780" algn="l"/>
                          <a:tab pos="2244725" algn="l"/>
                          <a:tab pos="2694305" algn="l"/>
                          <a:tab pos="3143250" algn="l"/>
                          <a:tab pos="3592830" algn="l"/>
                          <a:tab pos="4041775" algn="l"/>
                          <a:tab pos="4491355" algn="l"/>
                          <a:tab pos="4940300" algn="l"/>
                          <a:tab pos="5389880" algn="l"/>
                          <a:tab pos="5838825" algn="l"/>
                          <a:tab pos="6288405" algn="l"/>
                          <a:tab pos="6737350" algn="l"/>
                          <a:tab pos="7186930" algn="l"/>
                          <a:tab pos="7635875" algn="l"/>
                          <a:tab pos="8085455" algn="l"/>
                          <a:tab pos="8534400" algn="l"/>
                          <a:tab pos="8983980" algn="l"/>
                        </a:tabLst>
                      </a:pPr>
                      <a:r>
                        <a:rPr lang="ru-RU" sz="1000" b="1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37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170" marR="90170" marT="14224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87000"/>
                        </a:lnSpc>
                        <a:spcAft>
                          <a:spcPts val="0"/>
                        </a:spcAft>
                        <a:tabLst>
                          <a:tab pos="447675" algn="l"/>
                          <a:tab pos="897255" algn="l"/>
                          <a:tab pos="1346200" algn="l"/>
                          <a:tab pos="1795780" algn="l"/>
                          <a:tab pos="2244725" algn="l"/>
                          <a:tab pos="2694305" algn="l"/>
                          <a:tab pos="3143250" algn="l"/>
                          <a:tab pos="3592830" algn="l"/>
                          <a:tab pos="4041775" algn="l"/>
                          <a:tab pos="4491355" algn="l"/>
                          <a:tab pos="4940300" algn="l"/>
                          <a:tab pos="5389880" algn="l"/>
                          <a:tab pos="5838825" algn="l"/>
                          <a:tab pos="6288405" algn="l"/>
                          <a:tab pos="6737350" algn="l"/>
                          <a:tab pos="7186930" algn="l"/>
                          <a:tab pos="7635875" algn="l"/>
                          <a:tab pos="8085455" algn="l"/>
                          <a:tab pos="8534400" algn="l"/>
                          <a:tab pos="8983980" algn="l"/>
                        </a:tabLst>
                      </a:pPr>
                      <a:r>
                        <a:rPr lang="ru-RU" sz="1000" kern="1200">
                          <a:solidFill>
                            <a:srgbClr val="000000"/>
                          </a:solidFill>
                          <a:effectLst/>
                          <a:latin typeface="Constantia"/>
                          <a:ea typeface="Times New Roman"/>
                          <a:cs typeface="Lucida Sans Unicode"/>
                        </a:rPr>
                        <a:t>+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170" marR="90170" marT="10795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90170" marR="90170" marT="10795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</a:tr>
              <a:tr h="472615">
                <a:tc>
                  <a:txBody>
                    <a:bodyPr/>
                    <a:lstStyle/>
                    <a:p>
                      <a:pPr algn="ctr" fontAlgn="base">
                        <a:lnSpc>
                          <a:spcPct val="87000"/>
                        </a:lnSpc>
                        <a:spcAft>
                          <a:spcPts val="0"/>
                        </a:spcAft>
                        <a:tabLst>
                          <a:tab pos="447675" algn="l"/>
                          <a:tab pos="897255" algn="l"/>
                          <a:tab pos="1346200" algn="l"/>
                          <a:tab pos="1795780" algn="l"/>
                          <a:tab pos="2244725" algn="l"/>
                          <a:tab pos="2694305" algn="l"/>
                          <a:tab pos="3143250" algn="l"/>
                          <a:tab pos="3592830" algn="l"/>
                          <a:tab pos="4041775" algn="l"/>
                          <a:tab pos="4491355" algn="l"/>
                          <a:tab pos="4940300" algn="l"/>
                          <a:tab pos="5389880" algn="l"/>
                          <a:tab pos="5838825" algn="l"/>
                          <a:tab pos="6288405" algn="l"/>
                          <a:tab pos="6737350" algn="l"/>
                          <a:tab pos="7186930" algn="l"/>
                          <a:tab pos="7635875" algn="l"/>
                          <a:tab pos="8085455" algn="l"/>
                          <a:tab pos="8534400" algn="l"/>
                          <a:tab pos="8983980" algn="l"/>
                        </a:tabLst>
                      </a:pPr>
                      <a:r>
                        <a:rPr lang="ru-RU" sz="1000" kern="1200">
                          <a:solidFill>
                            <a:srgbClr val="000000"/>
                          </a:solidFill>
                          <a:effectLst/>
                          <a:latin typeface="Constantia"/>
                          <a:ea typeface="Times New Roman"/>
                          <a:cs typeface="Lucida Sans Unicode"/>
                        </a:rPr>
                        <a:t>14  февраля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170" marR="90170" marT="10795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85000"/>
                        </a:lnSpc>
                        <a:spcAft>
                          <a:spcPts val="0"/>
                        </a:spcAft>
                        <a:tabLst>
                          <a:tab pos="447675" algn="l"/>
                          <a:tab pos="897255" algn="l"/>
                          <a:tab pos="1346200" algn="l"/>
                          <a:tab pos="1795780" algn="l"/>
                          <a:tab pos="2244725" algn="l"/>
                          <a:tab pos="2694305" algn="l"/>
                          <a:tab pos="3143250" algn="l"/>
                          <a:tab pos="3592830" algn="l"/>
                          <a:tab pos="4041775" algn="l"/>
                          <a:tab pos="4491355" algn="l"/>
                          <a:tab pos="4940300" algn="l"/>
                          <a:tab pos="5389880" algn="l"/>
                          <a:tab pos="5838825" algn="l"/>
                          <a:tab pos="6288405" algn="l"/>
                          <a:tab pos="6737350" algn="l"/>
                          <a:tab pos="7186930" algn="l"/>
                          <a:tab pos="7635875" algn="l"/>
                          <a:tab pos="8085455" algn="l"/>
                          <a:tab pos="8534400" algn="l"/>
                          <a:tab pos="8983980" algn="l"/>
                        </a:tabLst>
                      </a:pPr>
                      <a:r>
                        <a:rPr lang="ru-RU" sz="1000" b="1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36,6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170" marR="90170" marT="14224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90170" marR="90170" marT="10795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87000"/>
                        </a:lnSpc>
                        <a:spcAft>
                          <a:spcPts val="0"/>
                        </a:spcAft>
                        <a:tabLst>
                          <a:tab pos="447675" algn="l"/>
                          <a:tab pos="897255" algn="l"/>
                          <a:tab pos="1346200" algn="l"/>
                          <a:tab pos="1795780" algn="l"/>
                          <a:tab pos="2244725" algn="l"/>
                          <a:tab pos="2694305" algn="l"/>
                          <a:tab pos="3143250" algn="l"/>
                          <a:tab pos="3592830" algn="l"/>
                          <a:tab pos="4041775" algn="l"/>
                          <a:tab pos="4491355" algn="l"/>
                          <a:tab pos="4940300" algn="l"/>
                          <a:tab pos="5389880" algn="l"/>
                          <a:tab pos="5838825" algn="l"/>
                          <a:tab pos="6288405" algn="l"/>
                          <a:tab pos="6737350" algn="l"/>
                          <a:tab pos="7186930" algn="l"/>
                          <a:tab pos="7635875" algn="l"/>
                          <a:tab pos="8085455" algn="l"/>
                          <a:tab pos="8534400" algn="l"/>
                          <a:tab pos="8983980" algn="l"/>
                        </a:tabLst>
                      </a:pPr>
                      <a:r>
                        <a:rPr lang="ru-RU" sz="1000" kern="1200">
                          <a:solidFill>
                            <a:srgbClr val="000000"/>
                          </a:solidFill>
                          <a:effectLst/>
                          <a:latin typeface="Constantia"/>
                          <a:ea typeface="Times New Roman"/>
                          <a:cs typeface="Lucida Sans Unicode"/>
                        </a:rPr>
                        <a:t>+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170" marR="90170" marT="10795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</a:tr>
              <a:tr h="472615">
                <a:tc>
                  <a:txBody>
                    <a:bodyPr/>
                    <a:lstStyle/>
                    <a:p>
                      <a:pPr algn="ctr" fontAlgn="base">
                        <a:lnSpc>
                          <a:spcPct val="87000"/>
                        </a:lnSpc>
                        <a:spcAft>
                          <a:spcPts val="0"/>
                        </a:spcAft>
                        <a:tabLst>
                          <a:tab pos="447675" algn="l"/>
                          <a:tab pos="897255" algn="l"/>
                          <a:tab pos="1346200" algn="l"/>
                          <a:tab pos="1795780" algn="l"/>
                          <a:tab pos="2244725" algn="l"/>
                          <a:tab pos="2694305" algn="l"/>
                          <a:tab pos="3143250" algn="l"/>
                          <a:tab pos="3592830" algn="l"/>
                          <a:tab pos="4041775" algn="l"/>
                          <a:tab pos="4491355" algn="l"/>
                          <a:tab pos="4940300" algn="l"/>
                          <a:tab pos="5389880" algn="l"/>
                          <a:tab pos="5838825" algn="l"/>
                          <a:tab pos="6288405" algn="l"/>
                          <a:tab pos="6737350" algn="l"/>
                          <a:tab pos="7186930" algn="l"/>
                          <a:tab pos="7635875" algn="l"/>
                          <a:tab pos="8085455" algn="l"/>
                          <a:tab pos="8534400" algn="l"/>
                          <a:tab pos="8983980" algn="l"/>
                        </a:tabLst>
                      </a:pPr>
                      <a:r>
                        <a:rPr lang="ru-RU" sz="1000" kern="1200">
                          <a:solidFill>
                            <a:srgbClr val="000000"/>
                          </a:solidFill>
                          <a:effectLst/>
                          <a:latin typeface="Constantia"/>
                          <a:ea typeface="Times New Roman"/>
                          <a:cs typeface="Lucida Sans Unicode"/>
                        </a:rPr>
                        <a:t>15  февраля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170" marR="90170" marT="10795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85000"/>
                        </a:lnSpc>
                        <a:spcAft>
                          <a:spcPts val="0"/>
                        </a:spcAft>
                        <a:tabLst>
                          <a:tab pos="447675" algn="l"/>
                          <a:tab pos="897255" algn="l"/>
                          <a:tab pos="1346200" algn="l"/>
                          <a:tab pos="1795780" algn="l"/>
                          <a:tab pos="2244725" algn="l"/>
                          <a:tab pos="2694305" algn="l"/>
                          <a:tab pos="3143250" algn="l"/>
                          <a:tab pos="3592830" algn="l"/>
                          <a:tab pos="4041775" algn="l"/>
                          <a:tab pos="4491355" algn="l"/>
                          <a:tab pos="4940300" algn="l"/>
                          <a:tab pos="5389880" algn="l"/>
                          <a:tab pos="5838825" algn="l"/>
                          <a:tab pos="6288405" algn="l"/>
                          <a:tab pos="6737350" algn="l"/>
                          <a:tab pos="7186930" algn="l"/>
                          <a:tab pos="7635875" algn="l"/>
                          <a:tab pos="8085455" algn="l"/>
                          <a:tab pos="8534400" algn="l"/>
                          <a:tab pos="8983980" algn="l"/>
                        </a:tabLst>
                      </a:pPr>
                      <a:r>
                        <a:rPr lang="ru-RU" sz="1000" b="1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36,7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170" marR="90170" marT="14224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90170" marR="90170" marT="10795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87000"/>
                        </a:lnSpc>
                        <a:spcAft>
                          <a:spcPts val="0"/>
                        </a:spcAft>
                        <a:tabLst>
                          <a:tab pos="447675" algn="l"/>
                          <a:tab pos="897255" algn="l"/>
                          <a:tab pos="1346200" algn="l"/>
                          <a:tab pos="1795780" algn="l"/>
                          <a:tab pos="2244725" algn="l"/>
                          <a:tab pos="2694305" algn="l"/>
                          <a:tab pos="3143250" algn="l"/>
                          <a:tab pos="3592830" algn="l"/>
                          <a:tab pos="4041775" algn="l"/>
                          <a:tab pos="4491355" algn="l"/>
                          <a:tab pos="4940300" algn="l"/>
                          <a:tab pos="5389880" algn="l"/>
                          <a:tab pos="5838825" algn="l"/>
                          <a:tab pos="6288405" algn="l"/>
                          <a:tab pos="6737350" algn="l"/>
                          <a:tab pos="7186930" algn="l"/>
                          <a:tab pos="7635875" algn="l"/>
                          <a:tab pos="8085455" algn="l"/>
                          <a:tab pos="8534400" algn="l"/>
                          <a:tab pos="8983980" algn="l"/>
                        </a:tabLst>
                      </a:pPr>
                      <a:r>
                        <a:rPr lang="ru-RU" sz="1000" kern="1200">
                          <a:solidFill>
                            <a:srgbClr val="000000"/>
                          </a:solidFill>
                          <a:effectLst/>
                          <a:latin typeface="Constantia"/>
                          <a:ea typeface="Times New Roman"/>
                          <a:cs typeface="Lucida Sans Unicode"/>
                        </a:rPr>
                        <a:t>+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170" marR="90170" marT="10795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</a:tr>
              <a:tr h="472615">
                <a:tc>
                  <a:txBody>
                    <a:bodyPr/>
                    <a:lstStyle/>
                    <a:p>
                      <a:pPr algn="ctr" fontAlgn="base">
                        <a:lnSpc>
                          <a:spcPct val="87000"/>
                        </a:lnSpc>
                        <a:spcAft>
                          <a:spcPts val="0"/>
                        </a:spcAft>
                        <a:tabLst>
                          <a:tab pos="447675" algn="l"/>
                          <a:tab pos="897255" algn="l"/>
                          <a:tab pos="1346200" algn="l"/>
                          <a:tab pos="1795780" algn="l"/>
                          <a:tab pos="2244725" algn="l"/>
                          <a:tab pos="2694305" algn="l"/>
                          <a:tab pos="3143250" algn="l"/>
                          <a:tab pos="3592830" algn="l"/>
                          <a:tab pos="4041775" algn="l"/>
                          <a:tab pos="4491355" algn="l"/>
                          <a:tab pos="4940300" algn="l"/>
                          <a:tab pos="5389880" algn="l"/>
                          <a:tab pos="5838825" algn="l"/>
                          <a:tab pos="6288405" algn="l"/>
                          <a:tab pos="6737350" algn="l"/>
                          <a:tab pos="7186930" algn="l"/>
                          <a:tab pos="7635875" algn="l"/>
                          <a:tab pos="8085455" algn="l"/>
                          <a:tab pos="8534400" algn="l"/>
                          <a:tab pos="8983980" algn="l"/>
                        </a:tabLst>
                      </a:pPr>
                      <a:r>
                        <a:rPr lang="ru-RU" sz="1000" kern="1200">
                          <a:solidFill>
                            <a:srgbClr val="000000"/>
                          </a:solidFill>
                          <a:effectLst/>
                          <a:latin typeface="Constantia"/>
                          <a:ea typeface="Times New Roman"/>
                          <a:cs typeface="Lucida Sans Unicode"/>
                        </a:rPr>
                        <a:t>16  февраля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170" marR="90170" marT="10795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85000"/>
                        </a:lnSpc>
                        <a:spcAft>
                          <a:spcPts val="0"/>
                        </a:spcAft>
                        <a:tabLst>
                          <a:tab pos="447675" algn="l"/>
                          <a:tab pos="897255" algn="l"/>
                          <a:tab pos="1346200" algn="l"/>
                          <a:tab pos="1795780" algn="l"/>
                          <a:tab pos="2244725" algn="l"/>
                          <a:tab pos="2694305" algn="l"/>
                          <a:tab pos="3143250" algn="l"/>
                          <a:tab pos="3592830" algn="l"/>
                          <a:tab pos="4041775" algn="l"/>
                          <a:tab pos="4491355" algn="l"/>
                          <a:tab pos="4940300" algn="l"/>
                          <a:tab pos="5389880" algn="l"/>
                          <a:tab pos="5838825" algn="l"/>
                          <a:tab pos="6288405" algn="l"/>
                          <a:tab pos="6737350" algn="l"/>
                          <a:tab pos="7186930" algn="l"/>
                          <a:tab pos="7635875" algn="l"/>
                          <a:tab pos="8085455" algn="l"/>
                          <a:tab pos="8534400" algn="l"/>
                          <a:tab pos="8983980" algn="l"/>
                        </a:tabLst>
                      </a:pPr>
                      <a:r>
                        <a:rPr lang="ru-RU" sz="1000" b="1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37,3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170" marR="90170" marT="14224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87000"/>
                        </a:lnSpc>
                        <a:spcAft>
                          <a:spcPts val="0"/>
                        </a:spcAft>
                        <a:tabLst>
                          <a:tab pos="447675" algn="l"/>
                          <a:tab pos="897255" algn="l"/>
                          <a:tab pos="1346200" algn="l"/>
                          <a:tab pos="1795780" algn="l"/>
                          <a:tab pos="2244725" algn="l"/>
                          <a:tab pos="2694305" algn="l"/>
                          <a:tab pos="3143250" algn="l"/>
                          <a:tab pos="3592830" algn="l"/>
                          <a:tab pos="4041775" algn="l"/>
                          <a:tab pos="4491355" algn="l"/>
                          <a:tab pos="4940300" algn="l"/>
                          <a:tab pos="5389880" algn="l"/>
                          <a:tab pos="5838825" algn="l"/>
                          <a:tab pos="6288405" algn="l"/>
                          <a:tab pos="6737350" algn="l"/>
                          <a:tab pos="7186930" algn="l"/>
                          <a:tab pos="7635875" algn="l"/>
                          <a:tab pos="8085455" algn="l"/>
                          <a:tab pos="8534400" algn="l"/>
                          <a:tab pos="8983980" algn="l"/>
                        </a:tabLst>
                      </a:pPr>
                      <a:r>
                        <a:rPr lang="ru-RU" sz="1000" kern="1200">
                          <a:solidFill>
                            <a:srgbClr val="000000"/>
                          </a:solidFill>
                          <a:effectLst/>
                          <a:latin typeface="Constantia"/>
                          <a:ea typeface="Times New Roman"/>
                          <a:cs typeface="Lucida Sans Unicode"/>
                        </a:rPr>
                        <a:t>+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170" marR="90170" marT="10795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90170" marR="90170" marT="10795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</a:tr>
              <a:tr h="472615">
                <a:tc>
                  <a:txBody>
                    <a:bodyPr/>
                    <a:lstStyle/>
                    <a:p>
                      <a:pPr algn="ctr" fontAlgn="base">
                        <a:lnSpc>
                          <a:spcPct val="87000"/>
                        </a:lnSpc>
                        <a:spcAft>
                          <a:spcPts val="0"/>
                        </a:spcAft>
                        <a:tabLst>
                          <a:tab pos="447675" algn="l"/>
                          <a:tab pos="897255" algn="l"/>
                          <a:tab pos="1346200" algn="l"/>
                          <a:tab pos="1795780" algn="l"/>
                          <a:tab pos="2244725" algn="l"/>
                          <a:tab pos="2694305" algn="l"/>
                          <a:tab pos="3143250" algn="l"/>
                          <a:tab pos="3592830" algn="l"/>
                          <a:tab pos="4041775" algn="l"/>
                          <a:tab pos="4491355" algn="l"/>
                          <a:tab pos="4940300" algn="l"/>
                          <a:tab pos="5389880" algn="l"/>
                          <a:tab pos="5838825" algn="l"/>
                          <a:tab pos="6288405" algn="l"/>
                          <a:tab pos="6737350" algn="l"/>
                          <a:tab pos="7186930" algn="l"/>
                          <a:tab pos="7635875" algn="l"/>
                          <a:tab pos="8085455" algn="l"/>
                          <a:tab pos="8534400" algn="l"/>
                          <a:tab pos="8983980" algn="l"/>
                        </a:tabLst>
                      </a:pPr>
                      <a:r>
                        <a:rPr lang="ru-RU" sz="1000" kern="1200">
                          <a:solidFill>
                            <a:srgbClr val="000000"/>
                          </a:solidFill>
                          <a:effectLst/>
                          <a:latin typeface="Constantia"/>
                          <a:ea typeface="Times New Roman"/>
                          <a:cs typeface="Lucida Sans Unicode"/>
                        </a:rPr>
                        <a:t>17  февраля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170" marR="90170" marT="10795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85000"/>
                        </a:lnSpc>
                        <a:spcAft>
                          <a:spcPts val="0"/>
                        </a:spcAft>
                        <a:tabLst>
                          <a:tab pos="447675" algn="l"/>
                          <a:tab pos="897255" algn="l"/>
                          <a:tab pos="1346200" algn="l"/>
                          <a:tab pos="1795780" algn="l"/>
                          <a:tab pos="2244725" algn="l"/>
                          <a:tab pos="2694305" algn="l"/>
                          <a:tab pos="3143250" algn="l"/>
                          <a:tab pos="3592830" algn="l"/>
                          <a:tab pos="4041775" algn="l"/>
                          <a:tab pos="4491355" algn="l"/>
                          <a:tab pos="4940300" algn="l"/>
                          <a:tab pos="5389880" algn="l"/>
                          <a:tab pos="5838825" algn="l"/>
                          <a:tab pos="6288405" algn="l"/>
                          <a:tab pos="6737350" algn="l"/>
                          <a:tab pos="7186930" algn="l"/>
                          <a:tab pos="7635875" algn="l"/>
                          <a:tab pos="8085455" algn="l"/>
                          <a:tab pos="8534400" algn="l"/>
                          <a:tab pos="8983980" algn="l"/>
                        </a:tabLst>
                      </a:pPr>
                      <a:r>
                        <a:rPr lang="ru-RU" sz="1000" b="1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37,3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170" marR="90170" marT="14224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87000"/>
                        </a:lnSpc>
                        <a:spcAft>
                          <a:spcPts val="0"/>
                        </a:spcAft>
                        <a:tabLst>
                          <a:tab pos="447675" algn="l"/>
                          <a:tab pos="897255" algn="l"/>
                          <a:tab pos="1346200" algn="l"/>
                          <a:tab pos="1795780" algn="l"/>
                          <a:tab pos="2244725" algn="l"/>
                          <a:tab pos="2694305" algn="l"/>
                          <a:tab pos="3143250" algn="l"/>
                          <a:tab pos="3592830" algn="l"/>
                          <a:tab pos="4041775" algn="l"/>
                          <a:tab pos="4491355" algn="l"/>
                          <a:tab pos="4940300" algn="l"/>
                          <a:tab pos="5389880" algn="l"/>
                          <a:tab pos="5838825" algn="l"/>
                          <a:tab pos="6288405" algn="l"/>
                          <a:tab pos="6737350" algn="l"/>
                          <a:tab pos="7186930" algn="l"/>
                          <a:tab pos="7635875" algn="l"/>
                          <a:tab pos="8085455" algn="l"/>
                          <a:tab pos="8534400" algn="l"/>
                          <a:tab pos="8983980" algn="l"/>
                        </a:tabLst>
                      </a:pPr>
                      <a:r>
                        <a:rPr lang="ru-RU" sz="1000" kern="1200">
                          <a:solidFill>
                            <a:srgbClr val="000000"/>
                          </a:solidFill>
                          <a:effectLst/>
                          <a:latin typeface="Constantia"/>
                          <a:ea typeface="Times New Roman"/>
                          <a:cs typeface="Lucida Sans Unicode"/>
                        </a:rPr>
                        <a:t>+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170" marR="90170" marT="10795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dirty="0">
                        <a:effectLst/>
                        <a:latin typeface="Calibri"/>
                      </a:endParaRPr>
                    </a:p>
                  </a:txBody>
                  <a:tcPr marL="90170" marR="90170" marT="10795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497393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i="1" dirty="0">
                <a:solidFill>
                  <a:srgbClr val="00B050"/>
                </a:solidFill>
                <a:latin typeface="Calibri"/>
                <a:ea typeface="Calibri"/>
                <a:cs typeface="Times New Roman"/>
              </a:rPr>
              <a:t>Десятичные дроби часто встречаются в кулинарии:</a:t>
            </a:r>
            <a:endParaRPr lang="ru-RU" sz="28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19256" cy="4853136"/>
          </a:xfrm>
        </p:spPr>
        <p:txBody>
          <a:bodyPr>
            <a:normAutofit/>
          </a:bodyPr>
          <a:lstStyle/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ru-RU" sz="4000" dirty="0">
                <a:solidFill>
                  <a:srgbClr val="C00000"/>
                </a:solidFill>
                <a:latin typeface="Calibri"/>
                <a:ea typeface="Calibri"/>
                <a:cs typeface="Times New Roman"/>
              </a:rPr>
              <a:t>Маргарин 0,3 кг=300 </a:t>
            </a:r>
            <a:r>
              <a:rPr lang="ru-RU" sz="4000" dirty="0" err="1">
                <a:solidFill>
                  <a:srgbClr val="C00000"/>
                </a:solidFill>
                <a:latin typeface="Calibri"/>
                <a:ea typeface="Calibri"/>
                <a:cs typeface="Times New Roman"/>
              </a:rPr>
              <a:t>гр</a:t>
            </a:r>
            <a:endParaRPr lang="ru-RU" sz="4000" dirty="0">
              <a:latin typeface="Calibri"/>
              <a:ea typeface="Calibri"/>
              <a:cs typeface="Times New Roman"/>
            </a:endParaRP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ru-RU" sz="4000" dirty="0">
                <a:solidFill>
                  <a:srgbClr val="C00000"/>
                </a:solidFill>
                <a:latin typeface="Calibri"/>
                <a:ea typeface="Calibri"/>
                <a:cs typeface="Times New Roman"/>
              </a:rPr>
              <a:t>Яйца           0,1 кг=100 </a:t>
            </a:r>
            <a:r>
              <a:rPr lang="ru-RU" sz="4000" dirty="0" err="1">
                <a:solidFill>
                  <a:srgbClr val="C00000"/>
                </a:solidFill>
                <a:latin typeface="Calibri"/>
                <a:ea typeface="Calibri"/>
                <a:cs typeface="Times New Roman"/>
              </a:rPr>
              <a:t>гр</a:t>
            </a:r>
            <a:endParaRPr lang="ru-RU" sz="4000" dirty="0">
              <a:latin typeface="Calibri"/>
              <a:ea typeface="Calibri"/>
              <a:cs typeface="Times New Roman"/>
            </a:endParaRP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ru-RU" sz="4000" dirty="0">
                <a:solidFill>
                  <a:srgbClr val="C00000"/>
                </a:solidFill>
                <a:latin typeface="Calibri"/>
                <a:ea typeface="Calibri"/>
                <a:cs typeface="Times New Roman"/>
              </a:rPr>
              <a:t>Мука          0,8 кг=800 </a:t>
            </a:r>
            <a:r>
              <a:rPr lang="ru-RU" sz="4000" dirty="0" err="1">
                <a:solidFill>
                  <a:srgbClr val="C00000"/>
                </a:solidFill>
                <a:latin typeface="Calibri"/>
                <a:ea typeface="Calibri"/>
                <a:cs typeface="Times New Roman"/>
              </a:rPr>
              <a:t>гр</a:t>
            </a:r>
            <a:endParaRPr lang="ru-RU" sz="4000" dirty="0">
              <a:latin typeface="Calibri"/>
              <a:ea typeface="Calibri"/>
              <a:cs typeface="Times New Roman"/>
            </a:endParaRP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ru-RU" sz="4000" dirty="0">
                <a:solidFill>
                  <a:srgbClr val="C00000"/>
                </a:solidFill>
                <a:latin typeface="Calibri"/>
                <a:ea typeface="Calibri"/>
                <a:cs typeface="Times New Roman"/>
              </a:rPr>
              <a:t>Сахар         0,2 кг=200 </a:t>
            </a:r>
            <a:r>
              <a:rPr lang="ru-RU" sz="4000" dirty="0" err="1">
                <a:solidFill>
                  <a:srgbClr val="C00000"/>
                </a:solidFill>
                <a:latin typeface="Calibri"/>
                <a:ea typeface="Calibri"/>
                <a:cs typeface="Times New Roman"/>
              </a:rPr>
              <a:t>гр</a:t>
            </a:r>
            <a:endParaRPr lang="ru-RU" sz="4000" dirty="0">
              <a:latin typeface="Calibri"/>
              <a:ea typeface="Calibri"/>
              <a:cs typeface="Times New Roman"/>
            </a:endParaRP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ru-RU" sz="4000" dirty="0">
                <a:solidFill>
                  <a:srgbClr val="C00000"/>
                </a:solidFill>
                <a:latin typeface="Calibri"/>
                <a:ea typeface="Calibri"/>
                <a:cs typeface="Times New Roman"/>
              </a:rPr>
              <a:t>Масло сливочное        0,1кг=100гр</a:t>
            </a:r>
            <a:endParaRPr lang="ru-RU" sz="40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8694309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457200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solidFill>
                  <a:srgbClr val="C00000"/>
                </a:solidFill>
                <a:latin typeface="Calibri"/>
                <a:ea typeface="Calibri"/>
                <a:cs typeface="Times New Roman"/>
              </a:rPr>
              <a:t>Практическая работа в мини группах.</a:t>
            </a:r>
            <a:endParaRPr lang="ru-RU" sz="2400" dirty="0">
              <a:effectLst/>
              <a:latin typeface="Calibri"/>
              <a:ea typeface="Calibri"/>
              <a:cs typeface="Times New Roman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14334445"/>
              </p:ext>
            </p:extLst>
          </p:nvPr>
        </p:nvGraphicFramePr>
        <p:xfrm>
          <a:off x="683568" y="1844824"/>
          <a:ext cx="7920880" cy="4464496"/>
        </p:xfrm>
        <a:graphic>
          <a:graphicData uri="http://schemas.openxmlformats.org/drawingml/2006/table">
            <a:tbl>
              <a:tblPr firstRow="1" firstCol="1" bandRow="1"/>
              <a:tblGrid>
                <a:gridCol w="2440780"/>
                <a:gridCol w="2713828"/>
                <a:gridCol w="2766272"/>
              </a:tblGrid>
              <a:tr h="10893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1 ряд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2 ряд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3 ряд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89367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70C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1.Составить алгоритм сравнения десятичных дробей.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857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Составить алгоритм сравнения десятичных дробей на координатной прямой.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Составить алгоритм сравнения десятичных дробей с помощью натуральных чисел.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Составить алгоритм сравнения десятичных дробей по разрядам.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501212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92306942"/>
              </p:ext>
            </p:extLst>
          </p:nvPr>
        </p:nvGraphicFramePr>
        <p:xfrm>
          <a:off x="827584" y="1052736"/>
          <a:ext cx="7272809" cy="4104456"/>
        </p:xfrm>
        <a:graphic>
          <a:graphicData uri="http://schemas.openxmlformats.org/drawingml/2006/table">
            <a:tbl>
              <a:tblPr firstRow="1" firstCol="1" bandRow="1"/>
              <a:tblGrid>
                <a:gridCol w="2442457"/>
                <a:gridCol w="2206685"/>
                <a:gridCol w="2623667"/>
              </a:tblGrid>
              <a:tr h="2071589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solidFill>
                            <a:srgbClr val="0070C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2.Сравнить десятичные дроби с помощью натуральных чисел.</a:t>
                      </a:r>
                      <a:endParaRPr lang="ru-RU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0328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24,512 и 24,3</a:t>
                      </a:r>
                      <a:endParaRPr lang="ru-RU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0,2 и 0,121</a:t>
                      </a:r>
                      <a:endParaRPr lang="ru-RU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0,5 и 0.199</a:t>
                      </a:r>
                      <a:endParaRPr lang="ru-RU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648683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28669931"/>
              </p:ext>
            </p:extLst>
          </p:nvPr>
        </p:nvGraphicFramePr>
        <p:xfrm>
          <a:off x="1043608" y="1700808"/>
          <a:ext cx="6840761" cy="3672408"/>
        </p:xfrm>
        <a:graphic>
          <a:graphicData uri="http://schemas.openxmlformats.org/drawingml/2006/table">
            <a:tbl>
              <a:tblPr firstRow="1" firstCol="1" bandRow="1"/>
              <a:tblGrid>
                <a:gridCol w="2187492"/>
                <a:gridCol w="2432204"/>
                <a:gridCol w="2221065"/>
              </a:tblGrid>
              <a:tr h="1713516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rgbClr val="0070C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3. Сравнить десятичные дроби по разрядам.</a:t>
                      </a:r>
                      <a:endParaRPr lang="ru-RU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588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84,5 и 84.05</a:t>
                      </a:r>
                      <a:endParaRPr lang="ru-RU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12,431 и 12,435</a:t>
                      </a:r>
                      <a:endParaRPr lang="ru-RU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0,6 и 0,543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322419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base"/>
            <a:r>
              <a:rPr lang="ru-RU" b="1" i="1" dirty="0">
                <a:latin typeface="Times New Roman"/>
                <a:ea typeface="Times New Roman"/>
              </a:rPr>
              <a:t>Если правильно- сидим, </a:t>
            </a:r>
            <a:r>
              <a:rPr lang="ru-RU" sz="2000" dirty="0">
                <a:latin typeface="Times New Roman"/>
                <a:ea typeface="Times New Roman"/>
              </a:rPr>
              <a:t/>
            </a:r>
            <a:br>
              <a:rPr lang="ru-RU" sz="2000" dirty="0">
                <a:latin typeface="Times New Roman"/>
                <a:ea typeface="Times New Roman"/>
              </a:rPr>
            </a:br>
            <a:r>
              <a:rPr lang="ru-RU" b="1" i="1" dirty="0">
                <a:latin typeface="Times New Roman"/>
                <a:ea typeface="Times New Roman"/>
              </a:rPr>
              <a:t>А неправильно- встаём!</a:t>
            </a:r>
            <a:r>
              <a:rPr lang="ru-RU" sz="2000" dirty="0">
                <a:latin typeface="Times New Roman"/>
                <a:ea typeface="Times New Roman"/>
              </a:rPr>
              <a:t/>
            </a:r>
            <a:br>
              <a:rPr lang="ru-RU" sz="2000" dirty="0">
                <a:latin typeface="Times New Roman"/>
                <a:ea typeface="Times New Roman"/>
              </a:rPr>
            </a:br>
            <a:r>
              <a:rPr lang="ru-RU" sz="2000" dirty="0">
                <a:latin typeface="Times New Roman"/>
                <a:ea typeface="Times New Roman"/>
              </a:rPr>
              <a:t> </a:t>
            </a:r>
            <a:endParaRPr lang="ru-RU" sz="2000" dirty="0">
              <a:effectLst/>
              <a:latin typeface="Times New Roman"/>
              <a:ea typeface="Times New Roman"/>
            </a:endParaRPr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412776"/>
            <a:ext cx="7128791" cy="51845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260346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sz="8800" dirty="0" smtClean="0">
              <a:ln w="9525" cap="flat" cmpd="sng" algn="ctr">
                <a:solidFill>
                  <a:srgbClr val="000000"/>
                </a:solidFill>
                <a:prstDash val="solid"/>
                <a:round/>
              </a:ln>
              <a:solidFill>
                <a:srgbClr val="000000"/>
              </a:solidFill>
              <a:latin typeface="Arial"/>
            </a:endParaRPr>
          </a:p>
          <a:p>
            <a:pPr marL="0" indent="0">
              <a:buNone/>
            </a:pPr>
            <a:r>
              <a:rPr lang="ru-RU" sz="8800" dirty="0" smtClean="0">
                <a:ln w="9525" cap="flat" cmpd="sng" algn="ctr">
                  <a:solidFill>
                    <a:srgbClr val="000000"/>
                  </a:solidFill>
                  <a:prstDash val="solid"/>
                  <a:round/>
                </a:ln>
                <a:solidFill>
                  <a:srgbClr val="000000"/>
                </a:solidFill>
                <a:latin typeface="Arial"/>
              </a:rPr>
              <a:t>1)5,19=5,1900</a:t>
            </a:r>
            <a:endParaRPr lang="ru-RU" sz="8800" dirty="0"/>
          </a:p>
        </p:txBody>
      </p:sp>
    </p:spTree>
    <p:extLst>
      <p:ext uri="{BB962C8B-B14F-4D97-AF65-F5344CB8AC3E}">
        <p14:creationId xmlns:p14="http://schemas.microsoft.com/office/powerpoint/2010/main" val="31493200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 fontAlgn="base">
              <a:spcAft>
                <a:spcPts val="0"/>
              </a:spcAft>
              <a:buNone/>
            </a:pPr>
            <a:endParaRPr lang="ru-RU" sz="8800" dirty="0" smtClean="0">
              <a:ln w="9525" cap="flat" cmpd="sng" algn="ctr">
                <a:solidFill>
                  <a:srgbClr val="000000"/>
                </a:solidFill>
                <a:prstDash val="solid"/>
                <a:round/>
              </a:ln>
              <a:solidFill>
                <a:srgbClr val="000000"/>
              </a:solidFill>
              <a:latin typeface="Arial"/>
            </a:endParaRPr>
          </a:p>
          <a:p>
            <a:pPr marL="0" indent="0" algn="ctr" fontAlgn="base">
              <a:spcAft>
                <a:spcPts val="0"/>
              </a:spcAft>
              <a:buNone/>
            </a:pPr>
            <a:r>
              <a:rPr lang="ru-RU" sz="8800" dirty="0" smtClean="0">
                <a:ln w="9525" cap="flat" cmpd="sng" algn="ctr">
                  <a:solidFill>
                    <a:srgbClr val="000000"/>
                  </a:solidFill>
                  <a:prstDash val="solid"/>
                  <a:round/>
                </a:ln>
                <a:solidFill>
                  <a:srgbClr val="000000"/>
                </a:solidFill>
                <a:latin typeface="Arial"/>
              </a:rPr>
              <a:t>2)8,97&lt;8,153</a:t>
            </a:r>
            <a:endParaRPr lang="ru-RU" sz="8800" dirty="0">
              <a:latin typeface="Times New Roman"/>
              <a:ea typeface="Times New Roman"/>
            </a:endParaRPr>
          </a:p>
          <a:p>
            <a:endParaRPr lang="ru-RU" sz="8800" dirty="0"/>
          </a:p>
        </p:txBody>
      </p:sp>
    </p:spTree>
    <p:extLst>
      <p:ext uri="{BB962C8B-B14F-4D97-AF65-F5344CB8AC3E}">
        <p14:creationId xmlns:p14="http://schemas.microsoft.com/office/powerpoint/2010/main" val="230025392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 fontAlgn="base">
              <a:spcAft>
                <a:spcPts val="0"/>
              </a:spcAft>
              <a:buNone/>
            </a:pPr>
            <a:endParaRPr lang="ru-RU" sz="8800" dirty="0" smtClean="0">
              <a:ln w="9525" cap="flat" cmpd="sng" algn="ctr">
                <a:solidFill>
                  <a:srgbClr val="000000"/>
                </a:solidFill>
                <a:prstDash val="solid"/>
                <a:round/>
              </a:ln>
              <a:solidFill>
                <a:srgbClr val="000000"/>
              </a:solidFill>
              <a:latin typeface="Arial"/>
            </a:endParaRPr>
          </a:p>
          <a:p>
            <a:pPr marL="0" indent="0" algn="ctr" fontAlgn="base">
              <a:spcAft>
                <a:spcPts val="0"/>
              </a:spcAft>
              <a:buNone/>
            </a:pPr>
            <a:r>
              <a:rPr lang="ru-RU" sz="8800" dirty="0" smtClean="0">
                <a:ln w="9525" cap="flat" cmpd="sng" algn="ctr">
                  <a:solidFill>
                    <a:srgbClr val="000000"/>
                  </a:solidFill>
                  <a:prstDash val="solid"/>
                  <a:round/>
                </a:ln>
                <a:solidFill>
                  <a:srgbClr val="000000"/>
                </a:solidFill>
                <a:latin typeface="Arial"/>
              </a:rPr>
              <a:t>3)4,2=4,02</a:t>
            </a:r>
            <a:endParaRPr lang="ru-RU" sz="88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8892045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270510"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/>
              <a:t>Чтоб избежать нам в математике обидных испытаний, рассмотрим с вами серию логических заданий.</a:t>
            </a:r>
            <a:endParaRPr lang="ru-RU" sz="2400" dirty="0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556792"/>
            <a:ext cx="7416824" cy="489654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695740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 fontAlgn="base">
              <a:spcAft>
                <a:spcPts val="0"/>
              </a:spcAft>
              <a:buNone/>
            </a:pPr>
            <a:endParaRPr lang="ru-RU" sz="8800" dirty="0" smtClean="0">
              <a:ln w="9525" cap="flat" cmpd="sng" algn="ctr">
                <a:solidFill>
                  <a:srgbClr val="000000"/>
                </a:solidFill>
                <a:prstDash val="solid"/>
                <a:round/>
              </a:ln>
              <a:solidFill>
                <a:srgbClr val="000000"/>
              </a:solidFill>
              <a:latin typeface="Arial"/>
            </a:endParaRPr>
          </a:p>
          <a:p>
            <a:pPr marL="0" indent="0" algn="ctr" fontAlgn="base">
              <a:spcAft>
                <a:spcPts val="0"/>
              </a:spcAft>
              <a:buNone/>
            </a:pPr>
            <a:r>
              <a:rPr lang="ru-RU" sz="8800" dirty="0" smtClean="0">
                <a:ln w="9525" cap="flat" cmpd="sng" algn="ctr">
                  <a:solidFill>
                    <a:srgbClr val="000000"/>
                  </a:solidFill>
                  <a:prstDash val="solid"/>
                  <a:round/>
                </a:ln>
                <a:solidFill>
                  <a:srgbClr val="000000"/>
                </a:solidFill>
                <a:latin typeface="Arial"/>
              </a:rPr>
              <a:t>4)4,9&gt;4,18</a:t>
            </a:r>
            <a:endParaRPr lang="ru-RU" sz="8800" dirty="0">
              <a:latin typeface="Times New Roman"/>
              <a:ea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121646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 fontAlgn="base">
              <a:spcAft>
                <a:spcPts val="0"/>
              </a:spcAft>
              <a:buNone/>
            </a:pPr>
            <a:endParaRPr lang="ru-RU" sz="8800" dirty="0" smtClean="0">
              <a:ln w="9525" cap="flat" cmpd="sng" algn="ctr">
                <a:solidFill>
                  <a:srgbClr val="000000"/>
                </a:solidFill>
                <a:prstDash val="solid"/>
                <a:round/>
              </a:ln>
              <a:solidFill>
                <a:srgbClr val="000000"/>
              </a:solidFill>
              <a:latin typeface="Arial"/>
            </a:endParaRPr>
          </a:p>
          <a:p>
            <a:pPr marL="0" indent="0" algn="ctr" fontAlgn="base">
              <a:spcAft>
                <a:spcPts val="0"/>
              </a:spcAft>
              <a:buNone/>
            </a:pPr>
            <a:r>
              <a:rPr lang="ru-RU" sz="8800" dirty="0" smtClean="0">
                <a:ln w="9525" cap="flat" cmpd="sng" algn="ctr">
                  <a:solidFill>
                    <a:srgbClr val="000000"/>
                  </a:solidFill>
                  <a:prstDash val="solid"/>
                  <a:round/>
                </a:ln>
                <a:solidFill>
                  <a:srgbClr val="000000"/>
                </a:solidFill>
                <a:latin typeface="Arial"/>
              </a:rPr>
              <a:t>5)16=16000</a:t>
            </a:r>
            <a:endParaRPr lang="ru-RU" sz="88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43263723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 fontAlgn="base">
              <a:spcAft>
                <a:spcPts val="0"/>
              </a:spcAft>
              <a:buNone/>
            </a:pPr>
            <a:endParaRPr lang="ru-RU" sz="8800" dirty="0" smtClean="0">
              <a:ln w="9525" cap="flat" cmpd="sng" algn="ctr">
                <a:solidFill>
                  <a:srgbClr val="000000"/>
                </a:solidFill>
                <a:prstDash val="solid"/>
                <a:round/>
              </a:ln>
              <a:solidFill>
                <a:srgbClr val="000000"/>
              </a:solidFill>
              <a:latin typeface="Arial"/>
            </a:endParaRPr>
          </a:p>
          <a:p>
            <a:pPr marL="0" indent="0" algn="ctr" fontAlgn="base">
              <a:spcAft>
                <a:spcPts val="0"/>
              </a:spcAft>
              <a:buNone/>
            </a:pPr>
            <a:r>
              <a:rPr lang="ru-RU" sz="8800" dirty="0" smtClean="0">
                <a:ln w="9525" cap="flat" cmpd="sng" algn="ctr">
                  <a:solidFill>
                    <a:srgbClr val="000000"/>
                  </a:solidFill>
                  <a:prstDash val="solid"/>
                  <a:round/>
                </a:ln>
                <a:solidFill>
                  <a:srgbClr val="000000"/>
                </a:solidFill>
                <a:latin typeface="Arial"/>
              </a:rPr>
              <a:t>6)1,3&gt;1</a:t>
            </a:r>
            <a:endParaRPr lang="ru-RU" sz="8800" dirty="0">
              <a:latin typeface="Times New Roman"/>
              <a:ea typeface="Times New Roman"/>
            </a:endParaRPr>
          </a:p>
          <a:p>
            <a:pPr marL="0" indent="0" algn="ctr" fontAlgn="base">
              <a:spcAft>
                <a:spcPts val="0"/>
              </a:spcAft>
              <a:buNone/>
            </a:pPr>
            <a:endParaRPr lang="ru-RU" sz="88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4422661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70621530"/>
              </p:ext>
            </p:extLst>
          </p:nvPr>
        </p:nvGraphicFramePr>
        <p:xfrm>
          <a:off x="539553" y="1628798"/>
          <a:ext cx="7992888" cy="4104457"/>
        </p:xfrm>
        <a:graphic>
          <a:graphicData uri="http://schemas.openxmlformats.org/drawingml/2006/table">
            <a:tbl>
              <a:tblPr firstRow="1" firstCol="1" bandRow="1"/>
              <a:tblGrid>
                <a:gridCol w="2531224"/>
                <a:gridCol w="2882277"/>
                <a:gridCol w="2579387"/>
              </a:tblGrid>
              <a:tr h="68407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effectLst/>
                          <a:latin typeface="Calibri"/>
                          <a:ea typeface="Calibri"/>
                          <a:cs typeface="Times New Roman"/>
                        </a:rPr>
                        <a:t>1 ряд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effectLst/>
                          <a:latin typeface="Calibri"/>
                          <a:ea typeface="Calibri"/>
                          <a:cs typeface="Times New Roman"/>
                        </a:rPr>
                        <a:t>2 ряд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effectLst/>
                          <a:latin typeface="Calibri"/>
                          <a:ea typeface="Calibri"/>
                          <a:cs typeface="Times New Roman"/>
                        </a:rPr>
                        <a:t>3 ряд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2229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solidFill>
                            <a:srgbClr val="0070C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4. Сравнить десятичные дроби на координатной прямой.</a:t>
                      </a:r>
                      <a:endParaRPr lang="ru-RU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solidFill>
                            <a:srgbClr val="0070C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681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0,5 и 0,9</a:t>
                      </a:r>
                      <a:endParaRPr lang="ru-RU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1,5 и 0,8</a:t>
                      </a:r>
                      <a:endParaRPr lang="ru-RU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1 и 0,1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5721699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47903555"/>
              </p:ext>
            </p:extLst>
          </p:nvPr>
        </p:nvGraphicFramePr>
        <p:xfrm>
          <a:off x="467544" y="1628800"/>
          <a:ext cx="8136905" cy="4248472"/>
        </p:xfrm>
        <a:graphic>
          <a:graphicData uri="http://schemas.openxmlformats.org/drawingml/2006/table">
            <a:tbl>
              <a:tblPr firstRow="1" firstCol="1" bandRow="1"/>
              <a:tblGrid>
                <a:gridCol w="2728930"/>
                <a:gridCol w="2772944"/>
                <a:gridCol w="2635031"/>
              </a:tblGrid>
              <a:tr h="1593177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0070C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5.соединить числа стрелками последовательно в порядке возрастания. Записать цепочку соответствующих неравенств.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552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                         .0,6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.0,006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            .0,066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                         .0,06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                       .0,39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.0,25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                         .0,52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.0,71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                    .2,541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.3,075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                  .2,345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.3,103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6464043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98022754"/>
              </p:ext>
            </p:extLst>
          </p:nvPr>
        </p:nvGraphicFramePr>
        <p:xfrm>
          <a:off x="467544" y="1556792"/>
          <a:ext cx="8280920" cy="4557820"/>
        </p:xfrm>
        <a:graphic>
          <a:graphicData uri="http://schemas.openxmlformats.org/drawingml/2006/table">
            <a:tbl>
              <a:tblPr firstRow="1" firstCol="1" bandRow="1"/>
              <a:tblGrid>
                <a:gridCol w="3037292"/>
                <a:gridCol w="2801147"/>
                <a:gridCol w="2442481"/>
              </a:tblGrid>
              <a:tr h="1440160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solidFill>
                            <a:srgbClr val="0070C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6.Подчеркнуть равные дроби.</a:t>
                      </a:r>
                      <a:endParaRPr lang="ru-RU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solidFill>
                            <a:srgbClr val="0070C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8803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0,8  0,08  0,80  0.008</a:t>
                      </a:r>
                      <a:endParaRPr lang="ru-RU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0,8000  0,0008</a:t>
                      </a:r>
                      <a:endParaRPr lang="ru-RU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5,1  5,01  5,010  5,001  5,01000  5,00010</a:t>
                      </a:r>
                      <a:endParaRPr lang="ru-RU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1,2  1,02  1,002  1,020  1,2000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2541046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7835014"/>
              </p:ext>
            </p:extLst>
          </p:nvPr>
        </p:nvGraphicFramePr>
        <p:xfrm>
          <a:off x="611560" y="902355"/>
          <a:ext cx="8064896" cy="5694998"/>
        </p:xfrm>
        <a:graphic>
          <a:graphicData uri="http://schemas.openxmlformats.org/drawingml/2006/table">
            <a:tbl>
              <a:tblPr firstRow="1" firstCol="1" bandRow="1"/>
              <a:tblGrid>
                <a:gridCol w="8064896"/>
              </a:tblGrid>
              <a:tr h="15841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0070C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7.Среди результатов, показанных спортсменами на Олимпийских играх в Норвегии, определите лучший. 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0070C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64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                                            Санный спорт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Женщины                                                              Мужчины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3.16,93                                                                       3.21,83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3.16,65                                                                       3.21,83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3.15,51                                                                       3.22,41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3.16,27                                                                       3.21,57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3.16,90                                                                       3.22,42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241641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71597461"/>
              </p:ext>
            </p:extLst>
          </p:nvPr>
        </p:nvGraphicFramePr>
        <p:xfrm>
          <a:off x="611560" y="1124744"/>
          <a:ext cx="7848872" cy="4891779"/>
        </p:xfrm>
        <a:graphic>
          <a:graphicData uri="http://schemas.openxmlformats.org/drawingml/2006/table">
            <a:tbl>
              <a:tblPr firstRow="1" firstCol="1" bandRow="1"/>
              <a:tblGrid>
                <a:gridCol w="7848872"/>
              </a:tblGrid>
              <a:tr h="5040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rgbClr val="0070C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8.Выбрать цветную карточку.</a:t>
                      </a:r>
                      <a:endParaRPr lang="ru-RU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324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i="1" u="sng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Красная карточка</a:t>
                      </a:r>
                      <a:r>
                        <a:rPr lang="ru-RU" sz="28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. </a:t>
                      </a:r>
                      <a:r>
                        <a:rPr lang="ru-RU" sz="2800" dirty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Взвесили пять цыплят разной породы: белого, серого, черного. Рыжего и пестрого. Получили следующие результаты: 0,3 кг, 0,52 кг, 0,16 кг, 0,88 кг, 0,28 кг. Известно, что рыжий цыплёнок легче серого, но тяжелее белого. Черный тяжелее пестрого цыплёнка, а пестрый тяжелее серого. Сколько весил каждый цыплёнок? 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6739839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24401232"/>
              </p:ext>
            </p:extLst>
          </p:nvPr>
        </p:nvGraphicFramePr>
        <p:xfrm>
          <a:off x="611560" y="1844824"/>
          <a:ext cx="7992888" cy="4032448"/>
        </p:xfrm>
        <a:graphic>
          <a:graphicData uri="http://schemas.openxmlformats.org/drawingml/2006/table">
            <a:tbl>
              <a:tblPr firstRow="1" firstCol="1" bandRow="1"/>
              <a:tblGrid>
                <a:gridCol w="7992888"/>
              </a:tblGrid>
              <a:tr h="40324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i="1" u="sng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Желтая карточка</a:t>
                      </a:r>
                      <a:r>
                        <a:rPr lang="ru-RU" sz="3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. </a:t>
                      </a:r>
                      <a:r>
                        <a:rPr lang="ru-RU" sz="3200" dirty="0">
                          <a:solidFill>
                            <a:srgbClr val="FFC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При каких натуральных значениях  Х верно неравенство:</a:t>
                      </a:r>
                      <a:endParaRPr lang="ru-RU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solidFill>
                            <a:srgbClr val="FFC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а) 2.8&lt; Х&lt;5,01;                                      б)6,9&lt;Х &lt;10 ?</a:t>
                      </a:r>
                      <a:endParaRPr lang="ru-RU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solidFill>
                            <a:srgbClr val="FFC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Запишите в виде десятичной дроби три значения Х , при которых верно неравенство 1,52&lt;Х &lt;,54.</a:t>
                      </a:r>
                      <a:endParaRPr lang="ru-RU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5552644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59116368"/>
              </p:ext>
            </p:extLst>
          </p:nvPr>
        </p:nvGraphicFramePr>
        <p:xfrm>
          <a:off x="539552" y="1772816"/>
          <a:ext cx="8064896" cy="3672408"/>
        </p:xfrm>
        <a:graphic>
          <a:graphicData uri="http://schemas.openxmlformats.org/drawingml/2006/table">
            <a:tbl>
              <a:tblPr firstRow="1" firstCol="1" bandRow="1"/>
              <a:tblGrid>
                <a:gridCol w="8064896"/>
              </a:tblGrid>
              <a:tr h="36724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i="1" u="sng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Зелёная карточка. </a:t>
                      </a:r>
                      <a:r>
                        <a:rPr lang="ru-RU" sz="3600" dirty="0">
                          <a:solidFill>
                            <a:srgbClr val="00B05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Запишите три дроби: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arenR"/>
                      </a:pPr>
                      <a:r>
                        <a:rPr lang="ru-RU" sz="3600" dirty="0">
                          <a:solidFill>
                            <a:srgbClr val="00B05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меньше 0,56;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arenR"/>
                      </a:pPr>
                      <a:r>
                        <a:rPr lang="ru-RU" sz="3600" dirty="0">
                          <a:solidFill>
                            <a:srgbClr val="00B05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больше 3,4, но меньше4.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01823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Calibri"/>
                <a:ea typeface="Calibri"/>
                <a:cs typeface="Times New Roman"/>
              </a:rPr>
              <a:t> Задания устного счета:</a:t>
            </a:r>
            <a:r>
              <a:rPr lang="ru-RU" sz="2800" dirty="0">
                <a:latin typeface="Calibri"/>
                <a:ea typeface="Calibri"/>
                <a:cs typeface="Times New Roman"/>
              </a:rPr>
              <a:t/>
            </a:r>
            <a:br>
              <a:rPr lang="ru-RU" sz="2800" dirty="0">
                <a:latin typeface="Calibri"/>
                <a:ea typeface="Calibri"/>
                <a:cs typeface="Times New Roman"/>
              </a:rPr>
            </a:br>
            <a:r>
              <a:rPr lang="ru-RU" b="1" dirty="0">
                <a:latin typeface="Calibri"/>
                <a:ea typeface="Calibri"/>
                <a:cs typeface="Times New Roman"/>
              </a:rPr>
              <a:t>Сравните числа и выражения</a:t>
            </a:r>
            <a:endParaRPr lang="ru-RU" sz="28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70510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Calibri"/>
                <a:ea typeface="Calibri"/>
                <a:cs typeface="Times New Roman"/>
              </a:rPr>
              <a:t>1)590 … 68;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Calibri"/>
                <a:ea typeface="Calibri"/>
                <a:cs typeface="Times New Roman"/>
              </a:rPr>
              <a:t>2)99*53 …99*33;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Calibri"/>
                <a:ea typeface="Calibri"/>
                <a:cs typeface="Times New Roman"/>
              </a:rPr>
              <a:t>3)39*(6+7) … 39*(1+4);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Calibri"/>
                <a:ea typeface="Calibri"/>
                <a:cs typeface="Times New Roman"/>
              </a:rPr>
              <a:t>4)360:20 … 360:30;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Calibri"/>
                <a:ea typeface="Calibri"/>
                <a:cs typeface="Times New Roman"/>
              </a:rPr>
              <a:t>5)845 … 172;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Calibri"/>
                <a:ea typeface="Calibri"/>
                <a:cs typeface="Times New Roman"/>
              </a:rPr>
              <a:t>6)44*46 … 44*48.</a:t>
            </a:r>
            <a:endParaRPr lang="ru-RU" sz="18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94995158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6264696"/>
          </a:xfrm>
        </p:spPr>
        <p:txBody>
          <a:bodyPr>
            <a:normAutofit fontScale="55000" lnSpcReduction="20000"/>
          </a:bodyPr>
          <a:lstStyle/>
          <a:p>
            <a:pPr marL="11430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6500" dirty="0">
                <a:solidFill>
                  <a:srgbClr val="C00000"/>
                </a:solidFill>
                <a:latin typeface="Calibri"/>
                <a:ea typeface="Calibri"/>
                <a:cs typeface="Times New Roman"/>
              </a:rPr>
              <a:t> </a:t>
            </a:r>
            <a:r>
              <a:rPr lang="ru-RU" sz="6500" dirty="0" smtClean="0">
                <a:solidFill>
                  <a:srgbClr val="C00000"/>
                </a:solidFill>
                <a:latin typeface="Calibri"/>
                <a:ea typeface="Calibri"/>
                <a:cs typeface="Times New Roman"/>
              </a:rPr>
              <a:t>                              Тест</a:t>
            </a:r>
            <a:endParaRPr lang="ru-RU" sz="6500" dirty="0">
              <a:latin typeface="Calibri"/>
              <a:ea typeface="Calibri"/>
              <a:cs typeface="Times New Roman"/>
            </a:endParaRP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ru-RU" sz="3600" dirty="0">
                <a:solidFill>
                  <a:srgbClr val="000000"/>
                </a:solidFill>
                <a:latin typeface="Calibri"/>
                <a:ea typeface="Calibri"/>
                <a:cs typeface="Times New Roman"/>
              </a:rPr>
              <a:t>1.Как записывается число </a:t>
            </a:r>
            <a:r>
              <a:rPr lang="ru-RU" sz="3600" i="1" dirty="0">
                <a:solidFill>
                  <a:srgbClr val="C00000"/>
                </a:solidFill>
                <a:latin typeface="Calibri"/>
                <a:ea typeface="Calibri"/>
                <a:cs typeface="Times New Roman"/>
              </a:rPr>
              <a:t>одиннадцать целых восемь тысячных</a:t>
            </a:r>
            <a:r>
              <a:rPr lang="ru-RU" sz="3600" dirty="0">
                <a:solidFill>
                  <a:srgbClr val="000000"/>
                </a:solidFill>
                <a:latin typeface="Calibri"/>
                <a:ea typeface="Calibri"/>
                <a:cs typeface="Times New Roman"/>
              </a:rPr>
              <a:t>?</a:t>
            </a:r>
            <a:endParaRPr lang="ru-RU" sz="3600" dirty="0">
              <a:latin typeface="Calibri"/>
              <a:ea typeface="Calibri"/>
              <a:cs typeface="Times New Roman"/>
            </a:endParaRP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ru-RU" sz="3600" dirty="0">
                <a:solidFill>
                  <a:srgbClr val="000000"/>
                </a:solidFill>
                <a:latin typeface="Calibri"/>
                <a:ea typeface="Calibri"/>
                <a:cs typeface="Times New Roman"/>
              </a:rPr>
              <a:t>А.11,08         Б. 11,008        В. 11,0008</a:t>
            </a:r>
            <a:endParaRPr lang="ru-RU" sz="36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600" dirty="0">
                <a:solidFill>
                  <a:srgbClr val="000000"/>
                </a:solidFill>
                <a:latin typeface="Calibri"/>
                <a:ea typeface="Calibri"/>
                <a:cs typeface="Times New Roman"/>
              </a:rPr>
              <a:t>              2. Как читается число </a:t>
            </a:r>
            <a:r>
              <a:rPr lang="ru-RU" sz="3600" dirty="0">
                <a:solidFill>
                  <a:srgbClr val="C00000"/>
                </a:solidFill>
                <a:latin typeface="Calibri"/>
                <a:ea typeface="Calibri"/>
                <a:cs typeface="Times New Roman"/>
              </a:rPr>
              <a:t>7,0019</a:t>
            </a:r>
            <a:r>
              <a:rPr lang="ru-RU" sz="3600" dirty="0">
                <a:solidFill>
                  <a:srgbClr val="000000"/>
                </a:solidFill>
                <a:latin typeface="Calibri"/>
                <a:ea typeface="Calibri"/>
                <a:cs typeface="Times New Roman"/>
              </a:rPr>
              <a:t>?</a:t>
            </a:r>
            <a:endParaRPr lang="ru-RU" sz="3600" dirty="0">
              <a:latin typeface="Calibri"/>
              <a:ea typeface="Calibri"/>
              <a:cs typeface="Times New Roman"/>
            </a:endParaRP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ru-RU" sz="3600" dirty="0">
                <a:solidFill>
                  <a:srgbClr val="000000"/>
                </a:solidFill>
                <a:latin typeface="Calibri"/>
                <a:ea typeface="Calibri"/>
                <a:cs typeface="Times New Roman"/>
              </a:rPr>
              <a:t>А. Семь целых девятнадцать сотых</a:t>
            </a:r>
            <a:endParaRPr lang="ru-RU" sz="3600" dirty="0">
              <a:latin typeface="Calibri"/>
              <a:ea typeface="Calibri"/>
              <a:cs typeface="Times New Roman"/>
            </a:endParaRP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ru-RU" sz="3600" dirty="0">
                <a:solidFill>
                  <a:srgbClr val="000000"/>
                </a:solidFill>
                <a:latin typeface="Calibri"/>
                <a:ea typeface="Calibri"/>
                <a:cs typeface="Times New Roman"/>
              </a:rPr>
              <a:t>Б. Семь целых девятнадцать тысячных</a:t>
            </a:r>
            <a:endParaRPr lang="ru-RU" sz="3600" dirty="0">
              <a:latin typeface="Calibri"/>
              <a:ea typeface="Calibri"/>
              <a:cs typeface="Times New Roman"/>
            </a:endParaRP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ru-RU" sz="3600" dirty="0">
                <a:solidFill>
                  <a:srgbClr val="000000"/>
                </a:solidFill>
                <a:latin typeface="Calibri"/>
                <a:ea typeface="Calibri"/>
                <a:cs typeface="Times New Roman"/>
              </a:rPr>
              <a:t>В. Семь целых девятнадцать девятитысячных</a:t>
            </a:r>
            <a:endParaRPr lang="ru-RU" sz="36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600" dirty="0">
                <a:solidFill>
                  <a:srgbClr val="000000"/>
                </a:solidFill>
                <a:latin typeface="Calibri"/>
                <a:ea typeface="Calibri"/>
                <a:cs typeface="Times New Roman"/>
              </a:rPr>
              <a:t>              3. В каком разряде числа </a:t>
            </a:r>
            <a:r>
              <a:rPr lang="ru-RU" sz="3600" dirty="0">
                <a:solidFill>
                  <a:srgbClr val="C00000"/>
                </a:solidFill>
                <a:latin typeface="Calibri"/>
                <a:ea typeface="Calibri"/>
                <a:cs typeface="Times New Roman"/>
              </a:rPr>
              <a:t>1, 25489 </a:t>
            </a:r>
            <a:r>
              <a:rPr lang="ru-RU" sz="3600" dirty="0">
                <a:solidFill>
                  <a:srgbClr val="000000"/>
                </a:solidFill>
                <a:latin typeface="Calibri"/>
                <a:ea typeface="Calibri"/>
                <a:cs typeface="Times New Roman"/>
              </a:rPr>
              <a:t>записана цифра </a:t>
            </a:r>
            <a:r>
              <a:rPr lang="ru-RU" sz="3600" dirty="0">
                <a:solidFill>
                  <a:srgbClr val="C00000"/>
                </a:solidFill>
                <a:latin typeface="Calibri"/>
                <a:ea typeface="Calibri"/>
                <a:cs typeface="Times New Roman"/>
              </a:rPr>
              <a:t>4</a:t>
            </a:r>
            <a:r>
              <a:rPr lang="ru-RU" sz="3600" dirty="0">
                <a:solidFill>
                  <a:srgbClr val="000000"/>
                </a:solidFill>
                <a:latin typeface="Calibri"/>
                <a:ea typeface="Calibri"/>
                <a:cs typeface="Times New Roman"/>
              </a:rPr>
              <a:t>?</a:t>
            </a:r>
            <a:endParaRPr lang="ru-RU" sz="3600" dirty="0">
              <a:latin typeface="Calibri"/>
              <a:ea typeface="Calibri"/>
              <a:cs typeface="Times New Roman"/>
            </a:endParaRP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ru-RU" sz="3600" dirty="0">
                <a:solidFill>
                  <a:srgbClr val="000000"/>
                </a:solidFill>
                <a:latin typeface="Calibri"/>
                <a:ea typeface="Calibri"/>
                <a:cs typeface="Times New Roman"/>
              </a:rPr>
              <a:t>А. Сотых</a:t>
            </a:r>
            <a:endParaRPr lang="ru-RU" sz="3600" dirty="0">
              <a:latin typeface="Calibri"/>
              <a:ea typeface="Calibri"/>
              <a:cs typeface="Times New Roman"/>
            </a:endParaRP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ru-RU" sz="3600" dirty="0">
                <a:solidFill>
                  <a:srgbClr val="000000"/>
                </a:solidFill>
                <a:latin typeface="Calibri"/>
                <a:ea typeface="Calibri"/>
                <a:cs typeface="Times New Roman"/>
              </a:rPr>
              <a:t>Б. Тысячных</a:t>
            </a:r>
            <a:endParaRPr lang="ru-RU" sz="3600" dirty="0">
              <a:latin typeface="Calibri"/>
              <a:ea typeface="Calibri"/>
              <a:cs typeface="Times New Roman"/>
            </a:endParaRP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ru-RU" sz="3600" dirty="0">
                <a:solidFill>
                  <a:srgbClr val="000000"/>
                </a:solidFill>
                <a:latin typeface="Calibri"/>
                <a:ea typeface="Calibri"/>
                <a:cs typeface="Times New Roman"/>
              </a:rPr>
              <a:t>В. Десятитысячных</a:t>
            </a:r>
            <a:endParaRPr lang="ru-RU" sz="36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600" dirty="0">
                <a:solidFill>
                  <a:srgbClr val="000000"/>
                </a:solidFill>
                <a:latin typeface="Calibri"/>
                <a:ea typeface="Calibri"/>
                <a:cs typeface="Times New Roman"/>
              </a:rPr>
              <a:t>              4. Какое из чисел </a:t>
            </a:r>
            <a:r>
              <a:rPr lang="ru-RU" sz="3600" dirty="0">
                <a:solidFill>
                  <a:srgbClr val="C00000"/>
                </a:solidFill>
                <a:latin typeface="Calibri"/>
                <a:ea typeface="Calibri"/>
                <a:cs typeface="Times New Roman"/>
              </a:rPr>
              <a:t>3,455</a:t>
            </a:r>
            <a:r>
              <a:rPr lang="ru-RU" sz="3600" dirty="0">
                <a:solidFill>
                  <a:srgbClr val="000000"/>
                </a:solidFill>
                <a:latin typeface="Calibri"/>
                <a:ea typeface="Calibri"/>
                <a:cs typeface="Times New Roman"/>
              </a:rPr>
              <a:t>; </a:t>
            </a:r>
            <a:r>
              <a:rPr lang="ru-RU" sz="3600" dirty="0">
                <a:solidFill>
                  <a:srgbClr val="C00000"/>
                </a:solidFill>
                <a:latin typeface="Calibri"/>
                <a:ea typeface="Calibri"/>
                <a:cs typeface="Times New Roman"/>
              </a:rPr>
              <a:t>3,454 </a:t>
            </a:r>
            <a:r>
              <a:rPr lang="ru-RU" sz="3600" dirty="0">
                <a:solidFill>
                  <a:srgbClr val="000000"/>
                </a:solidFill>
                <a:latin typeface="Calibri"/>
                <a:ea typeface="Calibri"/>
                <a:cs typeface="Times New Roman"/>
              </a:rPr>
              <a:t>расположено на координатной прямой правее других?</a:t>
            </a:r>
            <a:endParaRPr lang="ru-RU" sz="3600" dirty="0">
              <a:latin typeface="Calibri"/>
              <a:ea typeface="Calibri"/>
              <a:cs typeface="Times New Roman"/>
            </a:endParaRP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ru-RU" sz="3600" dirty="0">
                <a:solidFill>
                  <a:srgbClr val="000000"/>
                </a:solidFill>
                <a:latin typeface="Calibri"/>
                <a:ea typeface="Calibri"/>
                <a:cs typeface="Times New Roman"/>
              </a:rPr>
              <a:t>А. 3,445                      Б. 3,455                                 В. 3,454</a:t>
            </a:r>
            <a:endParaRPr lang="ru-RU" sz="36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600" dirty="0">
                <a:solidFill>
                  <a:srgbClr val="000000"/>
                </a:solidFill>
                <a:latin typeface="Calibri"/>
                <a:ea typeface="Calibri"/>
                <a:cs typeface="Times New Roman"/>
              </a:rPr>
              <a:t>             5. Какое из чисел </a:t>
            </a:r>
            <a:r>
              <a:rPr lang="ru-RU" sz="3600" dirty="0">
                <a:solidFill>
                  <a:srgbClr val="C00000"/>
                </a:solidFill>
                <a:latin typeface="Calibri"/>
                <a:ea typeface="Calibri"/>
                <a:cs typeface="Times New Roman"/>
              </a:rPr>
              <a:t>0,11</a:t>
            </a:r>
            <a:r>
              <a:rPr lang="ru-RU" sz="3600" dirty="0">
                <a:solidFill>
                  <a:srgbClr val="000000"/>
                </a:solidFill>
                <a:latin typeface="Calibri"/>
                <a:ea typeface="Calibri"/>
                <a:cs typeface="Times New Roman"/>
              </a:rPr>
              <a:t>; </a:t>
            </a:r>
            <a:r>
              <a:rPr lang="ru-RU" sz="3600" dirty="0">
                <a:solidFill>
                  <a:srgbClr val="C00000"/>
                </a:solidFill>
                <a:latin typeface="Calibri"/>
                <a:ea typeface="Calibri"/>
                <a:cs typeface="Times New Roman"/>
              </a:rPr>
              <a:t>0,8</a:t>
            </a:r>
            <a:r>
              <a:rPr lang="ru-RU" sz="3600" dirty="0">
                <a:solidFill>
                  <a:srgbClr val="000000"/>
                </a:solidFill>
                <a:latin typeface="Calibri"/>
                <a:ea typeface="Calibri"/>
                <a:cs typeface="Times New Roman"/>
              </a:rPr>
              <a:t>; </a:t>
            </a:r>
            <a:r>
              <a:rPr lang="ru-RU" sz="3600" dirty="0">
                <a:solidFill>
                  <a:srgbClr val="C00000"/>
                </a:solidFill>
                <a:latin typeface="Calibri"/>
                <a:ea typeface="Calibri"/>
                <a:cs typeface="Times New Roman"/>
              </a:rPr>
              <a:t>0,55 </a:t>
            </a:r>
            <a:r>
              <a:rPr lang="ru-RU" sz="3600" dirty="0">
                <a:solidFill>
                  <a:srgbClr val="000000"/>
                </a:solidFill>
                <a:latin typeface="Calibri"/>
                <a:ea typeface="Calibri"/>
                <a:cs typeface="Times New Roman"/>
              </a:rPr>
              <a:t>можно записать вместо Х  Х&gt;0,7, чтобы получилось верное неравенство?</a:t>
            </a:r>
            <a:endParaRPr lang="ru-RU" sz="3600" dirty="0">
              <a:latin typeface="Calibri"/>
              <a:ea typeface="Calibri"/>
              <a:cs typeface="Times New Roman"/>
            </a:endParaRP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ru-RU" sz="3600" dirty="0">
                <a:solidFill>
                  <a:srgbClr val="000000"/>
                </a:solidFill>
                <a:latin typeface="Calibri"/>
                <a:ea typeface="Calibri"/>
                <a:cs typeface="Times New Roman"/>
              </a:rPr>
              <a:t>А. 0,8                             Б. 0,55                       В. 0,11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28556875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4800" dirty="0" smtClean="0">
                <a:solidFill>
                  <a:srgbClr val="C00000"/>
                </a:solidFill>
                <a:latin typeface="Calibri"/>
                <a:ea typeface="Calibri"/>
                <a:cs typeface="Times New Roman"/>
              </a:rPr>
              <a:t>               Д/З</a:t>
            </a:r>
            <a:endParaRPr lang="ru-RU" sz="4800" dirty="0">
              <a:latin typeface="Calibri"/>
              <a:ea typeface="Calibri"/>
              <a:cs typeface="Times New Roman"/>
            </a:endParaRPr>
          </a:p>
          <a:p>
            <a:pPr marL="11430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6000" dirty="0">
                <a:solidFill>
                  <a:srgbClr val="C00000"/>
                </a:solidFill>
                <a:latin typeface="Calibri"/>
                <a:ea typeface="Calibri"/>
                <a:cs typeface="Times New Roman"/>
              </a:rPr>
              <a:t>Стр.194 учебника</a:t>
            </a:r>
            <a:endParaRPr lang="ru-RU" sz="6000" dirty="0">
              <a:latin typeface="Calibri"/>
              <a:ea typeface="Calibri"/>
              <a:cs typeface="Times New Roman"/>
            </a:endParaRPr>
          </a:p>
          <a:p>
            <a:pPr marL="11430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6000" dirty="0">
                <a:solidFill>
                  <a:srgbClr val="C00000"/>
                </a:solidFill>
                <a:latin typeface="Calibri"/>
                <a:ea typeface="Calibri"/>
                <a:cs typeface="Times New Roman"/>
              </a:rPr>
              <a:t>№701, 702</a:t>
            </a:r>
            <a:endParaRPr lang="ru-RU" sz="60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99179691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solidFill>
                  <a:srgbClr val="C00000"/>
                </a:solidFill>
                <a:latin typeface="Calibri"/>
                <a:ea typeface="Calibri"/>
                <a:cs typeface="Times New Roman"/>
              </a:rPr>
              <a:t>Итог работы по группам</a:t>
            </a:r>
            <a:endParaRPr lang="ru-RU" sz="1050" dirty="0">
              <a:effectLst/>
              <a:latin typeface="Calibri"/>
              <a:ea typeface="Calibri"/>
              <a:cs typeface="Times New Roman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65277237"/>
              </p:ext>
            </p:extLst>
          </p:nvPr>
        </p:nvGraphicFramePr>
        <p:xfrm>
          <a:off x="1115615" y="1484784"/>
          <a:ext cx="6699753" cy="4641380"/>
        </p:xfrm>
        <a:graphic>
          <a:graphicData uri="http://schemas.openxmlformats.org/drawingml/2006/table">
            <a:tbl>
              <a:tblPr firstRow="1" firstCol="1" bandRow="1"/>
              <a:tblGrid>
                <a:gridCol w="1009159"/>
                <a:gridCol w="948225"/>
                <a:gridCol w="948225"/>
                <a:gridCol w="948225"/>
                <a:gridCol w="948225"/>
                <a:gridCol w="948847"/>
                <a:gridCol w="948847"/>
              </a:tblGrid>
              <a:tr h="9334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№ задания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18" marR="650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18" marR="650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18" marR="650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18" marR="650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18" marR="650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18" marR="650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18" marR="650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67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1.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18" marR="650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18" marR="650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18" marR="650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18" marR="650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18" marR="650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18" marR="650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18" marR="650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37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2.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18" marR="650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18" marR="650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18" marR="650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18" marR="650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18" marR="650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18" marR="650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18" marR="650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67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3.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18" marR="650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18" marR="650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18" marR="650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18" marR="650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18" marR="650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18" marR="650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18" marR="650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67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4.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18" marR="650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18" marR="650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18" marR="650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18" marR="650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18" marR="650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18" marR="650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18" marR="650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37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5.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18" marR="650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18" marR="650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18" marR="650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18" marR="650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18" marR="650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18" marR="650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18" marR="650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67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6.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18" marR="650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18" marR="650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18" marR="650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18" marR="650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18" marR="650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18" marR="650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18" marR="650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67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7.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18" marR="650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18" marR="650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18" marR="650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18" marR="650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18" marR="650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18" marR="650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18" marR="650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67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8.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18" marR="650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18" marR="650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18" marR="650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18" marR="650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18" marR="650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18" marR="650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18" marR="650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890325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>
                <a:latin typeface="Calibri"/>
                <a:ea typeface="Calibri"/>
                <a:cs typeface="Times New Roman"/>
              </a:rPr>
              <a:t> </a:t>
            </a:r>
            <a:r>
              <a:rPr lang="ru-RU" sz="5400" dirty="0">
                <a:latin typeface="Calibri"/>
                <a:ea typeface="Calibri"/>
                <a:cs typeface="Times New Roman"/>
              </a:rPr>
              <a:t>2,5      0,40      3,09    0,399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15719098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 smtClean="0">
                <a:latin typeface="Calibri"/>
                <a:ea typeface="Calibri"/>
                <a:cs typeface="Times New Roman"/>
              </a:rPr>
              <a:t>                          25 </a:t>
            </a:r>
            <a:r>
              <a:rPr lang="ru-RU" dirty="0">
                <a:latin typeface="Calibri"/>
                <a:ea typeface="Calibri"/>
                <a:cs typeface="Times New Roman"/>
              </a:rPr>
              <a:t>февраля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11430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 smtClean="0">
                <a:latin typeface="Calibri"/>
                <a:ea typeface="Calibri"/>
                <a:cs typeface="Times New Roman"/>
              </a:rPr>
              <a:t>                     </a:t>
            </a:r>
            <a:r>
              <a:rPr lang="ru-RU" dirty="0">
                <a:latin typeface="Calibri"/>
                <a:ea typeface="Calibri"/>
                <a:cs typeface="Times New Roman"/>
              </a:rPr>
              <a:t>Классная работа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11430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 smtClean="0">
                <a:latin typeface="Calibri"/>
                <a:ea typeface="Calibri"/>
                <a:cs typeface="Times New Roman"/>
              </a:rPr>
              <a:t>                </a:t>
            </a:r>
            <a:r>
              <a:rPr lang="ru-RU" sz="6600" dirty="0">
                <a:solidFill>
                  <a:srgbClr val="C00000"/>
                </a:solidFill>
                <a:latin typeface="Calibri"/>
                <a:ea typeface="Calibri"/>
                <a:cs typeface="Times New Roman"/>
              </a:rPr>
              <a:t>Сравнение десятичных дробей</a:t>
            </a:r>
            <a:endParaRPr lang="ru-RU" sz="66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8678930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Calibri"/>
                <a:ea typeface="Calibri"/>
                <a:cs typeface="Times New Roman"/>
              </a:rPr>
              <a:t>Гипотеза:</a:t>
            </a:r>
            <a:r>
              <a:rPr lang="ru-RU" sz="2800" dirty="0">
                <a:latin typeface="Calibri"/>
                <a:ea typeface="Calibri"/>
                <a:cs typeface="Times New Roman"/>
              </a:rPr>
              <a:t/>
            </a:r>
            <a:br>
              <a:rPr lang="ru-RU" sz="2800" dirty="0">
                <a:latin typeface="Calibri"/>
                <a:ea typeface="Calibri"/>
                <a:cs typeface="Times New Roman"/>
              </a:rPr>
            </a:br>
            <a:r>
              <a:rPr lang="ru-RU" dirty="0">
                <a:solidFill>
                  <a:srgbClr val="C00000"/>
                </a:solidFill>
                <a:latin typeface="Calibri"/>
                <a:ea typeface="Calibri"/>
                <a:cs typeface="Times New Roman"/>
              </a:rPr>
              <a:t>Можно сравнить дроби:</a:t>
            </a:r>
            <a:endParaRPr lang="ru-RU" sz="28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>
              <a:lnSpc>
                <a:spcPct val="115000"/>
              </a:lnSpc>
              <a:spcAft>
                <a:spcPts val="1000"/>
              </a:spcAft>
            </a:pPr>
            <a:endParaRPr lang="ru-RU" sz="4000" dirty="0" smtClean="0">
              <a:solidFill>
                <a:srgbClr val="0070C0"/>
              </a:solidFill>
              <a:latin typeface="Calibri"/>
              <a:ea typeface="Calibri"/>
              <a:cs typeface="Times New Roman"/>
            </a:endParaRPr>
          </a:p>
          <a:p>
            <a:pPr marL="457200">
              <a:lnSpc>
                <a:spcPct val="115000"/>
              </a:lnSpc>
              <a:spcAft>
                <a:spcPts val="1000"/>
              </a:spcAft>
            </a:pPr>
            <a:r>
              <a:rPr lang="ru-RU" sz="4000" dirty="0" smtClean="0">
                <a:solidFill>
                  <a:srgbClr val="0070C0"/>
                </a:solidFill>
                <a:latin typeface="Calibri"/>
                <a:ea typeface="Calibri"/>
                <a:cs typeface="Times New Roman"/>
              </a:rPr>
              <a:t>1</a:t>
            </a:r>
            <a:r>
              <a:rPr lang="ru-RU" sz="4000" dirty="0">
                <a:solidFill>
                  <a:srgbClr val="0070C0"/>
                </a:solidFill>
                <a:latin typeface="Calibri"/>
                <a:ea typeface="Calibri"/>
                <a:cs typeface="Times New Roman"/>
              </a:rPr>
              <a:t>. с помощью натуральных чисел;</a:t>
            </a:r>
            <a:endParaRPr lang="ru-RU" sz="4000" dirty="0">
              <a:latin typeface="Calibri"/>
              <a:ea typeface="Calibri"/>
              <a:cs typeface="Times New Roman"/>
            </a:endParaRPr>
          </a:p>
          <a:p>
            <a:pPr marL="457200">
              <a:lnSpc>
                <a:spcPct val="115000"/>
              </a:lnSpc>
              <a:spcAft>
                <a:spcPts val="1000"/>
              </a:spcAft>
            </a:pPr>
            <a:r>
              <a:rPr lang="ru-RU" sz="4000" dirty="0">
                <a:solidFill>
                  <a:srgbClr val="0070C0"/>
                </a:solidFill>
                <a:latin typeface="Calibri"/>
                <a:ea typeface="Calibri"/>
                <a:cs typeface="Times New Roman"/>
              </a:rPr>
              <a:t>2. по разрядам;</a:t>
            </a:r>
            <a:endParaRPr lang="ru-RU" sz="4000" dirty="0">
              <a:latin typeface="Calibri"/>
              <a:ea typeface="Calibri"/>
              <a:cs typeface="Times New Roman"/>
            </a:endParaRPr>
          </a:p>
          <a:p>
            <a:pPr marL="457200">
              <a:lnSpc>
                <a:spcPct val="115000"/>
              </a:lnSpc>
              <a:spcAft>
                <a:spcPts val="1000"/>
              </a:spcAft>
            </a:pPr>
            <a:r>
              <a:rPr lang="ru-RU" sz="4000" dirty="0">
                <a:solidFill>
                  <a:srgbClr val="0070C0"/>
                </a:solidFill>
                <a:latin typeface="Calibri"/>
                <a:ea typeface="Calibri"/>
                <a:cs typeface="Times New Roman"/>
              </a:rPr>
              <a:t>3. на координатной прямой.</a:t>
            </a:r>
            <a:endParaRPr lang="ru-RU" sz="40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0733968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57200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solidFill>
                  <a:srgbClr val="C00000"/>
                </a:solidFill>
                <a:latin typeface="Calibri"/>
                <a:ea typeface="Calibri"/>
                <a:cs typeface="Times New Roman"/>
              </a:rPr>
              <a:t>таблица</a:t>
            </a:r>
            <a:endParaRPr lang="ru-RU" sz="5400" dirty="0">
              <a:effectLst/>
              <a:latin typeface="Calibri"/>
              <a:ea typeface="Calibri"/>
              <a:cs typeface="Times New Roman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01827793"/>
              </p:ext>
            </p:extLst>
          </p:nvPr>
        </p:nvGraphicFramePr>
        <p:xfrm>
          <a:off x="1043608" y="1484783"/>
          <a:ext cx="7056784" cy="4542612"/>
        </p:xfrm>
        <a:graphic>
          <a:graphicData uri="http://schemas.openxmlformats.org/drawingml/2006/table">
            <a:tbl>
              <a:tblPr firstRow="1" firstCol="1" bandRow="1"/>
              <a:tblGrid>
                <a:gridCol w="1327494"/>
                <a:gridCol w="1240745"/>
                <a:gridCol w="1466770"/>
                <a:gridCol w="1348982"/>
                <a:gridCol w="1672793"/>
              </a:tblGrid>
              <a:tr h="62199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Фамилия ученика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Номер задания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Оценка объяснения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Оценка вычисления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оценка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15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15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15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15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15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15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15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15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15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15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15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11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15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12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15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13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097110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Calibri"/>
                <a:ea typeface="Calibri"/>
                <a:cs typeface="Times New Roman"/>
              </a:rPr>
              <a:t>Д/З</a:t>
            </a:r>
            <a:r>
              <a:rPr lang="ru-RU" sz="2800" dirty="0">
                <a:latin typeface="Calibri"/>
                <a:ea typeface="Calibri"/>
                <a:cs typeface="Times New Roman"/>
              </a:rPr>
              <a:t/>
            </a:r>
            <a:br>
              <a:rPr lang="ru-RU" sz="2800" dirty="0">
                <a:latin typeface="Calibri"/>
                <a:ea typeface="Calibri"/>
                <a:cs typeface="Times New Roman"/>
              </a:rPr>
            </a:br>
            <a:r>
              <a:rPr lang="ru-RU" u="sng" dirty="0">
                <a:solidFill>
                  <a:srgbClr val="C00000"/>
                </a:solidFill>
                <a:latin typeface="Calibri"/>
                <a:ea typeface="Calibri"/>
                <a:cs typeface="Times New Roman"/>
              </a:rPr>
              <a:t>1.Историческая справка</a:t>
            </a:r>
            <a:r>
              <a:rPr lang="ru-RU" dirty="0">
                <a:latin typeface="Calibri"/>
                <a:ea typeface="Calibri"/>
                <a:cs typeface="Times New Roman"/>
              </a:rPr>
              <a:t>: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>
                <a:latin typeface="Calibri"/>
                <a:ea typeface="Calibri"/>
                <a:cs typeface="Times New Roman"/>
              </a:rPr>
              <a:t>Правила вычислений с десятичными дробями описал знаменитый учёный средневековья аль-Каши </a:t>
            </a:r>
            <a:r>
              <a:rPr lang="ru-RU" dirty="0" err="1">
                <a:latin typeface="Calibri"/>
                <a:ea typeface="Calibri"/>
                <a:cs typeface="Times New Roman"/>
              </a:rPr>
              <a:t>Джемшид</a:t>
            </a:r>
            <a:r>
              <a:rPr lang="ru-RU" dirty="0">
                <a:latin typeface="Calibri"/>
                <a:ea typeface="Calibri"/>
                <a:cs typeface="Times New Roman"/>
              </a:rPr>
              <a:t> Ибн </a:t>
            </a:r>
            <a:r>
              <a:rPr lang="ru-RU" dirty="0" err="1">
                <a:latin typeface="Calibri"/>
                <a:ea typeface="Calibri"/>
                <a:cs typeface="Times New Roman"/>
              </a:rPr>
              <a:t>Масуд</a:t>
            </a:r>
            <a:r>
              <a:rPr lang="ru-RU" dirty="0">
                <a:latin typeface="Calibri"/>
                <a:ea typeface="Calibri"/>
                <a:cs typeface="Times New Roman"/>
              </a:rPr>
              <a:t>, работавший в Самарканде в начале 15 века. Записывал он дроби так же, как принято сейчас, но он не пользовался запятой: дробную часть он записывал красными чернилами или отделял вертикальной чертой. Но об этом в Европе в то время не знали, и только через 150 лет десятичные дроби были заново изобретены фламандским инженером и учёным </a:t>
            </a:r>
            <a:r>
              <a:rPr lang="ru-RU" dirty="0" smtClean="0">
                <a:latin typeface="Calibri"/>
                <a:ea typeface="Calibri"/>
                <a:cs typeface="Times New Roman"/>
              </a:rPr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947920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dirty="0">
                <a:latin typeface="Calibri"/>
                <a:ea typeface="Calibri"/>
                <a:cs typeface="Times New Roman"/>
              </a:rPr>
              <a:t>Симоном </a:t>
            </a:r>
            <a:r>
              <a:rPr lang="ru-RU" sz="3200" dirty="0" err="1">
                <a:latin typeface="Calibri"/>
                <a:ea typeface="Calibri"/>
                <a:cs typeface="Times New Roman"/>
              </a:rPr>
              <a:t>Стевином</a:t>
            </a:r>
            <a:r>
              <a:rPr lang="ru-RU" sz="3200" dirty="0">
                <a:latin typeface="Calibri"/>
                <a:ea typeface="Calibri"/>
                <a:cs typeface="Times New Roman"/>
              </a:rPr>
              <a:t>. Запятая для отделения целой части стала использоваться в 17 веке.</a:t>
            </a:r>
            <a:endParaRPr lang="ru-RU" sz="3200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4" name="Объект 3" descr="аль-Каши Джемшид&#10;Ибн Масуд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772816"/>
            <a:ext cx="8136903" cy="36003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2461681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348</TotalTime>
  <Words>756</Words>
  <Application>Microsoft Office PowerPoint</Application>
  <PresentationFormat>Экран (4:3)</PresentationFormat>
  <Paragraphs>296</Paragraphs>
  <Slides>32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Тема Office</vt:lpstr>
      <vt:lpstr>Сравнение  десятичных дробей. </vt:lpstr>
      <vt:lpstr>Чтоб избежать нам в математике обидных испытаний, рассмотрим с вами серию логических заданий.</vt:lpstr>
      <vt:lpstr> Задания устного счета: Сравните числа и выражения</vt:lpstr>
      <vt:lpstr>Презентация PowerPoint</vt:lpstr>
      <vt:lpstr>Презентация PowerPoint</vt:lpstr>
      <vt:lpstr>Гипотеза: Можно сравнить дроби:</vt:lpstr>
      <vt:lpstr>таблица</vt:lpstr>
      <vt:lpstr>Д/З 1.Историческая справка: </vt:lpstr>
      <vt:lpstr>Симоном Стевином. Запятая для отделения целой части стала использоваться в 17 веке.</vt:lpstr>
      <vt:lpstr>Презентация PowerPoint</vt:lpstr>
      <vt:lpstr>2.Где встречаются десятичные дроби? Из истории болезни</vt:lpstr>
      <vt:lpstr>Десятичные дроби часто встречаются в кулинарии:</vt:lpstr>
      <vt:lpstr>Практическая работа в мини группах.</vt:lpstr>
      <vt:lpstr>Презентация PowerPoint</vt:lpstr>
      <vt:lpstr>Презентация PowerPoint</vt:lpstr>
      <vt:lpstr>Если правильно- сидим,  А неправильно- встаём!  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Итог работы по группам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сравнение</dc:title>
  <dc:creator>COMP</dc:creator>
  <cp:lastModifiedBy>Физика</cp:lastModifiedBy>
  <cp:revision>43</cp:revision>
  <dcterms:created xsi:type="dcterms:W3CDTF">2011-02-06T16:32:24Z</dcterms:created>
  <dcterms:modified xsi:type="dcterms:W3CDTF">2016-02-26T06:01:01Z</dcterms:modified>
</cp:coreProperties>
</file>