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01.02.2023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01.02.2023</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01.02.2023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01.02.2023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Развитие речевого творчества дошкольников</a:t>
            </a:r>
            <a:endParaRPr lang="ru-RU" dirty="0"/>
          </a:p>
        </p:txBody>
      </p:sp>
      <p:sp>
        <p:nvSpPr>
          <p:cNvPr id="4" name="Подзаголовок 3"/>
          <p:cNvSpPr>
            <a:spLocks noGrp="1"/>
          </p:cNvSpPr>
          <p:nvPr>
            <p:ph type="subTitle" idx="1"/>
          </p:nvPr>
        </p:nvSpPr>
        <p:spPr/>
        <p:txBody>
          <a:bodyPr/>
          <a:lstStyle/>
          <a:p>
            <a:r>
              <a:rPr lang="ru-RU" dirty="0" smtClean="0"/>
              <a:t>Подготовила воспитатель </a:t>
            </a:r>
          </a:p>
          <a:p>
            <a:endParaRPr lang="ru-RU" dirty="0" smtClean="0"/>
          </a:p>
          <a:p>
            <a:r>
              <a:rPr lang="ru-RU" dirty="0" smtClean="0"/>
              <a:t>Татьянина Валентина</a:t>
            </a:r>
          </a:p>
          <a:p>
            <a:r>
              <a:rPr lang="ru-RU" dirty="0" smtClean="0"/>
              <a:t>Семеновна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Составление метафоры о снегирях на зимних елях</a:t>
            </a:r>
            <a:endParaRPr lang="ru-RU" sz="2800" dirty="0"/>
          </a:p>
        </p:txBody>
      </p:sp>
      <p:sp>
        <p:nvSpPr>
          <p:cNvPr id="3" name="Содержимое 2"/>
          <p:cNvSpPr>
            <a:spLocks noGrp="1"/>
          </p:cNvSpPr>
          <p:nvPr>
            <p:ph idx="1"/>
          </p:nvPr>
        </p:nvSpPr>
        <p:spPr/>
        <p:txBody>
          <a:bodyPr>
            <a:normAutofit fontScale="40000" lnSpcReduction="20000"/>
          </a:bodyPr>
          <a:lstStyle/>
          <a:p>
            <a:r>
              <a:rPr lang="ru-RU" dirty="0" smtClean="0"/>
              <a:t>Детям предлагается взглянуть на картину зимнего пейзажа, где на заснеженных елях сидят снегири.</a:t>
            </a:r>
          </a:p>
          <a:p>
            <a:r>
              <a:rPr lang="ru-RU" dirty="0" smtClean="0"/>
              <a:t>Задача: составить метафору относительно этих птиц.</a:t>
            </a:r>
          </a:p>
          <a:p>
            <a:r>
              <a:rPr lang="ru-RU" dirty="0" smtClean="0"/>
              <a:t>Работу с детьми следует организовывать в форме обсуждения. В качестве пособия может быть использован лист бумаги, на котором воспитатель обозначает последовательность мыслительных операций.</a:t>
            </a:r>
          </a:p>
          <a:p>
            <a:r>
              <a:rPr lang="ru-RU" dirty="0" smtClean="0"/>
              <a:t>- Что за птицы изображены на заснеженных елях?</a:t>
            </a:r>
          </a:p>
          <a:p>
            <a:r>
              <a:rPr lang="ru-RU" dirty="0" smtClean="0"/>
              <a:t>- Снегири (воспитатель на листе бумаги пишет букву "С" и ставит стрелку вправо).</a:t>
            </a:r>
          </a:p>
          <a:p>
            <a:r>
              <a:rPr lang="ru-RU" dirty="0" smtClean="0"/>
              <a:t>- А какие они?</a:t>
            </a:r>
          </a:p>
          <a:p>
            <a:r>
              <a:rPr lang="ru-RU" dirty="0" smtClean="0"/>
              <a:t>- Круглые, пушистые, красные (воспитатель уточняет - "красногрудые", и ставит букву "К" на листе бумаги).</a:t>
            </a:r>
          </a:p>
          <a:p>
            <a:r>
              <a:rPr lang="ru-RU" dirty="0" smtClean="0"/>
              <a:t>- А что еще бывает с такими красными бочками или красной грудкой?</a:t>
            </a:r>
          </a:p>
          <a:p>
            <a:r>
              <a:rPr lang="ru-RU" dirty="0" smtClean="0"/>
              <a:t>- Вишня, яблоки… (воспитатель ставит стрелку вправо от буквы "К" и рисует яблоко).</a:t>
            </a:r>
          </a:p>
          <a:p>
            <a:r>
              <a:rPr lang="ru-RU" dirty="0" smtClean="0"/>
              <a:t>- Снегири красногрудые, как яблоки.</a:t>
            </a:r>
          </a:p>
          <a:p>
            <a:r>
              <a:rPr lang="ru-RU" dirty="0" smtClean="0"/>
              <a:t>- А где снегири находятся?</a:t>
            </a:r>
          </a:p>
          <a:p>
            <a:r>
              <a:rPr lang="ru-RU" dirty="0" smtClean="0"/>
              <a:t>- На заснеженных елках (воспитатель ставит стрелочку вниз от буквы "С" и рисует схематично ель).</a:t>
            </a:r>
          </a:p>
          <a:p>
            <a:r>
              <a:rPr lang="ru-RU" dirty="0" smtClean="0"/>
              <a:t>- Давайте теперь объединим эти два слова (воспитатель обводит круговым движением руки изображения яблока и ели).</a:t>
            </a:r>
          </a:p>
          <a:p>
            <a:r>
              <a:rPr lang="ru-RU" dirty="0" smtClean="0"/>
              <a:t>- Произнесите эти два слова подряд!</a:t>
            </a:r>
          </a:p>
          <a:p>
            <a:r>
              <a:rPr lang="ru-RU" dirty="0" smtClean="0"/>
              <a:t>- Яблоки заснеженных елей.</a:t>
            </a:r>
          </a:p>
          <a:p>
            <a:r>
              <a:rPr lang="ru-RU" dirty="0" smtClean="0"/>
              <a:t>- Кто составит мне предложение с этими словами?</a:t>
            </a:r>
          </a:p>
          <a:p>
            <a:r>
              <a:rPr lang="ru-RU" dirty="0" smtClean="0"/>
              <a:t>- В зимнем лесу появились яблоки на заснеженных елях. Яблоки зимнего леса радовали глаз лыжников.</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800" dirty="0" smtClean="0"/>
              <a:t>Составление метафор про дождь, закат</a:t>
            </a:r>
            <a:endParaRPr lang="ru-RU" sz="2800" dirty="0"/>
          </a:p>
        </p:txBody>
      </p:sp>
      <p:sp>
        <p:nvSpPr>
          <p:cNvPr id="3" name="Содержимое 2"/>
          <p:cNvSpPr>
            <a:spLocks noGrp="1"/>
          </p:cNvSpPr>
          <p:nvPr>
            <p:ph type="subTitle" idx="1"/>
          </p:nvPr>
        </p:nvSpPr>
        <p:spPr/>
        <p:txBody>
          <a:bodyPr>
            <a:normAutofit fontScale="55000" lnSpcReduction="20000"/>
          </a:bodyPr>
          <a:lstStyle/>
          <a:p>
            <a:r>
              <a:rPr lang="ru-RU" dirty="0" smtClean="0"/>
              <a:t>Метафора про дождь. Дождь капает, как слезы (сравнение с объектом). Дождь идет из туч (находится место расположения объекта). Слова для метафорической фразы: "слезы туч".</a:t>
            </a:r>
          </a:p>
          <a:p>
            <a:r>
              <a:rPr lang="ru-RU" dirty="0" smtClean="0"/>
              <a:t>Метафорические фразы: "Осенью тучи часто льют свои слезы", "Слезы туч были очень грустными и холодными".</a:t>
            </a:r>
          </a:p>
          <a:p>
            <a:r>
              <a:rPr lang="ru-RU" dirty="0" smtClean="0"/>
              <a:t>Метафора про закат. Закат пылает как костер (сравнение с объектом). Закат находится на вечернем небе (место расположения объекта). Словосочетание: "костер вечернего неба".</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Карты </a:t>
            </a:r>
            <a:r>
              <a:rPr lang="ru-RU" dirty="0" err="1" smtClean="0"/>
              <a:t>Проппа</a:t>
            </a:r>
            <a:r>
              <a:rPr lang="ru-RU" dirty="0" smtClean="0"/>
              <a:t> в речевом творчестве детей</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Методика фольклориста Владимира Яковлевича </a:t>
            </a:r>
            <a:r>
              <a:rPr lang="ru-RU" dirty="0" err="1" smtClean="0"/>
              <a:t>Проппа</a:t>
            </a:r>
            <a:r>
              <a:rPr lang="ru-RU" dirty="0" smtClean="0"/>
              <a:t> заключается в пересказе сказок и построении своих рассказов с использованием символических картинок.</a:t>
            </a:r>
          </a:p>
          <a:p>
            <a:r>
              <a:rPr lang="ru-RU" dirty="0" smtClean="0"/>
              <a:t>Тщательно изучив и проанализировав сказки народов мира, Владимир </a:t>
            </a:r>
            <a:r>
              <a:rPr lang="ru-RU" dirty="0" err="1" smtClean="0"/>
              <a:t>Пропп</a:t>
            </a:r>
            <a:r>
              <a:rPr lang="ru-RU" dirty="0" smtClean="0"/>
              <a:t> обнаружил, что волшебная сказка строится из набора сказочных ситуаций, теперь их называют «карты </a:t>
            </a:r>
            <a:r>
              <a:rPr lang="ru-RU" dirty="0" err="1" smtClean="0"/>
              <a:t>Проппа</a:t>
            </a:r>
            <a:r>
              <a:rPr lang="ru-RU" dirty="0" smtClean="0"/>
              <a:t>». Такие ситуации – это своего рода кубики, из которых можно собрать любую сказку.</a:t>
            </a:r>
            <a:br>
              <a:rPr lang="ru-RU" dirty="0" smtClean="0"/>
            </a:br>
            <a:r>
              <a:rPr lang="ru-RU" dirty="0" smtClean="0"/>
              <a:t>Карты </a:t>
            </a:r>
            <a:r>
              <a:rPr lang="ru-RU" dirty="0" err="1" smtClean="0"/>
              <a:t>Проппа</a:t>
            </a:r>
            <a:r>
              <a:rPr lang="ru-RU" dirty="0" smtClean="0"/>
              <a:t> – это такие карточки, на которых изображен условный или карикатурный рисунок, по которым дети узнают события и эпизоды сказки. Одна карта – это и есть определенное событие сказки.</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20 сказочных ситуаций или функций </a:t>
            </a:r>
            <a:endParaRPr lang="ru-RU" dirty="0"/>
          </a:p>
        </p:txBody>
      </p:sp>
      <p:sp>
        <p:nvSpPr>
          <p:cNvPr id="3" name="Содержимое 2"/>
          <p:cNvSpPr>
            <a:spLocks noGrp="1"/>
          </p:cNvSpPr>
          <p:nvPr>
            <p:ph idx="1"/>
          </p:nvPr>
        </p:nvSpPr>
        <p:spPr/>
        <p:txBody>
          <a:bodyPr>
            <a:normAutofit fontScale="40000" lnSpcReduction="20000"/>
          </a:bodyPr>
          <a:lstStyle/>
          <a:p>
            <a:r>
              <a:rPr lang="ru-RU" dirty="0" smtClean="0"/>
              <a:t>1. Жили-были. Введение в сказочное пространство. Этой фразой начинаются почти все сказки.</a:t>
            </a:r>
            <a:br>
              <a:rPr lang="ru-RU" dirty="0" smtClean="0"/>
            </a:br>
            <a:r>
              <a:rPr lang="ru-RU" dirty="0" smtClean="0"/>
              <a:t>2. Запрет – наказ герою («не отворяй двери», не пей водицы»).</a:t>
            </a:r>
            <a:br>
              <a:rPr lang="ru-RU" dirty="0" smtClean="0"/>
            </a:br>
            <a:r>
              <a:rPr lang="ru-RU" dirty="0" smtClean="0"/>
              <a:t>3. Нарушение запрета – герои сказок не слушаются и нарушают запреты (открывают двери, пьют из лужи и прочее).</a:t>
            </a:r>
            <a:br>
              <a:rPr lang="ru-RU" dirty="0" smtClean="0"/>
            </a:br>
            <a:r>
              <a:rPr lang="ru-RU" dirty="0" smtClean="0"/>
              <a:t>4. Вредительство – намеренное или по незнанию (конь пшеницу ночами топчет; невестки сожгли шкуру лягушачью; сорвали яблочко </a:t>
            </a:r>
            <a:r>
              <a:rPr lang="ru-RU" dirty="0" err="1" smtClean="0"/>
              <a:t>молодильное</a:t>
            </a:r>
            <a:r>
              <a:rPr lang="ru-RU" dirty="0" smtClean="0"/>
              <a:t> в саду).</a:t>
            </a:r>
            <a:br>
              <a:rPr lang="ru-RU" dirty="0" smtClean="0"/>
            </a:br>
            <a:r>
              <a:rPr lang="ru-RU" dirty="0" smtClean="0"/>
              <a:t>5. Отъезд героя - чаще всего это происходит, когда герой нарушает запрет (парень отправляется на поиски девушки, отец увозит дочь в лес по приказу мачехи).</a:t>
            </a:r>
            <a:br>
              <a:rPr lang="ru-RU" dirty="0" smtClean="0"/>
            </a:br>
            <a:r>
              <a:rPr lang="ru-RU" dirty="0" smtClean="0"/>
              <a:t>6. Задача - особое обстоятельство («задумали братья жениться», «уехали родители и наказали </a:t>
            </a:r>
            <a:r>
              <a:rPr lang="ru-RU" dirty="0" err="1" smtClean="0"/>
              <a:t>Аленушке</a:t>
            </a:r>
            <a:r>
              <a:rPr lang="ru-RU" dirty="0" smtClean="0"/>
              <a:t> следить за Иванушкой», «солнце зашло за тучи». Точнее, что-то случилось, что поменяло привычный ход вещей.</a:t>
            </a:r>
            <a:br>
              <a:rPr lang="ru-RU" dirty="0" smtClean="0"/>
            </a:br>
            <a:r>
              <a:rPr lang="ru-RU" dirty="0" smtClean="0"/>
              <a:t>7. Встреча с дарителем, помощником – появление друга-помощника (Серый волк, коровка Буренка, фея). Появление такого друга помогает решить проблемы героя – найти, указать дорогу.</a:t>
            </a:r>
            <a:br>
              <a:rPr lang="ru-RU" dirty="0" smtClean="0"/>
            </a:br>
            <a:r>
              <a:rPr lang="ru-RU" dirty="0" smtClean="0"/>
              <a:t>8. Волшебные дары или волшебное средство - появление волшебного предмета (ковер-самолет, сапоги-скороходы, чудодейственные яблоки). С помощью них герой достигает цели, возвращается к жизни.</a:t>
            </a:r>
            <a:br>
              <a:rPr lang="ru-RU" dirty="0" smtClean="0"/>
            </a:br>
            <a:r>
              <a:rPr lang="ru-RU" dirty="0" smtClean="0"/>
              <a:t>9. Появление героя – </a:t>
            </a:r>
            <a:r>
              <a:rPr lang="ru-RU" dirty="0" err="1" smtClean="0"/>
              <a:t>героя</a:t>
            </a:r>
            <a:r>
              <a:rPr lang="ru-RU" dirty="0" smtClean="0"/>
              <a:t> произведения или героя спасителя («вдруг, откуда то летит маленький комарик…»; сделал папа Карлу куклу, слепил дед с бабкой Снегурочку).</a:t>
            </a:r>
            <a:br>
              <a:rPr lang="ru-RU" dirty="0" smtClean="0"/>
            </a:br>
            <a:r>
              <a:rPr lang="ru-RU" dirty="0" smtClean="0"/>
              <a:t>10. Вредитель или антигерой – появление антигероя или вредителя.</a:t>
            </a:r>
            <a:br>
              <a:rPr lang="ru-RU" dirty="0" smtClean="0"/>
            </a:br>
            <a:r>
              <a:rPr lang="ru-RU" dirty="0" smtClean="0"/>
              <a:t>11. Борьба – схватка между героями и антигероем (врагом).</a:t>
            </a:r>
            <a:br>
              <a:rPr lang="ru-RU" dirty="0" smtClean="0"/>
            </a:br>
            <a:r>
              <a:rPr lang="ru-RU" dirty="0" smtClean="0"/>
              <a:t>12. Победа – достижение победы (враг погибает, злые чары рушатся, герой побеждает в состязании) – враг повержен.</a:t>
            </a:r>
            <a:br>
              <a:rPr lang="ru-RU" dirty="0" smtClean="0"/>
            </a:br>
            <a:r>
              <a:rPr lang="ru-RU" dirty="0" smtClean="0"/>
              <a:t>13. Возвращение домой – с хорошим или плохим настроением. (Принц вернулся домой так и не найдя настоящую принцессу, Емеля пришел с ведрами, которые шли сами).</a:t>
            </a:r>
            <a:br>
              <a:rPr lang="ru-RU" dirty="0" smtClean="0"/>
            </a:br>
            <a:r>
              <a:rPr lang="ru-RU" dirty="0" smtClean="0"/>
              <a:t>14. И жили они долго и счастливо – счастливый финал (пир на весь мир или свадьба).</a:t>
            </a:r>
            <a:br>
              <a:rPr lang="ru-RU" dirty="0" smtClean="0"/>
            </a:br>
            <a:r>
              <a:rPr lang="ru-RU" dirty="0" smtClean="0"/>
              <a:t>15. Ложный герой – появление ложного героя (тот, кто выдает себя за героя, присваивая его победы себе).</a:t>
            </a:r>
            <a:br>
              <a:rPr lang="ru-RU" dirty="0" smtClean="0"/>
            </a:br>
            <a:r>
              <a:rPr lang="ru-RU" dirty="0" smtClean="0"/>
              <a:t>16. Трудные испытания – испытание героя (Баба-Яга просит выполнить задание, за выполнение его одаривает волшебным предметом).</a:t>
            </a:r>
            <a:br>
              <a:rPr lang="ru-RU" dirty="0" smtClean="0"/>
            </a:br>
            <a:r>
              <a:rPr lang="ru-RU" dirty="0" smtClean="0"/>
              <a:t>17. Ликвидация беды – спасение от преследования (герой прячется в печку, превращается в дерево, бросает гребень, и за ним вырастает дремучий лес).</a:t>
            </a:r>
            <a:br>
              <a:rPr lang="ru-RU" dirty="0" smtClean="0"/>
            </a:br>
            <a:r>
              <a:rPr lang="ru-RU" dirty="0" smtClean="0"/>
              <a:t>18. Узнавание героя – все обнаруживают подмену, изгоняют ложного героя и чествует настоящего.</a:t>
            </a:r>
            <a:br>
              <a:rPr lang="ru-RU" dirty="0" smtClean="0"/>
            </a:br>
            <a:r>
              <a:rPr lang="ru-RU" dirty="0" smtClean="0"/>
              <a:t>19. Наказание ложного героя, врага – (заключение в темной, ссылка в далекие края, обязанность ухаживать оставшуюся жизнь, носить шкуру медведя).</a:t>
            </a:r>
            <a:br>
              <a:rPr lang="ru-RU" dirty="0" smtClean="0"/>
            </a:br>
            <a:r>
              <a:rPr lang="ru-RU" dirty="0" smtClean="0"/>
              <a:t>20. Свадьба или счастливый конец – счастливый финал (пир на весь мир или свадьба).</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t>Этапы использования карт </a:t>
            </a:r>
            <a:r>
              <a:rPr lang="ru-RU" sz="2800" dirty="0" err="1" smtClean="0"/>
              <a:t>Проппа</a:t>
            </a:r>
            <a:endParaRPr lang="ru-RU" sz="2800" dirty="0"/>
          </a:p>
        </p:txBody>
      </p:sp>
      <p:sp>
        <p:nvSpPr>
          <p:cNvPr id="3" name="Содержимое 2"/>
          <p:cNvSpPr>
            <a:spLocks noGrp="1"/>
          </p:cNvSpPr>
          <p:nvPr>
            <p:ph idx="1"/>
          </p:nvPr>
        </p:nvSpPr>
        <p:spPr/>
        <p:txBody>
          <a:bodyPr>
            <a:normAutofit fontScale="47500" lnSpcReduction="20000"/>
          </a:bodyPr>
          <a:lstStyle/>
          <a:p>
            <a:r>
              <a:rPr lang="ru-RU" dirty="0" smtClean="0"/>
              <a:t>На первом этапе происходит знакомство детей со сказкой, как жанром литературного произведения – сказкой. Объясняем общую структуру сказки:</a:t>
            </a:r>
            <a:br>
              <a:rPr lang="ru-RU" dirty="0" smtClean="0"/>
            </a:br>
            <a:r>
              <a:rPr lang="ru-RU" dirty="0" smtClean="0"/>
              <a:t>• Присказка, зачин (приглашение в сказку); настраивает слушателей на особый лад, переносит в сказочный мир. Ее цель – подготовить аудиторию к слушанию сказки, заинтересовать.</a:t>
            </a:r>
            <a:br>
              <a:rPr lang="ru-RU" dirty="0" smtClean="0"/>
            </a:br>
            <a:r>
              <a:rPr lang="ru-RU" dirty="0" smtClean="0"/>
              <a:t>• Повествование – насыщено событиями и так называемыми сказочными формулами;</a:t>
            </a:r>
            <a:br>
              <a:rPr lang="ru-RU" dirty="0" smtClean="0"/>
            </a:br>
            <a:r>
              <a:rPr lang="ru-RU" dirty="0" smtClean="0"/>
              <a:t>• Концовка сказки как и «присказка» ограничивает сказку от реальной жизни и возвращает к реальной действительности (возвращение слушателя в реальную действительность). </a:t>
            </a:r>
          </a:p>
          <a:p>
            <a:r>
              <a:rPr lang="ru-RU" dirty="0" smtClean="0"/>
              <a:t>На втором этапе проводятся «Подготовительные игры».</a:t>
            </a:r>
            <a:br>
              <a:rPr lang="ru-RU" dirty="0" smtClean="0"/>
            </a:br>
            <a:r>
              <a:rPr lang="ru-RU" dirty="0" smtClean="0"/>
              <a:t>• «Чудеса в решете» - выявление различных чудес: как и с помощью чего осуществляется превращение, волшебство.</a:t>
            </a:r>
            <a:br>
              <a:rPr lang="ru-RU" dirty="0" smtClean="0"/>
            </a:br>
            <a:r>
              <a:rPr lang="ru-RU" dirty="0" smtClean="0"/>
              <a:t>• «Волшебные слова» или сказочные приговоры, несущие основную смысловую нагрузку.</a:t>
            </a:r>
            <a:br>
              <a:rPr lang="ru-RU" dirty="0" smtClean="0"/>
            </a:br>
            <a:r>
              <a:rPr lang="ru-RU" dirty="0" smtClean="0"/>
              <a:t>• «Волшебные или чудесные вещи» - в этой игре придумывается </a:t>
            </a:r>
            <a:r>
              <a:rPr lang="ru-RU" dirty="0" err="1" smtClean="0"/>
              <a:t>волшебнуая</a:t>
            </a:r>
            <a:r>
              <a:rPr lang="ru-RU" dirty="0" smtClean="0"/>
              <a:t> вещь для какого-либо героя. Она направлена на запоминание и освоение функций карт и т.д.</a:t>
            </a:r>
          </a:p>
          <a:p>
            <a:r>
              <a:rPr lang="ru-RU" dirty="0" smtClean="0"/>
              <a:t>На третьем этапе происходит знакомство с обозначениями карт </a:t>
            </a:r>
            <a:r>
              <a:rPr lang="ru-RU" dirty="0" err="1" smtClean="0"/>
              <a:t>Проппа</a:t>
            </a:r>
            <a:r>
              <a:rPr lang="ru-RU" dirty="0" smtClean="0"/>
              <a:t> (взрослый читает сказку и сопровождает ее выкладыванием карт). Для начала используется 4-6 карт, поэтому стоит подбирать небольшие сказки.</a:t>
            </a:r>
            <a:br>
              <a:rPr lang="ru-RU" dirty="0" smtClean="0"/>
            </a:br>
            <a:r>
              <a:rPr lang="ru-RU" dirty="0" smtClean="0"/>
              <a:t>На четвертом этапе детям предлагается пересказать сказку, опираясь на карты </a:t>
            </a:r>
            <a:r>
              <a:rPr lang="ru-RU" dirty="0" err="1" smtClean="0"/>
              <a:t>Проппа</a:t>
            </a:r>
            <a:r>
              <a:rPr lang="ru-RU" dirty="0" smtClean="0"/>
              <a:t>.</a:t>
            </a:r>
            <a:br>
              <a:rPr lang="ru-RU" dirty="0" smtClean="0"/>
            </a:br>
            <a:r>
              <a:rPr lang="ru-RU" dirty="0" smtClean="0"/>
              <a:t>На пятом этапе происходит сочинение собственной </a:t>
            </a:r>
            <a:r>
              <a:rPr lang="ru-RU" dirty="0" err="1" smtClean="0"/>
              <a:t>сказки.На</a:t>
            </a:r>
            <a:r>
              <a:rPr lang="ru-RU" dirty="0" smtClean="0"/>
              <a:t> этом этапе ребенок может сам выбрать героя, причем можно героем сделать антигероя, наделив его положительными качествами. Ребенок может изменить место действия и придумать свое. Придумать волшебный предмет, наделив повседневную вещь волшебными свойствами. Для этого отбираются 5-8 карт.</a:t>
            </a:r>
            <a:endParaRPr lang="ru-RU" smtClean="0"/>
          </a:p>
          <a:p>
            <a:endParaRPr lang="ru-RU" dirty="0" smtClean="0"/>
          </a:p>
          <a:p>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Технологии речевого развития</a:t>
            </a:r>
            <a:endParaRPr lang="ru-RU" dirty="0"/>
          </a:p>
        </p:txBody>
      </p:sp>
      <p:sp>
        <p:nvSpPr>
          <p:cNvPr id="3" name="Содержимое 2"/>
          <p:cNvSpPr>
            <a:spLocks noGrp="1"/>
          </p:cNvSpPr>
          <p:nvPr>
            <p:ph idx="1"/>
          </p:nvPr>
        </p:nvSpPr>
        <p:spPr/>
        <p:txBody>
          <a:bodyPr/>
          <a:lstStyle/>
          <a:p>
            <a:r>
              <a:rPr lang="ru-RU" dirty="0" smtClean="0"/>
              <a:t> </a:t>
            </a:r>
            <a:r>
              <a:rPr lang="ru-RU" dirty="0" err="1" smtClean="0"/>
              <a:t>Логоритмика</a:t>
            </a:r>
            <a:r>
              <a:rPr lang="ru-RU" dirty="0" smtClean="0"/>
              <a:t>. </a:t>
            </a:r>
            <a:r>
              <a:rPr lang="ru-RU" i="1" dirty="0" smtClean="0"/>
              <a:t>(Речевые упражнения с движениями)</a:t>
            </a:r>
            <a:endParaRPr lang="ru-RU" dirty="0" smtClean="0"/>
          </a:p>
          <a:p>
            <a:r>
              <a:rPr lang="ru-RU" dirty="0" smtClean="0"/>
              <a:t> </a:t>
            </a:r>
            <a:r>
              <a:rPr lang="ru-RU" dirty="0" err="1" smtClean="0"/>
              <a:t>Сказкотерапия</a:t>
            </a:r>
            <a:r>
              <a:rPr lang="ru-RU" dirty="0" smtClean="0"/>
              <a:t>. </a:t>
            </a:r>
            <a:r>
              <a:rPr lang="ru-RU" i="1" dirty="0" smtClean="0"/>
              <a:t>(Сочинение детьми сказок)</a:t>
            </a:r>
            <a:endParaRPr lang="ru-RU" dirty="0" smtClean="0"/>
          </a:p>
          <a:p>
            <a:r>
              <a:rPr lang="ru-RU" dirty="0" smtClean="0"/>
              <a:t> </a:t>
            </a:r>
            <a:r>
              <a:rPr lang="ru-RU" dirty="0" smtClean="0"/>
              <a:t>Экспериментирование.</a:t>
            </a:r>
          </a:p>
          <a:p>
            <a:r>
              <a:rPr lang="ru-RU" dirty="0" smtClean="0"/>
              <a:t> </a:t>
            </a:r>
            <a:r>
              <a:rPr lang="ru-RU" dirty="0" smtClean="0"/>
              <a:t>Пальчиковая гимнастика.</a:t>
            </a:r>
          </a:p>
          <a:p>
            <a:r>
              <a:rPr lang="ru-RU" dirty="0" smtClean="0"/>
              <a:t> </a:t>
            </a:r>
            <a:r>
              <a:rPr lang="ru-RU" dirty="0" smtClean="0"/>
              <a:t>Артикуляционная гимнастика.</a:t>
            </a:r>
          </a:p>
          <a:p>
            <a:r>
              <a:rPr lang="ru-RU" dirty="0" smtClean="0"/>
              <a:t> </a:t>
            </a:r>
            <a:r>
              <a:rPr lang="ru-RU" dirty="0" smtClean="0"/>
              <a:t>Дидактические игры и пособия на развитие речи</a:t>
            </a:r>
          </a:p>
          <a:p>
            <a:r>
              <a:rPr lang="ru-RU" dirty="0" smtClean="0"/>
              <a:t>Мнемотехника и многие другие</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Технология обучения детей составлению сравнений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40000" lnSpcReduction="20000"/>
          </a:bodyPr>
          <a:lstStyle/>
          <a:p>
            <a:r>
              <a:rPr lang="ru-RU" b="1" dirty="0" smtClean="0"/>
              <a:t>Модель составления сравнений по признаку  цвета</a:t>
            </a:r>
            <a:endParaRPr lang="ru-RU" dirty="0" smtClean="0"/>
          </a:p>
          <a:p>
            <a:r>
              <a:rPr lang="ru-RU" dirty="0" smtClean="0"/>
              <a:t>1)Ель (объект №1);</a:t>
            </a:r>
          </a:p>
          <a:p>
            <a:r>
              <a:rPr lang="ru-RU" dirty="0" smtClean="0"/>
              <a:t>2)по цвету (признак);</a:t>
            </a:r>
          </a:p>
          <a:p>
            <a:r>
              <a:rPr lang="ru-RU" dirty="0" smtClean="0"/>
              <a:t>3)зеленая (значение признака);</a:t>
            </a:r>
          </a:p>
          <a:p>
            <a:r>
              <a:rPr lang="ru-RU" dirty="0" smtClean="0"/>
              <a:t>4)такая же  зеленая (значение признака) по цвету (признак), как кузнечик.(объект № 2)</a:t>
            </a:r>
          </a:p>
          <a:p>
            <a:r>
              <a:rPr lang="ru-RU" dirty="0" smtClean="0"/>
              <a:t> Ель по цвету, такая же зеленая по цвету, как кузнечик.</a:t>
            </a:r>
          </a:p>
          <a:p>
            <a:r>
              <a:rPr lang="ru-RU" dirty="0" smtClean="0"/>
              <a:t>Предложить  детям найти объекты с данным значением признака (зеленое по цвету – огурец, трава, кактус  и.т д.)</a:t>
            </a:r>
          </a:p>
          <a:p>
            <a:r>
              <a:rPr lang="ru-RU" b="1" dirty="0" smtClean="0"/>
              <a:t>Модель составления сравнений по признаку формы</a:t>
            </a:r>
            <a:r>
              <a:rPr lang="ru-RU" dirty="0" smtClean="0"/>
              <a:t> </a:t>
            </a:r>
          </a:p>
          <a:p>
            <a:r>
              <a:rPr lang="ru-RU" dirty="0" smtClean="0"/>
              <a:t>1)Апельсин (объект №1);</a:t>
            </a:r>
          </a:p>
          <a:p>
            <a:r>
              <a:rPr lang="ru-RU" dirty="0" smtClean="0"/>
              <a:t>2) по форме (признак);</a:t>
            </a:r>
          </a:p>
          <a:p>
            <a:r>
              <a:rPr lang="ru-RU" dirty="0" smtClean="0"/>
              <a:t>3) круглый (значение признака);</a:t>
            </a:r>
          </a:p>
          <a:p>
            <a:r>
              <a:rPr lang="ru-RU" dirty="0" smtClean="0"/>
              <a:t>4) такой же круглый (значение признака) по форме (признак), как мяч.</a:t>
            </a:r>
          </a:p>
          <a:p>
            <a:r>
              <a:rPr lang="ru-RU" dirty="0" smtClean="0"/>
              <a:t>Апельсин по форме, такой  же круглый по форме, как мяч.</a:t>
            </a:r>
          </a:p>
          <a:p>
            <a:r>
              <a:rPr lang="ru-RU" dirty="0" smtClean="0"/>
              <a:t>Предложить  детям найти объекты с данным значением признака ( круглое по форме - солнце, колесо, тарелка и.т д.)</a:t>
            </a:r>
          </a:p>
          <a:p>
            <a:r>
              <a:rPr lang="ru-RU" b="1" dirty="0" smtClean="0"/>
              <a:t>Модель составления сравнений по признаку вкуса</a:t>
            </a:r>
            <a:endParaRPr lang="ru-RU" dirty="0" smtClean="0"/>
          </a:p>
          <a:p>
            <a:r>
              <a:rPr lang="ru-RU" dirty="0" smtClean="0"/>
              <a:t>1)Груша (объект №1);</a:t>
            </a:r>
          </a:p>
          <a:p>
            <a:r>
              <a:rPr lang="ru-RU" dirty="0" smtClean="0"/>
              <a:t>2) по вкусу (признак);</a:t>
            </a:r>
          </a:p>
          <a:p>
            <a:r>
              <a:rPr lang="ru-RU" dirty="0" smtClean="0"/>
              <a:t>3) сладкая (значение признака);</a:t>
            </a:r>
          </a:p>
          <a:p>
            <a:r>
              <a:rPr lang="ru-RU" dirty="0" smtClean="0"/>
              <a:t>4) такая же сладкая (значение признака) по вкусу (признак), как сахар.</a:t>
            </a:r>
          </a:p>
          <a:p>
            <a:r>
              <a:rPr lang="ru-RU" dirty="0" smtClean="0"/>
              <a:t> (объект № 2).</a:t>
            </a:r>
          </a:p>
          <a:p>
            <a:r>
              <a:rPr lang="ru-RU" dirty="0" smtClean="0"/>
              <a:t> Груша по вкусу, такая же сладкая по вкусу, как сахар.</a:t>
            </a:r>
          </a:p>
          <a:p>
            <a:r>
              <a:rPr lang="ru-RU" dirty="0" smtClean="0"/>
              <a:t>Предложить  детям найти объекты с данным значением признака ( сладкое по вкусу -  конфета, мед, варенье, мармелад и.т д.)</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45719"/>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626121"/>
          </a:xfrm>
        </p:spPr>
        <p:txBody>
          <a:bodyPr>
            <a:normAutofit fontScale="47500" lnSpcReduction="20000"/>
          </a:bodyPr>
          <a:lstStyle/>
          <a:p>
            <a:r>
              <a:rPr lang="ru-RU" b="1" dirty="0" smtClean="0"/>
              <a:t>Модель составления сравнений по признаку звука</a:t>
            </a:r>
            <a:endParaRPr lang="ru-RU" dirty="0" smtClean="0"/>
          </a:p>
          <a:p>
            <a:r>
              <a:rPr lang="ru-RU" dirty="0" smtClean="0"/>
              <a:t>1)Барабан (объект №1);</a:t>
            </a:r>
          </a:p>
          <a:p>
            <a:r>
              <a:rPr lang="ru-RU" dirty="0" smtClean="0"/>
              <a:t> 2)по звуку (признак);</a:t>
            </a:r>
          </a:p>
          <a:p>
            <a:r>
              <a:rPr lang="ru-RU" dirty="0" smtClean="0"/>
              <a:t>3) громкий (значение признака);</a:t>
            </a:r>
          </a:p>
          <a:p>
            <a:r>
              <a:rPr lang="ru-RU" dirty="0" smtClean="0"/>
              <a:t>4) такой же громкий (значение признака) по звуку (признак), как гром. (объект № 2)</a:t>
            </a:r>
          </a:p>
          <a:p>
            <a:r>
              <a:rPr lang="ru-RU" dirty="0" smtClean="0"/>
              <a:t> Барабан по звуку , такой же громкий по звуку, как гром. Предложить  детям найти объекты с данным значением признака (  громкий по звуку -   крик, голос и.т д.)</a:t>
            </a:r>
          </a:p>
          <a:p>
            <a:r>
              <a:rPr lang="ru-RU" b="1" dirty="0" smtClean="0"/>
              <a:t>Модель составления сравнений по признаку температуры</a:t>
            </a:r>
            <a:endParaRPr lang="ru-RU" dirty="0" smtClean="0"/>
          </a:p>
          <a:p>
            <a:r>
              <a:rPr lang="ru-RU" dirty="0" smtClean="0"/>
              <a:t>1)Чай (объект №1);</a:t>
            </a:r>
          </a:p>
          <a:p>
            <a:r>
              <a:rPr lang="ru-RU" dirty="0" smtClean="0"/>
              <a:t>1) Чай (объект №1)</a:t>
            </a:r>
          </a:p>
          <a:p>
            <a:r>
              <a:rPr lang="ru-RU" dirty="0" smtClean="0"/>
              <a:t>2)по температуре (признак);</a:t>
            </a:r>
          </a:p>
          <a:p>
            <a:r>
              <a:rPr lang="ru-RU" dirty="0" smtClean="0"/>
              <a:t>3) горячий(значение признака);</a:t>
            </a:r>
          </a:p>
          <a:p>
            <a:r>
              <a:rPr lang="ru-RU" dirty="0" smtClean="0"/>
              <a:t>4) такой же горячий (значение признака) по температуре (признак), как огонь.</a:t>
            </a:r>
          </a:p>
          <a:p>
            <a:r>
              <a:rPr lang="ru-RU" dirty="0" smtClean="0"/>
              <a:t> (объект № 2). Чай по температуре , такой же горячий по температуре, как огонь.</a:t>
            </a:r>
          </a:p>
          <a:p>
            <a:r>
              <a:rPr lang="ru-RU" dirty="0" smtClean="0"/>
              <a:t> Предложить  детям найти объекты с данным значением признака (  горячий по температуре -   солнце, вода и.т д.)</a:t>
            </a:r>
          </a:p>
          <a:p>
            <a:r>
              <a:rPr lang="ru-RU" b="1" dirty="0" smtClean="0"/>
              <a:t>Пример:</a:t>
            </a:r>
            <a:endParaRPr lang="ru-RU" dirty="0" smtClean="0"/>
          </a:p>
          <a:p>
            <a:r>
              <a:rPr lang="ru-RU" dirty="0" smtClean="0"/>
              <a:t>Находясь на прогулке, педагог предлагает детям сравнить внезапно начавшийся дождь по температуре с какими-либо другими объектами. Воспитатель помогает ребенку составить фразы типа: "Дождь на улице по температуре такой же теплый, как  молоко".</a:t>
            </a:r>
          </a:p>
          <a:p>
            <a:r>
              <a:rPr lang="ru-RU" b="1" dirty="0" smtClean="0"/>
              <a:t>Пример:</a:t>
            </a:r>
            <a:endParaRPr lang="ru-RU" dirty="0" smtClean="0"/>
          </a:p>
          <a:p>
            <a:r>
              <a:rPr lang="ru-RU" dirty="0" smtClean="0"/>
              <a:t>Развитию творческой речевой деятельности  способствует продуктивная  деятельность на занятиях по рисованию, лепке ,аппликации где так же идет сравнение.</a:t>
            </a:r>
          </a:p>
          <a:p>
            <a:r>
              <a:rPr lang="ru-RU" dirty="0" smtClean="0"/>
              <a:t>Голова по форме какая?</a:t>
            </a:r>
          </a:p>
          <a:p>
            <a:r>
              <a:rPr lang="ru-RU" dirty="0" smtClean="0"/>
              <a:t>Какие фрукты бывают такой же формы?</a:t>
            </a:r>
          </a:p>
          <a:p>
            <a:r>
              <a:rPr lang="ru-RU" dirty="0" smtClean="0"/>
              <a:t>Что это? (Глаза), какие они по цвету? (голубые, синие). Какие  цветы бывают  такого же синего цвета?   ( васильки, анютины глазки, колокольчики)</a:t>
            </a:r>
          </a:p>
          <a:p>
            <a:r>
              <a:rPr lang="ru-RU" dirty="0" smtClean="0"/>
              <a:t>Получилось следующее сравнение:  Глаза синие, как васильки.</a:t>
            </a:r>
          </a:p>
          <a:p>
            <a:r>
              <a:rPr lang="ru-RU" dirty="0" smtClean="0"/>
              <a:t>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Технология обучения детей составлению загадок</a:t>
            </a:r>
            <a:endParaRPr lang="ru-RU" dirty="0"/>
          </a:p>
        </p:txBody>
      </p:sp>
      <p:sp>
        <p:nvSpPr>
          <p:cNvPr id="3" name="Содержимое 2"/>
          <p:cNvSpPr>
            <a:spLocks noGrp="1"/>
          </p:cNvSpPr>
          <p:nvPr>
            <p:ph idx="1"/>
          </p:nvPr>
        </p:nvSpPr>
        <p:spPr/>
        <p:txBody>
          <a:bodyPr>
            <a:normAutofit fontScale="32500" lnSpcReduction="20000"/>
          </a:bodyPr>
          <a:lstStyle/>
          <a:p>
            <a:r>
              <a:rPr lang="ru-RU" dirty="0" smtClean="0"/>
              <a:t>Традиционно в дошкольном детстве работа с загадками основывается на их отгадывании. Но, к сожалению, опыт показывает, что отгадывание происходит у самых сообразительных дошкольников или же путем перебора вариантов. При этом большая часть детей группы являются пассивными наблюдателями. Верный ответ одаренного ребенка на конкретную загадку очень быстро запоминается другими детьми. Если педагог через некоторое время задает ту же самую загадку, то большая часть детей группы просто вспоминает ответ. Поэтому, развивая умственные способности ребенка, важнее научить его составлять собственные загадки, чем просто отгадывать знакомые. </a:t>
            </a:r>
          </a:p>
          <a:p>
            <a:r>
              <a:rPr lang="ru-RU" dirty="0" smtClean="0"/>
              <a:t>Обучение детей составлению загадок начинается с 3,5 лет. В практике работы с детьми дошкольного возраста используются три основных модели составления загадок. Обучение должно идти следующим образом.</a:t>
            </a:r>
            <a:br>
              <a:rPr lang="ru-RU" dirty="0" smtClean="0"/>
            </a:br>
            <a:r>
              <a:rPr lang="ru-RU" dirty="0" smtClean="0"/>
              <a:t/>
            </a:r>
            <a:br>
              <a:rPr lang="ru-RU" dirty="0" smtClean="0"/>
            </a:br>
            <a:r>
              <a:rPr lang="ru-RU" dirty="0" smtClean="0"/>
              <a:t>Перед детьми вывешивается одна из табличек с изображением модели составления загадки и предлагается детям составить загадку про какой-либо объект.</a:t>
            </a:r>
            <a:br>
              <a:rPr lang="ru-RU" dirty="0" smtClean="0"/>
            </a:br>
            <a:r>
              <a:rPr lang="ru-RU" dirty="0" smtClean="0"/>
              <a:t/>
            </a:r>
            <a:br>
              <a:rPr lang="ru-RU" dirty="0" smtClean="0"/>
            </a:br>
            <a:r>
              <a:rPr lang="ru-RU" dirty="0" smtClean="0"/>
              <a:t>Модель 1. «Какой?» «Что бывает таким же?»</a:t>
            </a:r>
            <a:br>
              <a:rPr lang="ru-RU" dirty="0" smtClean="0"/>
            </a:br>
            <a:r>
              <a:rPr lang="ru-RU" dirty="0" smtClean="0"/>
              <a:t>Определение свойств и качеств, выбранного объекта.</a:t>
            </a:r>
            <a:br>
              <a:rPr lang="ru-RU" dirty="0" smtClean="0"/>
            </a:br>
            <a:r>
              <a:rPr lang="ru-RU" dirty="0" smtClean="0"/>
              <a:t>Для составления загадки выбран объект (снег). Далее детьми даются образные характеристики по заданным воспитателем признакам. Целесообразно значение признака в левой части таблицы обозначать словом с четко выделенной первой буквой, а в правой части допустима зарисовка объекта. Это позволяет тренировать детскую память: ребенок, не умея читать, запоминает первые буквы и воспроизводит слово в целом.</a:t>
            </a:r>
            <a:br>
              <a:rPr lang="ru-RU" dirty="0" smtClean="0"/>
            </a:br>
            <a:r>
              <a:rPr lang="ru-RU" dirty="0" smtClean="0"/>
              <a:t>- Какой снег по цвету? - Белый. Воспитатель записывает это слово в первой строчке левой части таблицы.</a:t>
            </a:r>
            <a:br>
              <a:rPr lang="ru-RU" dirty="0" smtClean="0"/>
            </a:br>
            <a:r>
              <a:rPr lang="ru-RU" dirty="0" smtClean="0"/>
              <a:t>- Какой снег по действиям? - Скрипучий (заполняется вторая строчка левой части таблицы).</a:t>
            </a:r>
            <a:br>
              <a:rPr lang="ru-RU" dirty="0" smtClean="0"/>
            </a:br>
            <a:r>
              <a:rPr lang="ru-RU" dirty="0" smtClean="0"/>
              <a:t>- Какой он на ощупь? - холодный (заполняется третья строчка левой части таблицы).</a:t>
            </a:r>
            <a:br>
              <a:rPr lang="ru-RU" dirty="0" smtClean="0"/>
            </a:br>
            <a:r>
              <a:rPr lang="ru-RU" dirty="0" smtClean="0"/>
              <a:t>Воспитатель просит детей дать сравнения по перечисленным значениям признаков и заполняет правые строчки таблицы:</a:t>
            </a:r>
            <a:br>
              <a:rPr lang="ru-RU" dirty="0" smtClean="0"/>
            </a:br>
            <a:r>
              <a:rPr lang="ru-RU" dirty="0" smtClean="0"/>
              <a:t>Какой? Что бывает таким же?</a:t>
            </a:r>
            <a:br>
              <a:rPr lang="ru-RU" dirty="0" smtClean="0"/>
            </a:br>
            <a:r>
              <a:rPr lang="ru-RU" dirty="0" smtClean="0"/>
              <a:t>Белый Мел</a:t>
            </a:r>
            <a:br>
              <a:rPr lang="ru-RU" dirty="0" smtClean="0"/>
            </a:br>
            <a:r>
              <a:rPr lang="ru-RU" dirty="0" smtClean="0"/>
              <a:t>Скрипучий Пол</a:t>
            </a:r>
            <a:br>
              <a:rPr lang="ru-RU" dirty="0" smtClean="0"/>
            </a:br>
            <a:r>
              <a:rPr lang="ru-RU" dirty="0" smtClean="0"/>
              <a:t>Холодный Лед</a:t>
            </a:r>
            <a:br>
              <a:rPr lang="ru-RU" dirty="0" smtClean="0"/>
            </a:br>
            <a:r>
              <a:rPr lang="ru-RU" dirty="0" smtClean="0"/>
              <a:t>Легкий Пух</a:t>
            </a:r>
            <a:br>
              <a:rPr lang="ru-RU" dirty="0" smtClean="0"/>
            </a:br>
            <a:r>
              <a:rPr lang="ru-RU" dirty="0" smtClean="0"/>
              <a:t/>
            </a:r>
            <a:br>
              <a:rPr lang="ru-RU" dirty="0" smtClean="0"/>
            </a:br>
            <a:r>
              <a:rPr lang="ru-RU" dirty="0" smtClean="0"/>
              <a:t>После заполнения таблички воспитатель предлагает прочитать загадку, вставляя между строчками правого и левого столбцов связки "Как" или "Но не".</a:t>
            </a:r>
            <a:br>
              <a:rPr lang="ru-RU" dirty="0" smtClean="0"/>
            </a:br>
            <a:r>
              <a:rPr lang="ru-RU" dirty="0" smtClean="0"/>
              <a:t>Пример: Белый, как мел, скрипучий, но не пол, холодный как лед, легкий, но не пух.</a:t>
            </a:r>
            <a:br>
              <a:rPr lang="ru-RU" dirty="0" smtClean="0"/>
            </a:br>
            <a:r>
              <a:rPr lang="ru-RU" dirty="0" smtClean="0"/>
              <a:t>Чтение загадки может происходить коллективно всей группой детей или каким-либо одним ребенком.</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Модель 1. «Какой?» «Что бывает таким же?»</a:t>
            </a:r>
            <a:endParaRPr lang="ru-RU" dirty="0"/>
          </a:p>
        </p:txBody>
      </p:sp>
      <p:sp>
        <p:nvSpPr>
          <p:cNvPr id="3" name="Содержимое 2"/>
          <p:cNvSpPr>
            <a:spLocks noGrp="1"/>
          </p:cNvSpPr>
          <p:nvPr>
            <p:ph idx="1"/>
          </p:nvPr>
        </p:nvSpPr>
        <p:spPr/>
        <p:txBody>
          <a:bodyPr>
            <a:normAutofit fontScale="47500" lnSpcReduction="20000"/>
          </a:bodyPr>
          <a:lstStyle/>
          <a:p>
            <a:r>
              <a:rPr lang="ru-RU" dirty="0" smtClean="0"/>
              <a:t>Определение свойств и качеств, выбранного объекта.</a:t>
            </a:r>
            <a:br>
              <a:rPr lang="ru-RU" dirty="0" smtClean="0"/>
            </a:br>
            <a:r>
              <a:rPr lang="ru-RU" dirty="0" smtClean="0"/>
              <a:t>Для составления загадки выбран объект (снег). Далее детьми даются образные характеристики по заданным воспитателем признакам. Целесообразно значение признака в левой части таблицы обозначать словом с четко выделенной первой буквой, а в правой части допустима зарисовка объекта. Это позволяет тренировать детскую память: ребенок, не умея читать, запоминает первые буквы и воспроизводит слово в целом.</a:t>
            </a:r>
            <a:br>
              <a:rPr lang="ru-RU" dirty="0" smtClean="0"/>
            </a:br>
            <a:r>
              <a:rPr lang="ru-RU" dirty="0" smtClean="0"/>
              <a:t>- Какой снег по цвету? - Белый. Воспитатель записывает это слово в первой строчке левой части таблицы.</a:t>
            </a:r>
            <a:br>
              <a:rPr lang="ru-RU" dirty="0" smtClean="0"/>
            </a:br>
            <a:r>
              <a:rPr lang="ru-RU" dirty="0" smtClean="0"/>
              <a:t>- Какой снег по действиям? - Скрипучий (заполняется вторая строчка левой части таблицы).</a:t>
            </a:r>
            <a:br>
              <a:rPr lang="ru-RU" dirty="0" smtClean="0"/>
            </a:br>
            <a:r>
              <a:rPr lang="ru-RU" dirty="0" smtClean="0"/>
              <a:t>- Какой он на ощупь? - холодный (заполняется третья строчка левой части таблицы).</a:t>
            </a:r>
            <a:br>
              <a:rPr lang="ru-RU" dirty="0" smtClean="0"/>
            </a:br>
            <a:r>
              <a:rPr lang="ru-RU" dirty="0" smtClean="0"/>
              <a:t>Воспитатель просит детей дать сравнения по перечисленным значениям признаков и заполняет правые строчки таблицы:</a:t>
            </a:r>
            <a:br>
              <a:rPr lang="ru-RU" dirty="0" smtClean="0"/>
            </a:br>
            <a:r>
              <a:rPr lang="ru-RU" dirty="0" smtClean="0"/>
              <a:t>Какой? Что бывает таким же?</a:t>
            </a:r>
            <a:br>
              <a:rPr lang="ru-RU" dirty="0" smtClean="0"/>
            </a:br>
            <a:r>
              <a:rPr lang="ru-RU" dirty="0" smtClean="0"/>
              <a:t>Белый Мел</a:t>
            </a:r>
            <a:br>
              <a:rPr lang="ru-RU" dirty="0" smtClean="0"/>
            </a:br>
            <a:r>
              <a:rPr lang="ru-RU" dirty="0" smtClean="0"/>
              <a:t>Скрипучий Пол</a:t>
            </a:r>
            <a:br>
              <a:rPr lang="ru-RU" dirty="0" smtClean="0"/>
            </a:br>
            <a:r>
              <a:rPr lang="ru-RU" dirty="0" smtClean="0"/>
              <a:t>Холодный Лед</a:t>
            </a:r>
            <a:br>
              <a:rPr lang="ru-RU" dirty="0" smtClean="0"/>
            </a:br>
            <a:r>
              <a:rPr lang="ru-RU" dirty="0" smtClean="0"/>
              <a:t>Легкий Пух</a:t>
            </a:r>
            <a:br>
              <a:rPr lang="ru-RU" dirty="0" smtClean="0"/>
            </a:br>
            <a:r>
              <a:rPr lang="ru-RU" dirty="0" smtClean="0"/>
              <a:t/>
            </a:r>
            <a:br>
              <a:rPr lang="ru-RU" dirty="0" smtClean="0"/>
            </a:br>
            <a:r>
              <a:rPr lang="ru-RU" dirty="0" smtClean="0"/>
              <a:t>После заполнения таблички воспитатель предлагает прочитать загадку, вставляя между строчками правого и левого столбцов связки "Как" или "Но не".</a:t>
            </a:r>
            <a:br>
              <a:rPr lang="ru-RU" dirty="0" smtClean="0"/>
            </a:br>
            <a:r>
              <a:rPr lang="ru-RU" dirty="0" smtClean="0"/>
              <a:t>Пример: Белый, как мел, скрипучий, но не пол, холодный как лед, легкий, но не пух.</a:t>
            </a:r>
            <a:br>
              <a:rPr lang="ru-RU" dirty="0" smtClean="0"/>
            </a:br>
            <a:r>
              <a:rPr lang="ru-RU" dirty="0" smtClean="0"/>
              <a:t>Чтение загадки может происходить коллективно всей группой детей или каким-либо одним ребенком.</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25536"/>
          </a:xfrm>
        </p:spPr>
        <p:txBody>
          <a:bodyPr>
            <a:noAutofit/>
          </a:bodyPr>
          <a:lstStyle/>
          <a:p>
            <a:r>
              <a:rPr lang="ru-RU" sz="2800" dirty="0" smtClean="0"/>
              <a:t>Модель 2. Составление загадок в сравнении с действиями предмета. «Что делает?» «Что (кто) делает так же?»</a:t>
            </a:r>
            <a:endParaRPr lang="ru-RU" sz="2800" dirty="0"/>
          </a:p>
        </p:txBody>
      </p:sp>
      <p:sp>
        <p:nvSpPr>
          <p:cNvPr id="3" name="Содержимое 2"/>
          <p:cNvSpPr>
            <a:spLocks noGrp="1"/>
          </p:cNvSpPr>
          <p:nvPr>
            <p:ph idx="1"/>
          </p:nvPr>
        </p:nvSpPr>
        <p:spPr/>
        <p:txBody>
          <a:bodyPr>
            <a:normAutofit fontScale="47500" lnSpcReduction="20000"/>
          </a:bodyPr>
          <a:lstStyle/>
          <a:p>
            <a:r>
              <a:rPr lang="ru-RU" sz="2800" dirty="0" smtClean="0"/>
              <a:t>Методика работы с моделью 2 аналогична работе с первой моделью. Перед детьми вывешивается таблица, которая постепенно заполняется (сначала в левой, а потом в правой части).</a:t>
            </a:r>
            <a:br>
              <a:rPr lang="ru-RU" sz="2800" dirty="0" smtClean="0"/>
            </a:br>
            <a:r>
              <a:rPr lang="ru-RU" sz="2800" dirty="0" smtClean="0"/>
              <a:t/>
            </a:r>
            <a:br>
              <a:rPr lang="ru-RU" sz="2800" dirty="0" smtClean="0"/>
            </a:br>
            <a:r>
              <a:rPr lang="ru-RU" sz="2800" dirty="0" smtClean="0"/>
              <a:t>Пример составления загадки про белку с детьми 5 лет.</a:t>
            </a:r>
            <a:br>
              <a:rPr lang="ru-RU" sz="2800" dirty="0" smtClean="0"/>
            </a:br>
            <a:r>
              <a:rPr lang="ru-RU" sz="2800" dirty="0" smtClean="0"/>
              <a:t>- Что делает белка?</a:t>
            </a:r>
            <a:br>
              <a:rPr lang="ru-RU" sz="2800" dirty="0" smtClean="0"/>
            </a:br>
            <a:r>
              <a:rPr lang="ru-RU" sz="2800" dirty="0" smtClean="0"/>
              <a:t>- Прыгает, карабкается, собирает, грызет.</a:t>
            </a:r>
            <a:br>
              <a:rPr lang="ru-RU" sz="2800" dirty="0" smtClean="0"/>
            </a:br>
            <a:r>
              <a:rPr lang="ru-RU" sz="2800" dirty="0" smtClean="0"/>
              <a:t>- Прыгает как кто или что?</a:t>
            </a:r>
            <a:br>
              <a:rPr lang="ru-RU" sz="2800" dirty="0" smtClean="0"/>
            </a:br>
            <a:r>
              <a:rPr lang="ru-RU" sz="2800" dirty="0" smtClean="0"/>
              <a:t>- Прыгает как зайчик.</a:t>
            </a:r>
            <a:br>
              <a:rPr lang="ru-RU" sz="2800" dirty="0" smtClean="0"/>
            </a:br>
            <a:r>
              <a:rPr lang="ru-RU" sz="2800" dirty="0" smtClean="0"/>
              <a:t>- Карабкается как обезьяна.</a:t>
            </a:r>
            <a:br>
              <a:rPr lang="ru-RU" sz="2800" dirty="0" smtClean="0"/>
            </a:br>
            <a:r>
              <a:rPr lang="ru-RU" sz="2800" dirty="0" smtClean="0"/>
              <a:t>- Собирает как хозяйка.</a:t>
            </a:r>
            <a:br>
              <a:rPr lang="ru-RU" sz="2800" dirty="0" smtClean="0"/>
            </a:br>
            <a:r>
              <a:rPr lang="ru-RU" sz="2800" dirty="0" smtClean="0"/>
              <a:t>- Грызет, как хомяк.</a:t>
            </a:r>
            <a:br>
              <a:rPr lang="ru-RU" sz="2800" dirty="0" smtClean="0"/>
            </a:br>
            <a:r>
              <a:rPr lang="ru-RU" sz="2800" dirty="0" smtClean="0"/>
              <a:t/>
            </a:r>
            <a:br>
              <a:rPr lang="ru-RU" sz="2800" dirty="0" smtClean="0"/>
            </a:br>
            <a:r>
              <a:rPr lang="ru-RU" sz="2800" dirty="0" smtClean="0"/>
              <a:t>Что делает? Что (кто) делает так же?</a:t>
            </a:r>
            <a:br>
              <a:rPr lang="ru-RU" sz="2800" dirty="0" smtClean="0"/>
            </a:br>
            <a:r>
              <a:rPr lang="ru-RU" sz="2800" dirty="0" smtClean="0"/>
              <a:t>Прыгает Зайчик</a:t>
            </a:r>
            <a:br>
              <a:rPr lang="ru-RU" sz="2800" dirty="0" smtClean="0"/>
            </a:br>
            <a:r>
              <a:rPr lang="ru-RU" sz="2800" dirty="0" smtClean="0"/>
              <a:t>Карабкается Обезьяна</a:t>
            </a:r>
            <a:br>
              <a:rPr lang="ru-RU" sz="2800" dirty="0" smtClean="0"/>
            </a:br>
            <a:r>
              <a:rPr lang="ru-RU" sz="2800" dirty="0" smtClean="0"/>
              <a:t>Собирает Хозяюшка</a:t>
            </a:r>
            <a:br>
              <a:rPr lang="ru-RU" sz="2800" dirty="0" smtClean="0"/>
            </a:br>
            <a:r>
              <a:rPr lang="ru-RU" sz="2800" dirty="0" smtClean="0"/>
              <a:t>Грызет Хомяк</a:t>
            </a:r>
            <a:br>
              <a:rPr lang="ru-RU" sz="2800" dirty="0" smtClean="0"/>
            </a:br>
            <a:r>
              <a:rPr lang="ru-RU" sz="2800" dirty="0" smtClean="0"/>
              <a:t/>
            </a:r>
            <a:br>
              <a:rPr lang="ru-RU" sz="2800" dirty="0" smtClean="0"/>
            </a:br>
            <a:r>
              <a:rPr lang="ru-RU" sz="2800" dirty="0" smtClean="0"/>
              <a:t>Далее воспитатель предлагает составить загадку в целом, используя связки "Как", "Но не".</a:t>
            </a:r>
            <a:br>
              <a:rPr lang="ru-RU" sz="2800" dirty="0" smtClean="0"/>
            </a:br>
            <a:r>
              <a:rPr lang="ru-RU" sz="2800" dirty="0" smtClean="0"/>
              <a:t>Можно попросить детей дать образные характеристики объектам.</a:t>
            </a:r>
            <a:br>
              <a:rPr lang="ru-RU" sz="2800" dirty="0" smtClean="0"/>
            </a:br>
            <a:r>
              <a:rPr lang="ru-RU" sz="2800" dirty="0" smtClean="0"/>
              <a:t>Пример: Составление загадки про белочку: "Прыгает, как резвый зайчик; карабкается, как ловкая обезьяна; собирает, как хорошая хозяюшка; грызет, но не прожорливый хомяк.</a:t>
            </a:r>
            <a:br>
              <a:rPr lang="ru-RU" sz="2800" dirty="0" smtClean="0"/>
            </a:br>
            <a:r>
              <a:rPr lang="ru-RU" sz="2800" dirty="0" smtClean="0"/>
              <a:t/>
            </a:r>
            <a:br>
              <a:rPr lang="ru-RU" sz="2800" dirty="0" smtClean="0"/>
            </a:b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Модель 3. Сравнение одного объекта с каким-либо другим объектом, находя между ними общее и различное</a:t>
            </a:r>
            <a:r>
              <a:rPr lang="ru-RU" dirty="0" smtClean="0"/>
              <a:t>.</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Особенностью освоения этой модели является то, что ребенок, сравнивая один объект с каким-либо другим объектом, находит между ними общее и различное.</a:t>
            </a:r>
            <a:br>
              <a:rPr lang="ru-RU" dirty="0" smtClean="0"/>
            </a:br>
            <a:r>
              <a:rPr lang="ru-RU" dirty="0" smtClean="0"/>
              <a:t/>
            </a:r>
            <a:br>
              <a:rPr lang="ru-RU" dirty="0" smtClean="0"/>
            </a:br>
            <a:r>
              <a:rPr lang="ru-RU" dirty="0" smtClean="0"/>
              <a:t>Пример составления загадки про цветок:</a:t>
            </a:r>
            <a:br>
              <a:rPr lang="ru-RU" dirty="0" smtClean="0"/>
            </a:br>
            <a:r>
              <a:rPr lang="ru-RU" dirty="0" smtClean="0"/>
              <a:t>- На что похож цветок? - На бабочку.</a:t>
            </a:r>
            <a:br>
              <a:rPr lang="ru-RU" dirty="0" smtClean="0"/>
            </a:br>
            <a:r>
              <a:rPr lang="ru-RU" dirty="0" smtClean="0"/>
              <a:t>- А чем отличается от бабочки? – Цветок не летает.</a:t>
            </a:r>
            <a:br>
              <a:rPr lang="ru-RU" dirty="0" smtClean="0"/>
            </a:br>
            <a:r>
              <a:rPr lang="ru-RU" dirty="0" smtClean="0"/>
              <a:t>- Еще на что похож? - На зонтик, но маленький.</a:t>
            </a:r>
            <a:br>
              <a:rPr lang="ru-RU" dirty="0" smtClean="0"/>
            </a:br>
            <a:r>
              <a:rPr lang="ru-RU" dirty="0" smtClean="0"/>
              <a:t>- А еще? - На бантик, но бантик не живой.</a:t>
            </a:r>
            <a:br>
              <a:rPr lang="ru-RU" dirty="0" smtClean="0"/>
            </a:br>
            <a:r>
              <a:rPr lang="ru-RU" dirty="0" smtClean="0"/>
              <a:t/>
            </a:r>
            <a:br>
              <a:rPr lang="ru-RU" dirty="0" smtClean="0"/>
            </a:br>
            <a:r>
              <a:rPr lang="ru-RU" dirty="0" smtClean="0"/>
              <a:t>На что похоже? Чем отличается?</a:t>
            </a:r>
            <a:br>
              <a:rPr lang="ru-RU" dirty="0" smtClean="0"/>
            </a:br>
            <a:r>
              <a:rPr lang="ru-RU" dirty="0" smtClean="0"/>
              <a:t>Бабочка Не летает</a:t>
            </a:r>
            <a:br>
              <a:rPr lang="ru-RU" dirty="0" smtClean="0"/>
            </a:br>
            <a:r>
              <a:rPr lang="ru-RU" dirty="0" smtClean="0"/>
              <a:t>Зонтик Маленький</a:t>
            </a:r>
            <a:br>
              <a:rPr lang="ru-RU" dirty="0" smtClean="0"/>
            </a:br>
            <a:r>
              <a:rPr lang="ru-RU" dirty="0" smtClean="0"/>
              <a:t>Бантик Живой</a:t>
            </a:r>
            <a:br>
              <a:rPr lang="ru-RU" dirty="0" smtClean="0"/>
            </a:br>
            <a:r>
              <a:rPr lang="ru-RU" dirty="0" smtClean="0"/>
              <a:t/>
            </a:r>
            <a:br>
              <a:rPr lang="ru-RU" dirty="0" smtClean="0"/>
            </a:br>
            <a:r>
              <a:rPr lang="ru-RU" dirty="0" smtClean="0"/>
              <a:t>Текст получившейся загадки: "Похож на бабочку, но не летает; похож на зонтик, но маленький; как бантик, но живой".</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Технология обучения детей составлению метафор</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Как известно, метафора - это перенесение свойств одного предмета (явления) на другой на основании признака, общего для обоих сопоставляемых объектов.</a:t>
            </a:r>
          </a:p>
          <a:p>
            <a:r>
              <a:rPr lang="ru-RU" dirty="0" smtClean="0"/>
              <a:t>В традиционной педагогике работа с метафорой сводится к общим рекомендациям типа "побуждать детей делать сложные сравнения", "учить детей раскрывать смысл метафор" и т. д. При таком подходе нельзя гарантировать, что дети будут составлять фразы метафорического плана в описательных рассказах, а, тем более, в реальной жизни.</a:t>
            </a:r>
          </a:p>
          <a:p>
            <a:r>
              <a:rPr lang="ru-RU" dirty="0" smtClean="0"/>
              <a:t>Мыслительные операции, которые позволяют составить метафору, вполне усваиваются умственно одаренными детьми уже в 4-5 лет. Основная цель педагога: создание условий для усвоения детьми алгоритма составления метафор. Если ребенок усвоил модель составления метафоры, то он вполне может самостоятельно создавать фразу метафорического плана.</a:t>
            </a:r>
          </a:p>
          <a:p>
            <a:r>
              <a:rPr lang="ru-RU" dirty="0" smtClean="0"/>
              <a:t>Сначала целесообразно использовать наиболее простой алгоритм составления метафоры.</a:t>
            </a:r>
          </a:p>
          <a:p>
            <a:r>
              <a:rPr lang="ru-RU" dirty="0" smtClean="0"/>
              <a:t>Берется объект 1 (радуга). Про него и будет составлена метафора. У него выявляется специфическое свойство (разноцветная). Выбирается объект 2 с таким же свойством (цветочная поляна). Определяется место расположения объекта 1 (небо после дождя). Для метафорической фразы необходимо взять объект 2 и указать место расположения объекта 1 (Цветочная поляна - небо после дождя). Составить предложение с этими словами (цветочная небесная поляна ярко засияла после дождя).</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40</TotalTime>
  <Words>935</Words>
  <Application>Microsoft Office PowerPoint</Application>
  <PresentationFormat>Экран (4:3)</PresentationFormat>
  <Paragraphs>107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Городская</vt:lpstr>
      <vt:lpstr>Развитие речевого творчества дошкольников</vt:lpstr>
      <vt:lpstr>Технологии речевого развития</vt:lpstr>
      <vt:lpstr>Технология обучения детей составлению сравнений </vt:lpstr>
      <vt:lpstr>Слайд 4</vt:lpstr>
      <vt:lpstr>Технология обучения детей составлению загадок</vt:lpstr>
      <vt:lpstr>Модель 1. «Какой?» «Что бывает таким же?»</vt:lpstr>
      <vt:lpstr>Модель 2. Составление загадок в сравнении с действиями предмета. «Что делает?» «Что (кто) делает так же?»</vt:lpstr>
      <vt:lpstr>Модель 3. Сравнение одного объекта с каким-либо другим объектом, находя между ними общее и различное.</vt:lpstr>
      <vt:lpstr>Технология обучения детей составлению метафор </vt:lpstr>
      <vt:lpstr>Составление метафоры о снегирях на зимних елях</vt:lpstr>
      <vt:lpstr>Составление метафор про дождь, закат</vt:lpstr>
      <vt:lpstr>Карты Проппа в речевом творчестве детей</vt:lpstr>
      <vt:lpstr>20 сказочных ситуаций или функций </vt:lpstr>
      <vt:lpstr>Этапы использования карт Проппа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речевого творчества дошкольников</dc:title>
  <dc:creator>Asus</dc:creator>
  <cp:lastModifiedBy>Asus</cp:lastModifiedBy>
  <cp:revision>8</cp:revision>
  <dcterms:created xsi:type="dcterms:W3CDTF">2023-01-25T15:34:32Z</dcterms:created>
  <dcterms:modified xsi:type="dcterms:W3CDTF">2023-02-01T05:37:11Z</dcterms:modified>
</cp:coreProperties>
</file>