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</p:sldMasterIdLst>
  <p:sldIdLst>
    <p:sldId id="263" r:id="rId2"/>
    <p:sldId id="258" r:id="rId3"/>
    <p:sldId id="262" r:id="rId4"/>
    <p:sldId id="271" r:id="rId5"/>
    <p:sldId id="261" r:id="rId6"/>
    <p:sldId id="259" r:id="rId7"/>
    <p:sldId id="260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5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83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19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642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458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02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348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950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654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71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63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41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532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9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804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0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0FF5E5-B1D0-40D6-A875-E64D212FBC7F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213A95-AF9C-4C7F-A771-637EC9F4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40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  <p:sldLayoutId id="214748393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crossstitchershop.ru/products_pictures/5657_bi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www.fabrics.ru/images/gamma/a/1/g2601128002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72555"/>
            <a:ext cx="9144000" cy="907605"/>
          </a:xfrm>
        </p:spPr>
        <p:txBody>
          <a:bodyPr>
            <a:noAutofit/>
          </a:bodyPr>
          <a:lstStyle/>
          <a:p>
            <a:r>
              <a:rPr lang="ru-RU" sz="1800" dirty="0"/>
              <a:t>Муниципальное бюджетное общеобразовательное учреждение</a:t>
            </a:r>
            <a:br>
              <a:rPr lang="ru-RU" sz="1800" dirty="0"/>
            </a:br>
            <a:r>
              <a:rPr lang="ru-RU" sz="1800" dirty="0"/>
              <a:t> «Средней общеобразовательной школы № 203 </a:t>
            </a:r>
            <a:br>
              <a:rPr lang="ru-RU" sz="1800" dirty="0"/>
            </a:br>
            <a:r>
              <a:rPr lang="ru-RU" sz="1800" dirty="0"/>
              <a:t>с углублённым изучением предметов художественно-эстетического цикла»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33472"/>
            <a:ext cx="9144000" cy="4041648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Презентация к уроку технологии для 3 класса на тему : </a:t>
            </a:r>
          </a:p>
          <a:p>
            <a:r>
              <a:rPr lang="ru-RU" sz="3300" b="1" dirty="0" smtClean="0"/>
              <a:t>"</a:t>
            </a:r>
            <a:r>
              <a:rPr lang="ru-RU" sz="3300" b="1" dirty="0"/>
              <a:t>Вышивка и вышивание. Болгарский крест</a:t>
            </a:r>
            <a:r>
              <a:rPr lang="ru-RU" sz="3300" b="1" dirty="0" smtClean="0"/>
              <a:t>".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/>
          </a:p>
          <a:p>
            <a:endParaRPr lang="ru-RU" sz="2800" b="1" dirty="0" smtClean="0"/>
          </a:p>
          <a:p>
            <a:r>
              <a:rPr lang="ru-RU" sz="2400" dirty="0" smtClean="0"/>
              <a:t>Выполнила: учитель начальных классов Ниш Татьяна Юрьевна</a:t>
            </a:r>
          </a:p>
          <a:p>
            <a:r>
              <a:rPr lang="ru-RU" sz="2400" dirty="0"/>
              <a:t>г</a:t>
            </a:r>
            <a:r>
              <a:rPr lang="ru-RU" sz="2400" dirty="0" smtClean="0"/>
              <a:t>. Новосибирск 2019 г.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16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Белая </a:t>
            </a:r>
            <a:r>
              <a:rPr lang="ru-RU" b="1" dirty="0">
                <a:solidFill>
                  <a:schemeClr val="tx1"/>
                </a:solidFill>
              </a:rPr>
              <a:t>гладь </a:t>
            </a:r>
            <a:r>
              <a:rPr lang="ru-RU" b="1" dirty="0" err="1">
                <a:solidFill>
                  <a:schemeClr val="tx1"/>
                </a:solidFill>
              </a:rPr>
              <a:t>Мстёры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252" y="2520887"/>
            <a:ext cx="2833994" cy="35141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323" y="2520887"/>
            <a:ext cx="2551437" cy="36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4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1"/>
          <p:cNvSpPr>
            <a:spLocks noGrp="1"/>
          </p:cNvSpPr>
          <p:nvPr>
            <p:ph idx="1"/>
          </p:nvPr>
        </p:nvSpPr>
        <p:spPr>
          <a:xfrm>
            <a:off x="932688" y="2031608"/>
            <a:ext cx="10680192" cy="4168024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ru-RU" sz="5500" b="1" dirty="0" smtClean="0">
                <a:solidFill>
                  <a:schemeClr val="tx1"/>
                </a:solidFill>
                <a:latin typeface="Candara" pitchFamily="34" charset="0"/>
              </a:rPr>
              <a:t>Во время работы                                                                    </a:t>
            </a:r>
            <a:r>
              <a:rPr lang="ru-RU" sz="5500" b="1" dirty="0" smtClean="0">
                <a:solidFill>
                  <a:schemeClr val="tx1"/>
                </a:solidFill>
                <a:latin typeface="Cambria" pitchFamily="18" charset="0"/>
              </a:rPr>
              <a:t>По окончании работы</a:t>
            </a:r>
          </a:p>
          <a:p>
            <a:pPr eaLnBrk="1" hangingPunct="1"/>
            <a:endParaRPr lang="ru-RU" sz="29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Будьте  внимательны!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Наперсток надевается на средний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     палец правой руки.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Иглы и булавки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      хранить в игольнице.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Ножницы следует передавать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    за сомкнутые лезвия,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      кольцами вперед.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Сосчитать иглы до работы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      в игольнице 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Инструменты и приспособления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000" dirty="0">
                <a:solidFill>
                  <a:schemeClr val="tx1"/>
                </a:solidFill>
                <a:latin typeface="Cambria" pitchFamily="18" charset="0"/>
              </a:rPr>
              <a:t>     хранить в специальном месте.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Техника безопасной работы</a:t>
            </a:r>
          </a:p>
        </p:txBody>
      </p:sp>
      <p:sp>
        <p:nvSpPr>
          <p:cNvPr id="37891" name="TextBox 3"/>
          <p:cNvSpPr txBox="1">
            <a:spLocks noChangeArrowheads="1"/>
          </p:cNvSpPr>
          <p:nvPr/>
        </p:nvSpPr>
        <p:spPr bwMode="auto">
          <a:xfrm>
            <a:off x="6096000" y="2512632"/>
            <a:ext cx="48005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dirty="0">
                <a:latin typeface="Cambria" pitchFamily="18" charset="0"/>
              </a:rPr>
              <a:t> Сосчитать количество</a:t>
            </a:r>
          </a:p>
          <a:p>
            <a:r>
              <a:rPr lang="ru-RU" sz="1600" dirty="0">
                <a:latin typeface="Cambria" pitchFamily="18" charset="0"/>
              </a:rPr>
              <a:t>                игл и булавок.</a:t>
            </a:r>
          </a:p>
          <a:p>
            <a:pPr>
              <a:buFont typeface="Wingdings" pitchFamily="2" charset="2"/>
              <a:buChar char="Ø"/>
            </a:pPr>
            <a:endParaRPr lang="ru-RU" sz="1600" dirty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Cambria" pitchFamily="18" charset="0"/>
              </a:rPr>
              <a:t> Убрать своё рабочее место.</a:t>
            </a:r>
          </a:p>
          <a:p>
            <a:pPr>
              <a:buFont typeface="Wingdings" pitchFamily="2" charset="2"/>
              <a:buChar char="Ø"/>
            </a:pPr>
            <a:endParaRPr lang="ru-RU" sz="1600" dirty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Cambria" pitchFamily="18" charset="0"/>
              </a:rPr>
              <a:t>  Вышивку  хранить</a:t>
            </a:r>
          </a:p>
          <a:p>
            <a:r>
              <a:rPr lang="ru-RU" sz="1600" dirty="0">
                <a:latin typeface="Cambria" pitchFamily="18" charset="0"/>
              </a:rPr>
              <a:t>                в прозрачном файле.</a:t>
            </a:r>
          </a:p>
          <a:p>
            <a:endParaRPr lang="ru-RU" sz="1600" dirty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Cambria" pitchFamily="18" charset="0"/>
              </a:rPr>
              <a:t>  Нитки аккуратно сложить,</a:t>
            </a:r>
          </a:p>
          <a:p>
            <a:r>
              <a:rPr lang="ru-RU" sz="1600" dirty="0">
                <a:latin typeface="Cambria" pitchFamily="18" charset="0"/>
              </a:rPr>
              <a:t>                    или смотать.</a:t>
            </a:r>
          </a:p>
          <a:p>
            <a:endParaRPr lang="ru-RU" sz="1600" dirty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Cambria" pitchFamily="18" charset="0"/>
              </a:rPr>
              <a:t>   Ножницы убрать в  чехол.</a:t>
            </a:r>
          </a:p>
        </p:txBody>
      </p:sp>
    </p:spTree>
    <p:extLst>
      <p:ext uri="{BB962C8B-B14F-4D97-AF65-F5344CB8AC3E}">
        <p14:creationId xmlns:p14="http://schemas.microsoft.com/office/powerpoint/2010/main" val="33259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Нитки для вышивания (мулине ) </a:t>
            </a:r>
            <a:endParaRPr lang="ru-RU" sz="2800"/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Вышивальные иглы(гобеленовые)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Пяльцы</a:t>
            </a:r>
            <a:endParaRPr lang="ru-RU" sz="2800"/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Рисунки, схемы</a:t>
            </a:r>
            <a:endParaRPr lang="ru-RU" sz="2800"/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Напёрсток</a:t>
            </a:r>
            <a:endParaRPr lang="ru-RU" sz="2800"/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Ножницы, сантиметр, лупа</a:t>
            </a:r>
            <a:endParaRPr lang="ru-RU" sz="2800"/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/>
              <a:t>Канва</a:t>
            </a:r>
            <a:endParaRPr lang="ru-RU" sz="2800"/>
          </a:p>
          <a:p>
            <a:pPr eaLnBrk="1" hangingPunct="1"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1" y="857235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    Инструменты и материалы для </a:t>
            </a:r>
            <a:br>
              <a:rPr lang="ru-RU" sz="32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</a:br>
            <a:r>
              <a:rPr lang="ru-RU" sz="32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                  вышивки крестом:</a:t>
            </a:r>
          </a:p>
        </p:txBody>
      </p:sp>
      <p:pic>
        <p:nvPicPr>
          <p:cNvPr id="4" name="Рисунок 6" descr="http://p-greza.ru/d/113681/d/1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24022" y="1643050"/>
            <a:ext cx="2243979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5" descr="nu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0324" y="2404006"/>
            <a:ext cx="1500188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nul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24984">
            <a:off x="5689610" y="4494813"/>
            <a:ext cx="2741613" cy="19328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4" descr="nul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773485" y="3728694"/>
            <a:ext cx="2571768" cy="18574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080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41248" y="785814"/>
            <a:ext cx="10826496" cy="585787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200" i="1" dirty="0">
                <a:solidFill>
                  <a:schemeClr val="tx2"/>
                </a:solidFill>
              </a:rPr>
              <a:t>В современном вышивании крестом основой вышивки является </a:t>
            </a:r>
            <a:r>
              <a:rPr lang="ru-RU" sz="2200" b="1" i="1" dirty="0">
                <a:solidFill>
                  <a:schemeClr val="tx2"/>
                </a:solidFill>
              </a:rPr>
              <a:t>канва. </a:t>
            </a:r>
            <a:r>
              <a:rPr lang="ru-RU" sz="2200" i="1" dirty="0">
                <a:solidFill>
                  <a:schemeClr val="tx2"/>
                </a:solidFill>
              </a:rPr>
              <a:t>Это специальным образом выработанное на фабрике полотно, размеченное в клетку таким образом, что каждая клеточка канвы является </a:t>
            </a:r>
            <a:r>
              <a:rPr lang="ru-RU" sz="2200" b="1" i="1" dirty="0">
                <a:solidFill>
                  <a:schemeClr val="tx2"/>
                </a:solidFill>
              </a:rPr>
              <a:t>местом для нанесения креста </a:t>
            </a:r>
            <a:r>
              <a:rPr lang="ru-RU" sz="2200" i="1" dirty="0">
                <a:solidFill>
                  <a:schemeClr val="tx2"/>
                </a:solidFill>
              </a:rPr>
              <a:t>нитками. Существует большое разнообразие материалов, из которых производят канву (</a:t>
            </a:r>
            <a:r>
              <a:rPr lang="ru-RU" sz="2200" b="1" i="1" dirty="0">
                <a:solidFill>
                  <a:schemeClr val="tx2"/>
                </a:solidFill>
              </a:rPr>
              <a:t>шёлк, лён, хлопок, смеси и даже пластик), </a:t>
            </a:r>
            <a:r>
              <a:rPr lang="ru-RU" sz="2200" i="1" dirty="0">
                <a:solidFill>
                  <a:schemeClr val="tx2"/>
                </a:solidFill>
              </a:rPr>
              <a:t>но главный ее показатель — </a:t>
            </a:r>
            <a:r>
              <a:rPr lang="ru-RU" sz="2200" b="1" i="1" dirty="0">
                <a:solidFill>
                  <a:schemeClr val="tx2"/>
                </a:solidFill>
              </a:rPr>
              <a:t>размерность канвы</a:t>
            </a:r>
            <a:r>
              <a:rPr lang="ru-RU" sz="2200" i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200" i="1" dirty="0">
                <a:solidFill>
                  <a:schemeClr val="tx2"/>
                </a:solidFill>
              </a:rPr>
              <a:t> 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200" i="1" dirty="0">
                <a:solidFill>
                  <a:schemeClr val="tx2"/>
                </a:solidFill>
              </a:rPr>
              <a:t>Сегодня в магазинах для рукоделия есть несколько видов канвы различных расцветок , но для начинающих лучше использовать канву фирмы </a:t>
            </a:r>
            <a:r>
              <a:rPr lang="ru-RU" sz="2200" b="1" i="1" dirty="0">
                <a:solidFill>
                  <a:schemeClr val="tx2"/>
                </a:solidFill>
              </a:rPr>
              <a:t>«</a:t>
            </a:r>
            <a:r>
              <a:rPr lang="en-US" sz="2200" b="1" i="1" dirty="0">
                <a:solidFill>
                  <a:schemeClr val="tx2"/>
                </a:solidFill>
              </a:rPr>
              <a:t>Aida</a:t>
            </a:r>
            <a:r>
              <a:rPr lang="ru-RU" sz="2200" b="1" i="1" dirty="0">
                <a:solidFill>
                  <a:schemeClr val="tx2"/>
                </a:solidFill>
              </a:rPr>
              <a:t>». </a:t>
            </a:r>
            <a:r>
              <a:rPr lang="ru-RU" sz="2200" i="1" dirty="0">
                <a:solidFill>
                  <a:schemeClr val="tx2"/>
                </a:solidFill>
              </a:rPr>
              <a:t>В основе которой лежит 100% хлопок.</a:t>
            </a:r>
          </a:p>
          <a:p>
            <a:pPr eaLnBrk="1" hangingPunct="1">
              <a:buFont typeface="Wingdings 3" pitchFamily="18" charset="2"/>
              <a:buNone/>
            </a:pPr>
            <a:endParaRPr lang="ru-RU" sz="2200" i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i="1" dirty="0">
                <a:solidFill>
                  <a:schemeClr val="tx2"/>
                </a:solidFill>
              </a:rPr>
              <a:t>Накладная канва </a:t>
            </a:r>
            <a:r>
              <a:rPr lang="ru-RU" sz="2200" i="1" dirty="0">
                <a:solidFill>
                  <a:schemeClr val="tx2"/>
                </a:solidFill>
              </a:rPr>
              <a:t>— это канва, предназначенная для вышивания на ткани, не имеющей равномерного переплетения.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200" i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i="1" dirty="0">
                <a:solidFill>
                  <a:schemeClr val="tx2"/>
                </a:solidFill>
              </a:rPr>
              <a:t> Так же для вышивания на ткани существует </a:t>
            </a:r>
            <a:r>
              <a:rPr lang="ru-RU" sz="2200" b="1" i="1" dirty="0">
                <a:solidFill>
                  <a:schemeClr val="tx2"/>
                </a:solidFill>
              </a:rPr>
              <a:t>водорастворимая канва. </a:t>
            </a:r>
            <a:r>
              <a:rPr lang="ru-RU" sz="2200" i="1" dirty="0">
                <a:solidFill>
                  <a:schemeClr val="tx2"/>
                </a:solidFill>
              </a:rPr>
              <a:t>После окончания вышивки ее достаточно опустить в теплую воду и она растворится.</a:t>
            </a:r>
          </a:p>
          <a:p>
            <a:pPr eaLnBrk="1" hangingPunct="1">
              <a:buFont typeface="Wingdings 3" pitchFamily="18" charset="2"/>
              <a:buNone/>
            </a:pPr>
            <a:endParaRPr lang="ru-RU" sz="2200" i="1" dirty="0">
              <a:solidFill>
                <a:schemeClr val="tx2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endParaRPr lang="ru-RU" sz="2800" i="1" dirty="0">
              <a:solidFill>
                <a:schemeClr val="tx2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52596" y="1"/>
            <a:ext cx="8229600" cy="714356"/>
          </a:xfrm>
        </p:spPr>
        <p:txBody>
          <a:bodyPr/>
          <a:lstStyle/>
          <a:p>
            <a:pPr>
              <a:defRPr/>
            </a:pPr>
            <a:r>
              <a:rPr lang="ru-RU" sz="4000" i="1" dirty="0">
                <a:latin typeface="Cambria" pitchFamily="18" charset="0"/>
              </a:rPr>
              <a:t>Канва</a:t>
            </a:r>
          </a:p>
        </p:txBody>
      </p:sp>
    </p:spTree>
    <p:extLst>
      <p:ext uri="{BB962C8B-B14F-4D97-AF65-F5344CB8AC3E}">
        <p14:creationId xmlns:p14="http://schemas.microsoft.com/office/powerpoint/2010/main" val="27061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809751" y="428626"/>
            <a:ext cx="837247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i="1" dirty="0">
                <a:solidFill>
                  <a:schemeClr val="tx2"/>
                </a:solidFill>
              </a:rPr>
              <a:t>В некоторых вышивальных наборах производитель наносит на канву рисунок, который впоследствии заполняется вышитым крестом. Такую технику называют </a:t>
            </a:r>
            <a:r>
              <a:rPr lang="ru-RU" sz="2600" b="1" i="1" dirty="0">
                <a:solidFill>
                  <a:schemeClr val="tx2"/>
                </a:solidFill>
              </a:rPr>
              <a:t>«печатный крест».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600" i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i="1" dirty="0">
                <a:solidFill>
                  <a:schemeClr val="tx2"/>
                </a:solidFill>
              </a:rPr>
              <a:t> Если на канве рисунок не обозначен, то это техника называется  «</a:t>
            </a:r>
            <a:r>
              <a:rPr lang="ru-RU" sz="2600" b="1" i="1" dirty="0">
                <a:solidFill>
                  <a:schemeClr val="tx2"/>
                </a:solidFill>
              </a:rPr>
              <a:t>счётным крестом»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600" i="1" dirty="0">
                <a:solidFill>
                  <a:schemeClr val="tx2"/>
                </a:solidFill>
              </a:rPr>
              <a:t> (вышивальщице приходится самой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600" i="1" dirty="0">
                <a:solidFill>
                  <a:schemeClr val="tx2"/>
                </a:solidFill>
              </a:rPr>
              <a:t>        отсчитывать количество крестиков).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" name="Picture 5" descr="Картинка 64 из 1272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78622">
            <a:off x="4148045" y="3949463"/>
            <a:ext cx="2299053" cy="233998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7" descr="Картинка 2 из 1272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40504">
            <a:off x="1474675" y="3775871"/>
            <a:ext cx="2357437" cy="2357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24367" y="3000717"/>
            <a:ext cx="2105028" cy="28029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0881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881188" y="714376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b="1" i="1">
                <a:solidFill>
                  <a:schemeClr val="tx2"/>
                </a:solidFill>
                <a:latin typeface="Cambria" pitchFamily="18" charset="0"/>
              </a:rPr>
              <a:t> «Традиционный метод»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i="1">
                <a:solidFill>
                  <a:schemeClr val="tx2"/>
                </a:solidFill>
              </a:rPr>
              <a:t>  Вы заканчиваете предыдущий крестик и начинаете    следующий.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38283" y="-285776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i="1" dirty="0">
                <a:latin typeface="Cambria" pitchFamily="18" charset="0"/>
              </a:rPr>
              <a:t>      Методы  вышивания  крестом:</a:t>
            </a:r>
          </a:p>
        </p:txBody>
      </p:sp>
      <p:pic>
        <p:nvPicPr>
          <p:cNvPr id="4" name="Рисунок 3" descr="Основные методы вышивки крестом. Традиционный мет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8689" y="1714501"/>
            <a:ext cx="27146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881188" y="2428875"/>
            <a:ext cx="8501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i="1">
                <a:solidFill>
                  <a:schemeClr val="tx2"/>
                </a:solidFill>
                <a:latin typeface="Cambria" pitchFamily="18" charset="0"/>
              </a:rPr>
              <a:t>  «Датский метод»</a:t>
            </a:r>
          </a:p>
          <a:p>
            <a:r>
              <a:rPr lang="ru-RU" i="1">
                <a:solidFill>
                  <a:schemeClr val="tx2"/>
                </a:solidFill>
                <a:latin typeface="Lucida Sans Unicode" pitchFamily="34" charset="0"/>
              </a:rPr>
              <a:t>  Сначала вышиваете половину крестика и заканчиваете крестики по        мере того, как возвращаетесь . </a:t>
            </a:r>
          </a:p>
        </p:txBody>
      </p:sp>
      <p:pic>
        <p:nvPicPr>
          <p:cNvPr id="6" name="Рисунок 4" descr="Основные методы вышивки крестом. Датский мет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939" y="3429000"/>
            <a:ext cx="3571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881189" y="4214814"/>
            <a:ext cx="83581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i="1">
                <a:solidFill>
                  <a:schemeClr val="tx2"/>
                </a:solidFill>
                <a:latin typeface="Lucida Sans Unicode" pitchFamily="34" charset="0"/>
              </a:rPr>
              <a:t>   В большинстве случаев используются оба метода.</a:t>
            </a:r>
          </a:p>
          <a:p>
            <a:pPr>
              <a:buFont typeface="Wingdings" pitchFamily="2" charset="2"/>
              <a:buChar char="v"/>
            </a:pPr>
            <a:r>
              <a:rPr lang="ru-RU" i="1">
                <a:solidFill>
                  <a:schemeClr val="tx2"/>
                </a:solidFill>
                <a:latin typeface="Lucida Sans Unicode" pitchFamily="34" charset="0"/>
              </a:rPr>
              <a:t>   Например,  </a:t>
            </a:r>
            <a:r>
              <a:rPr lang="ru-RU" sz="2000" b="1" i="1">
                <a:solidFill>
                  <a:schemeClr val="tx2"/>
                </a:solidFill>
                <a:latin typeface="Lucida Sans Unicode" pitchFamily="34" charset="0"/>
              </a:rPr>
              <a:t>«датский метод» </a:t>
            </a:r>
            <a:r>
              <a:rPr lang="ru-RU" i="1">
                <a:solidFill>
                  <a:schemeClr val="tx2"/>
                </a:solidFill>
                <a:latin typeface="Lucida Sans Unicode" pitchFamily="34" charset="0"/>
              </a:rPr>
              <a:t>для большинства стежков и</a:t>
            </a:r>
          </a:p>
          <a:p>
            <a:r>
              <a:rPr lang="ru-RU" sz="2000" b="1" i="1">
                <a:solidFill>
                  <a:schemeClr val="tx2"/>
                </a:solidFill>
                <a:latin typeface="Lucida Sans Unicode" pitchFamily="34" charset="0"/>
              </a:rPr>
              <a:t>     «традиционный» </a:t>
            </a:r>
            <a:r>
              <a:rPr lang="ru-RU" i="1">
                <a:solidFill>
                  <a:schemeClr val="tx2"/>
                </a:solidFill>
                <a:latin typeface="Lucida Sans Unicode" pitchFamily="34" charset="0"/>
              </a:rPr>
              <a:t>- для изолированных крестиков .</a:t>
            </a:r>
          </a:p>
          <a:p>
            <a:endParaRPr lang="ru-RU" i="1">
              <a:solidFill>
                <a:schemeClr val="tx2"/>
              </a:solidFill>
              <a:latin typeface="Lucida Sans Unicode" pitchFamily="34" charset="0"/>
            </a:endParaRPr>
          </a:p>
          <a:p>
            <a:r>
              <a:rPr lang="ru-RU" sz="2000" i="1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ru-RU" sz="2000" b="1" i="1">
                <a:solidFill>
                  <a:schemeClr val="tx2"/>
                </a:solidFill>
                <a:latin typeface="Candara" pitchFamily="34" charset="0"/>
              </a:rPr>
              <a:t>Выбирайте тот способ, который вам больше всего нравится. </a:t>
            </a:r>
          </a:p>
        </p:txBody>
      </p:sp>
    </p:spTree>
    <p:extLst>
      <p:ext uri="{BB962C8B-B14F-4D97-AF65-F5344CB8AC3E}">
        <p14:creationId xmlns:p14="http://schemas.microsoft.com/office/powerpoint/2010/main" val="191734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809750" y="857251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i="1">
                <a:solidFill>
                  <a:schemeClr val="tx2"/>
                </a:solidFill>
              </a:rPr>
              <a:t>На рисунке показано как выполняется один крестик и ряд из них.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i="1">
                <a:solidFill>
                  <a:schemeClr val="tx2"/>
                </a:solidFill>
              </a:rPr>
              <a:t>Номерами показан порядок выполнения стежков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i="1">
                <a:solidFill>
                  <a:schemeClr val="tx2"/>
                </a:solidFill>
              </a:rPr>
              <a:t>           (</a:t>
            </a:r>
            <a:r>
              <a:rPr lang="ru-RU" b="1" i="1">
                <a:solidFill>
                  <a:schemeClr val="tx2"/>
                </a:solidFill>
              </a:rPr>
              <a:t>традиционный и датский методы</a:t>
            </a:r>
            <a:r>
              <a:rPr lang="ru-RU" i="1">
                <a:solidFill>
                  <a:schemeClr val="tx2"/>
                </a:solidFill>
              </a:rPr>
              <a:t>).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b="1" i="1">
                <a:solidFill>
                  <a:schemeClr val="tx2"/>
                </a:solidFill>
              </a:rPr>
              <a:t>  Основное правило </a:t>
            </a:r>
            <a:r>
              <a:rPr lang="ru-RU" i="1">
                <a:solidFill>
                  <a:schemeClr val="tx2"/>
                </a:solidFill>
              </a:rPr>
              <a:t>— верхние стежки должны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i="1">
                <a:solidFill>
                  <a:schemeClr val="tx2"/>
                </a:solidFill>
              </a:rPr>
              <a:t>                   лежать в одном направлении.</a:t>
            </a:r>
            <a:endParaRPr lang="ru-RU" i="1" smtClean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81159" y="-2143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i="1" dirty="0"/>
              <a:t>Этапы выполнения крестика:</a:t>
            </a:r>
          </a:p>
        </p:txBody>
      </p:sp>
      <p:pic>
        <p:nvPicPr>
          <p:cNvPr id="4" name="Рисунок 3" descr="выполнение крест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1" y="3143251"/>
            <a:ext cx="47863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451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30338" y="1343091"/>
            <a:ext cx="3522663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142852"/>
            <a:ext cx="8229600" cy="1071570"/>
          </a:xfrm>
        </p:spPr>
        <p:txBody>
          <a:bodyPr/>
          <a:lstStyle/>
          <a:p>
            <a:pPr>
              <a:defRPr/>
            </a:pPr>
            <a:r>
              <a:rPr lang="ru-RU" i="1" dirty="0">
                <a:latin typeface="Candara" pitchFamily="34" charset="0"/>
              </a:rPr>
              <a:t>    </a:t>
            </a:r>
            <a:r>
              <a:rPr lang="ru-RU" i="1" dirty="0">
                <a:latin typeface="Cambria" pitchFamily="18" charset="0"/>
              </a:rPr>
              <a:t>Виды вышивки крестом: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35843" name="Прямоугольник 4"/>
          <p:cNvSpPr>
            <a:spLocks noChangeArrowheads="1"/>
          </p:cNvSpPr>
          <p:nvPr/>
        </p:nvSpPr>
        <p:spPr bwMode="auto">
          <a:xfrm rot="10800000" flipV="1">
            <a:off x="5381626" y="4572000"/>
            <a:ext cx="5000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i="1">
              <a:solidFill>
                <a:schemeClr val="tx2"/>
              </a:solidFill>
              <a:latin typeface="Lucida Sans Unicode" pitchFamily="34" charset="0"/>
            </a:endParaRPr>
          </a:p>
          <a:p>
            <a:r>
              <a:rPr lang="ru-RU" i="1">
                <a:solidFill>
                  <a:schemeClr val="tx2"/>
                </a:solidFill>
                <a:latin typeface="Lucida Sans Unicode" pitchFamily="34" charset="0"/>
              </a:rPr>
              <a:t> </a:t>
            </a:r>
          </a:p>
          <a:p>
            <a:endParaRPr lang="ru-RU" i="1">
              <a:solidFill>
                <a:schemeClr val="tx2"/>
              </a:solidFill>
              <a:latin typeface="Lucida Sans Unicode" pitchFamily="34" charset="0"/>
            </a:endParaRPr>
          </a:p>
          <a:p>
            <a:endParaRPr lang="ru-RU" i="1">
              <a:solidFill>
                <a:schemeClr val="tx2"/>
              </a:solidFill>
              <a:latin typeface="Lucida Sans Unicode" pitchFamily="34" charset="0"/>
            </a:endParaRPr>
          </a:p>
        </p:txBody>
      </p:sp>
      <p:sp>
        <p:nvSpPr>
          <p:cNvPr id="35844" name="Прямоугольник 6"/>
          <p:cNvSpPr>
            <a:spLocks noChangeArrowheads="1"/>
          </p:cNvSpPr>
          <p:nvPr/>
        </p:nvSpPr>
        <p:spPr bwMode="auto">
          <a:xfrm>
            <a:off x="4781549" y="2460086"/>
            <a:ext cx="5786437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v"/>
            </a:pPr>
            <a:r>
              <a:rPr lang="ru-RU" b="1" i="1" dirty="0" err="1">
                <a:solidFill>
                  <a:schemeClr val="tx2"/>
                </a:solidFill>
                <a:latin typeface="Lucida Sans Unicode" pitchFamily="34" charset="0"/>
              </a:rPr>
              <a:t>Полукрест</a:t>
            </a:r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— первый стежок шитья  обыкновенного крестика (гобеленовый).</a:t>
            </a:r>
          </a:p>
          <a:p>
            <a:r>
              <a:rPr lang="ru-RU" b="1" i="1" dirty="0">
                <a:solidFill>
                  <a:schemeClr val="tx2"/>
                </a:solidFill>
                <a:latin typeface="Lucida Sans Unicode" pitchFamily="34" charset="0"/>
              </a:rPr>
              <a:t>        Простой крест</a:t>
            </a:r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. Все верхние стежки</a:t>
            </a:r>
          </a:p>
          <a:p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       должны     лежать в одном направлении.</a:t>
            </a:r>
          </a:p>
          <a:p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       </a:t>
            </a:r>
          </a:p>
          <a:p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</a:t>
            </a:r>
          </a:p>
          <a:p>
            <a:pPr lvl="1"/>
            <a:endParaRPr lang="ru-RU" i="1" dirty="0">
              <a:solidFill>
                <a:schemeClr val="tx2"/>
              </a:solidFill>
              <a:latin typeface="Lucida Sans Unicode" pitchFamily="34" charset="0"/>
            </a:endParaRPr>
          </a:p>
          <a:p>
            <a:pPr lvl="1"/>
            <a:endParaRPr lang="ru-RU" i="1" dirty="0">
              <a:solidFill>
                <a:schemeClr val="tx2"/>
              </a:solidFill>
              <a:latin typeface="Lucida Sans Unicode" pitchFamily="34" charset="0"/>
            </a:endParaRPr>
          </a:p>
        </p:txBody>
      </p:sp>
      <p:sp>
        <p:nvSpPr>
          <p:cNvPr id="35845" name="Прямоугольник 7"/>
          <p:cNvSpPr>
            <a:spLocks noChangeArrowheads="1"/>
          </p:cNvSpPr>
          <p:nvPr/>
        </p:nvSpPr>
        <p:spPr bwMode="auto">
          <a:xfrm>
            <a:off x="5138737" y="995347"/>
            <a:ext cx="50720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>
                <a:solidFill>
                  <a:schemeClr val="tx2"/>
                </a:solidFill>
                <a:latin typeface="Lucida Sans Unicode" pitchFamily="34" charset="0"/>
              </a:rPr>
              <a:t>Прямой крест</a:t>
            </a:r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— состоит из      вертикальной и горизонтальной линий.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>
                <a:solidFill>
                  <a:schemeClr val="tx2"/>
                </a:solidFill>
                <a:latin typeface="Lucida Sans Unicode" pitchFamily="34" charset="0"/>
              </a:rPr>
              <a:t>Двойной крест</a:t>
            </a:r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— чередование простых крестиков и между ними маленьких прямых.</a:t>
            </a:r>
          </a:p>
        </p:txBody>
      </p:sp>
      <p:sp>
        <p:nvSpPr>
          <p:cNvPr id="35846" name="Прямоугольник 8"/>
          <p:cNvSpPr>
            <a:spLocks noChangeArrowheads="1"/>
          </p:cNvSpPr>
          <p:nvPr/>
        </p:nvSpPr>
        <p:spPr bwMode="auto">
          <a:xfrm>
            <a:off x="5167313" y="3606072"/>
            <a:ext cx="54292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>
                <a:solidFill>
                  <a:schemeClr val="tx2"/>
                </a:solidFill>
                <a:latin typeface="Lucida Sans Unicode" pitchFamily="34" charset="0"/>
              </a:rPr>
              <a:t>Крест Левиафан (Болгарский)</a:t>
            </a:r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— шов </a:t>
            </a:r>
          </a:p>
          <a:p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отличается от простого крестика тем, что осложнён ещё двумя перекрещивающимися стежками (вертикальным и горизонтальным).</a:t>
            </a:r>
          </a:p>
          <a:p>
            <a:pPr>
              <a:buFont typeface="Wingdings" pitchFamily="2" charset="2"/>
              <a:buChar char="v"/>
            </a:pPr>
            <a:endParaRPr lang="ru-RU" i="1" dirty="0">
              <a:solidFill>
                <a:schemeClr val="tx2"/>
              </a:solidFill>
              <a:latin typeface="Lucida Sans Unicode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>
                <a:solidFill>
                  <a:schemeClr val="tx2"/>
                </a:solidFill>
                <a:latin typeface="Lucida Sans Unicode" pitchFamily="34" charset="0"/>
              </a:rPr>
              <a:t> Крест “Звёздочка”</a:t>
            </a:r>
            <a:r>
              <a:rPr lang="ru-RU" i="1" dirty="0">
                <a:solidFill>
                  <a:schemeClr val="tx2"/>
                </a:solidFill>
                <a:latin typeface="Lucida Sans Unicode" pitchFamily="34" charset="0"/>
              </a:rPr>
              <a:t> — еще один вид перекрещивания, состоящий из прямого крестика, на который накладывается четыре наклонных диагональных стежка такого же или меньшего размера.</a:t>
            </a:r>
          </a:p>
          <a:p>
            <a:pPr>
              <a:buFont typeface="Wingdings" pitchFamily="2" charset="2"/>
              <a:buChar char="v"/>
            </a:pPr>
            <a:endParaRPr lang="ru-RU" i="1" dirty="0">
              <a:solidFill>
                <a:schemeClr val="tx2"/>
              </a:solidFill>
              <a:latin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35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941" y="543220"/>
            <a:ext cx="10286633" cy="5766140"/>
          </a:xfrm>
        </p:spPr>
      </p:pic>
    </p:spTree>
    <p:extLst>
      <p:ext uri="{BB962C8B-B14F-4D97-AF65-F5344CB8AC3E}">
        <p14:creationId xmlns:p14="http://schemas.microsoft.com/office/powerpoint/2010/main" val="8046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Содержимое 11"/>
          <p:cNvSpPr>
            <a:spLocks noGrp="1"/>
          </p:cNvSpPr>
          <p:nvPr>
            <p:ph idx="1"/>
          </p:nvPr>
        </p:nvSpPr>
        <p:spPr>
          <a:xfrm>
            <a:off x="1952625" y="3214689"/>
            <a:ext cx="8229600" cy="338137"/>
          </a:xfrm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1600" b="1">
                <a:solidFill>
                  <a:schemeClr val="tx2"/>
                </a:solidFill>
              </a:rPr>
              <a:t>Здорово, нам понравилось!        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52625" y="142875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ndara" pitchFamily="34" charset="0"/>
              </a:rPr>
              <a:t>Ваше  впечатление об уроке:</a:t>
            </a:r>
          </a:p>
        </p:txBody>
      </p:sp>
      <p:sp>
        <p:nvSpPr>
          <p:cNvPr id="4" name="Овал 3"/>
          <p:cNvSpPr/>
          <p:nvPr/>
        </p:nvSpPr>
        <p:spPr>
          <a:xfrm flipH="1">
            <a:off x="2881313" y="1000126"/>
            <a:ext cx="2214562" cy="214312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524625" y="1000125"/>
            <a:ext cx="2286000" cy="20716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52751" y="3571876"/>
            <a:ext cx="2214563" cy="214312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738938" y="3571876"/>
            <a:ext cx="2286000" cy="21431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C:\Users\Зорина\Desktop\чуд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1" y="1357314"/>
            <a:ext cx="1489075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Зорина\Desktop\чудики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6" y="1357313"/>
            <a:ext cx="12620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Зорина\Desktop\чудики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9939" y="4000500"/>
            <a:ext cx="1500187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Зорина\Desktop\чудики - коп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0438" y="3929063"/>
            <a:ext cx="12192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7" name="TextBox 12"/>
          <p:cNvSpPr txBox="1">
            <a:spLocks noChangeArrowheads="1"/>
          </p:cNvSpPr>
          <p:nvPr/>
        </p:nvSpPr>
        <p:spPr bwMode="auto">
          <a:xfrm>
            <a:off x="5810250" y="3500439"/>
            <a:ext cx="4357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1600">
              <a:solidFill>
                <a:schemeClr val="tx2"/>
              </a:solidFill>
              <a:latin typeface="Lucida Sans Unicode" pitchFamily="34" charset="0"/>
            </a:endParaRPr>
          </a:p>
        </p:txBody>
      </p:sp>
      <p:sp>
        <p:nvSpPr>
          <p:cNvPr id="39948" name="TextBox 13"/>
          <p:cNvSpPr txBox="1">
            <a:spLocks noChangeArrowheads="1"/>
          </p:cNvSpPr>
          <p:nvPr/>
        </p:nvSpPr>
        <p:spPr bwMode="auto">
          <a:xfrm>
            <a:off x="6024564" y="3214689"/>
            <a:ext cx="4357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>
                <a:solidFill>
                  <a:schemeClr val="tx2"/>
                </a:solidFill>
                <a:latin typeface="Lucida Sans Unicode" pitchFamily="34" charset="0"/>
              </a:rPr>
              <a:t>  Хорошо, но не всё воплотили</a:t>
            </a:r>
          </a:p>
        </p:txBody>
      </p:sp>
      <p:sp>
        <p:nvSpPr>
          <p:cNvPr id="39949" name="TextBox 15"/>
          <p:cNvSpPr txBox="1">
            <a:spLocks noChangeArrowheads="1"/>
          </p:cNvSpPr>
          <p:nvPr/>
        </p:nvSpPr>
        <p:spPr bwMode="auto">
          <a:xfrm>
            <a:off x="2809875" y="5786439"/>
            <a:ext cx="4357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>
                <a:solidFill>
                  <a:schemeClr val="tx2"/>
                </a:solidFill>
                <a:latin typeface="Lucida Sans Unicode" pitchFamily="34" charset="0"/>
              </a:rPr>
              <a:t>  Были трудности</a:t>
            </a:r>
          </a:p>
        </p:txBody>
      </p:sp>
      <p:sp>
        <p:nvSpPr>
          <p:cNvPr id="39950" name="TextBox 16"/>
          <p:cNvSpPr txBox="1">
            <a:spLocks noChangeArrowheads="1"/>
          </p:cNvSpPr>
          <p:nvPr/>
        </p:nvSpPr>
        <p:spPr bwMode="auto">
          <a:xfrm>
            <a:off x="6738938" y="5786439"/>
            <a:ext cx="2857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>
                <a:solidFill>
                  <a:schemeClr val="tx2"/>
                </a:solidFill>
                <a:latin typeface="Lucida Sans Unicode" pitchFamily="34" charset="0"/>
              </a:rPr>
              <a:t>  Сделали мало</a:t>
            </a:r>
          </a:p>
        </p:txBody>
      </p:sp>
    </p:spTree>
    <p:extLst>
      <p:ext uri="{BB962C8B-B14F-4D97-AF65-F5344CB8AC3E}">
        <p14:creationId xmlns:p14="http://schemas.microsoft.com/office/powerpoint/2010/main" val="7362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latin typeface="Cambria" pitchFamily="18" charset="0"/>
                <a:cs typeface="Calibri" pitchFamily="34" charset="0"/>
              </a:rPr>
              <a:t/>
            </a:r>
            <a:br>
              <a:rPr lang="ru-RU" dirty="0" smtClean="0">
                <a:latin typeface="Cambria" pitchFamily="18" charset="0"/>
                <a:cs typeface="Calibri" pitchFamily="34" charset="0"/>
              </a:rPr>
            </a:br>
            <a:endParaRPr lang="ru-RU" dirty="0">
              <a:latin typeface="Cambria" pitchFamily="18" charset="0"/>
              <a:cs typeface="Calibri" pitchFamily="34" charset="0"/>
            </a:endParaRPr>
          </a:p>
        </p:txBody>
      </p:sp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920496" y="2414014"/>
            <a:ext cx="8604506" cy="2651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entury Gothic" panose="020B0502020202020204" pitchFamily="34" charset="0"/>
              </a:rPr>
              <a:t>Продолжить </a:t>
            </a:r>
            <a:r>
              <a:rPr lang="ru-RU" sz="2800" dirty="0">
                <a:latin typeface="Century Gothic" panose="020B0502020202020204" pitchFamily="34" charset="0"/>
              </a:rPr>
              <a:t>знакомство с историей русской вышивки, основными методами вышивки крестом и разновидностью болгарского креста.</a:t>
            </a:r>
          </a:p>
          <a:p>
            <a:pPr marL="0" indent="0">
              <a:buNone/>
            </a:pPr>
            <a:r>
              <a:rPr lang="ru-RU" sz="3200" dirty="0"/>
              <a:t> 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295402" y="1271014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dirty="0" smtClean="0"/>
              <a:t> </a:t>
            </a:r>
            <a:r>
              <a:rPr lang="ru-RU" i="1" dirty="0" smtClean="0">
                <a:latin typeface="Cambria" pitchFamily="18" charset="0"/>
                <a:cs typeface="Calibri" pitchFamily="34" charset="0"/>
              </a:rPr>
              <a:t>Цель  урока.</a:t>
            </a:r>
            <a:endParaRPr lang="ru-RU" i="1" dirty="0">
              <a:latin typeface="Cambria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60257"/>
      </p:ext>
    </p:extLst>
  </p:cSld>
  <p:clrMapOvr>
    <a:masterClrMapping/>
  </p:clrMapOvr>
  <p:transition advClick="0" advTm="8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207008"/>
            <a:ext cx="9601196" cy="6217920"/>
          </a:xfrm>
        </p:spPr>
        <p:txBody>
          <a:bodyPr>
            <a:normAutofit/>
          </a:bodyPr>
          <a:lstStyle/>
          <a:p>
            <a:r>
              <a:rPr lang="ru-RU" dirty="0"/>
              <a:t>- Чему вы научились на уроке?</a:t>
            </a:r>
            <a:br>
              <a:rPr lang="ru-RU" dirty="0"/>
            </a:br>
            <a:r>
              <a:rPr lang="ru-RU" dirty="0"/>
              <a:t>- Что нового узнали на уроке?</a:t>
            </a:r>
            <a:br>
              <a:rPr lang="ru-RU" dirty="0"/>
            </a:br>
            <a:r>
              <a:rPr lang="ru-RU" dirty="0"/>
              <a:t>- Каким образом выполняется "болгарский крест"?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61104" y="1225296"/>
            <a:ext cx="277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Century Gothic" panose="020B0502020202020204" pitchFamily="34" charset="0"/>
              </a:rPr>
              <a:t>Итог урока</a:t>
            </a:r>
            <a:endParaRPr lang="ru-RU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49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814" y="142857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             </a:t>
            </a:r>
            <a:r>
              <a:rPr lang="ru-RU" sz="4000" i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Задачи урока:</a:t>
            </a:r>
            <a:endParaRPr lang="ru-RU" sz="4000" i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  <a:latin typeface="Cambria" pitchFamily="18" charset="0"/>
            </a:endParaRPr>
          </a:p>
        </p:txBody>
      </p:sp>
      <p:sp>
        <p:nvSpPr>
          <p:cNvPr id="15361" name="Содержимое 4"/>
          <p:cNvSpPr>
            <a:spLocks noGrp="1"/>
          </p:cNvSpPr>
          <p:nvPr>
            <p:ph idx="1"/>
          </p:nvPr>
        </p:nvSpPr>
        <p:spPr>
          <a:xfrm>
            <a:off x="1623441" y="1428713"/>
            <a:ext cx="8229600" cy="4525963"/>
          </a:xfrm>
        </p:spPr>
        <p:txBody>
          <a:bodyPr>
            <a:no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ru-RU" sz="20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Образовательная: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i="1" dirty="0">
                <a:latin typeface="Century Gothic" panose="020B0502020202020204" pitchFamily="34" charset="0"/>
              </a:rPr>
              <a:t>Ознакомить с историей возникновения вышивки;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i="1" dirty="0">
                <a:latin typeface="Century Gothic" panose="020B0502020202020204" pitchFamily="34" charset="0"/>
              </a:rPr>
              <a:t>Ознакомить с методами и видами вышивки крестом;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i="1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Развивающая</a:t>
            </a:r>
            <a:r>
              <a:rPr lang="ru-RU" sz="20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: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i="1" dirty="0">
                <a:latin typeface="Century Gothic" panose="020B0502020202020204" pitchFamily="34" charset="0"/>
              </a:rPr>
              <a:t>продолжить развивать творческое мышление, внимательность и аккуратность в работе,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i="1" dirty="0">
                <a:latin typeface="Century Gothic" panose="020B0502020202020204" pitchFamily="34" charset="0"/>
              </a:rPr>
              <a:t>развивать воображение и эстетический вкус.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Воспитательная: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i="1" dirty="0">
                <a:latin typeface="Century Gothic" panose="020B0502020202020204" pitchFamily="34" charset="0"/>
              </a:rPr>
              <a:t>Воспитывать умение работать в коллективе быстро, аккуратно, учитывая мнение учителя и одноклассниц.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i="1" dirty="0">
                <a:latin typeface="Century Gothic" panose="020B0502020202020204" pitchFamily="34" charset="0"/>
              </a:rPr>
              <a:t>Воспитывать любовь к одному из древнейших видов искусств – вышивке;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024827" y="1"/>
            <a:ext cx="2643175" cy="714356"/>
          </a:xfrm>
          <a:prstGeom prst="rect">
            <a:avLst/>
          </a:prstGeom>
          <a:noFill/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>
              <a:defRPr/>
            </a:pPr>
            <a:endParaRPr lang="ru-RU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05118663"/>
      </p:ext>
    </p:extLst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58368" y="2556932"/>
            <a:ext cx="11045952" cy="3318936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Это искусство относится к эпохе первобытной культуры. Вышивка тесно связана с появлением первого стежка.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Материалом для вышивки в разные далёкие времена служили  жилы животных, и нити льна, конопли, хлопка, шерсти, шёлка, также применялся и натуральный волос.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В нашей стране вышивка имеет древнюю историю.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>
                <a:solidFill>
                  <a:schemeClr val="tx2"/>
                </a:solidFill>
              </a:rPr>
              <a:t>    Ею украшали одежду, обувь, конскую сбрую, жилище.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Вышивка условно подразделялась на </a:t>
            </a:r>
            <a:r>
              <a:rPr lang="ru-RU" dirty="0">
                <a:solidFill>
                  <a:srgbClr val="FF0000"/>
                </a:solidFill>
              </a:rPr>
              <a:t>городскую</a:t>
            </a:r>
            <a:r>
              <a:rPr lang="ru-RU" dirty="0">
                <a:solidFill>
                  <a:schemeClr val="tx2"/>
                </a:solidFill>
              </a:rPr>
              <a:t> и </a:t>
            </a:r>
            <a:r>
              <a:rPr lang="ru-RU" dirty="0">
                <a:solidFill>
                  <a:srgbClr val="FF0000"/>
                </a:solidFill>
              </a:rPr>
              <a:t>крестьянскую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Городская вышивка испытывала на себе влияние западной моды и не имела прочных традиций.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Народная была неразрывно связана со старинными обычаями и обрядами русского крестьянства.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000" dirty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endParaRPr lang="ru-RU" dirty="0" smtClean="0"/>
          </a:p>
          <a:p>
            <a:pPr eaLnBrk="1" hangingPunct="1">
              <a:buFont typeface="Wingdings" pitchFamily="2" charset="2"/>
              <a:buChar char="v"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199" y="841567"/>
            <a:ext cx="8229600" cy="86834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 История появления вышивки</a:t>
            </a:r>
            <a:endParaRPr lang="ru-RU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63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912" y="713232"/>
            <a:ext cx="10708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Вышивание - самое распространенное женское рукоделие в разных странах с давних времен. Вышивкой украшали одежду и предметы быта. </a:t>
            </a:r>
          </a:p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38912" y="1453880"/>
            <a:ext cx="2343151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344" y="2734056"/>
            <a:ext cx="4821936" cy="36164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568" y="1691616"/>
            <a:ext cx="3352832" cy="251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0432" y="579687"/>
            <a:ext cx="995219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Видов вышивки очень много. Основные элементы русской крестьянской вышивки - геометрические и растительные орнаменты, располагавшиеся по краю одежды. На севере России была распространена техника </a:t>
            </a:r>
            <a:r>
              <a:rPr lang="ru-RU" sz="2400" dirty="0" err="1"/>
              <a:t>вышивания"роспись</a:t>
            </a:r>
            <a:r>
              <a:rPr lang="ru-RU" sz="2400" dirty="0"/>
              <a:t>" ("</a:t>
            </a:r>
            <a:r>
              <a:rPr lang="ru-RU" sz="2400" dirty="0" err="1"/>
              <a:t>полукрест</a:t>
            </a:r>
            <a:r>
              <a:rPr lang="ru-RU" sz="2400" dirty="0" smtClean="0"/>
              <a:t>"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772" y="2220476"/>
            <a:ext cx="4181476" cy="999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1772" y="3459744"/>
            <a:ext cx="99521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Калужской, Смоленской, Тульской, Орловской, Рязанской губерниях использовалась цветная </a:t>
            </a:r>
            <a:r>
              <a:rPr lang="ru-RU" sz="2400" dirty="0" smtClean="0"/>
              <a:t>перевить </a:t>
            </a:r>
            <a:r>
              <a:rPr lang="ru-RU" sz="2400" dirty="0"/>
              <a:t>орнамент на сквозной сетке.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772" y="4253618"/>
            <a:ext cx="4181476" cy="185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4128" y="896112"/>
            <a:ext cx="100949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Но особенно на Руси была распространена вышивка крестом, так как считалось, что крест оберегает человека и его жилище.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128" y="2362048"/>
            <a:ext cx="2548128" cy="18775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291" y="3066002"/>
            <a:ext cx="3751653" cy="28137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1979" y="1993391"/>
            <a:ext cx="3909685" cy="435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2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4672" y="932688"/>
            <a:ext cx="1040940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Постепенно из домашнего рукоделия вышивание превратилось в народные промыслы, например: </a:t>
            </a:r>
            <a:r>
              <a:rPr lang="ru-RU" sz="2400" dirty="0" smtClean="0"/>
              <a:t>  </a:t>
            </a:r>
          </a:p>
          <a:p>
            <a:pPr algn="ctr"/>
            <a:r>
              <a:rPr lang="ru-RU" sz="2800" b="1" dirty="0" err="1" smtClean="0"/>
              <a:t>златошвейный</a:t>
            </a:r>
            <a:r>
              <a:rPr lang="ru-RU" sz="2800" b="1" dirty="0" smtClean="0"/>
              <a:t> </a:t>
            </a:r>
            <a:r>
              <a:rPr lang="ru-RU" sz="2800" b="1" dirty="0"/>
              <a:t>промысел в </a:t>
            </a:r>
            <a:r>
              <a:rPr lang="ru-RU" sz="2800" b="1" dirty="0" smtClean="0"/>
              <a:t>Торжке. </a:t>
            </a:r>
            <a:endParaRPr lang="ru-RU" sz="2800" b="1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24" y="2267712"/>
            <a:ext cx="2621942" cy="39060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718" y="2510838"/>
            <a:ext cx="5073214" cy="336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1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Нижегородский </a:t>
            </a:r>
            <a:r>
              <a:rPr lang="ru-RU" b="1" dirty="0"/>
              <a:t>гипюр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594039"/>
            <a:ext cx="3675042" cy="26363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896" y="2577181"/>
            <a:ext cx="3761232" cy="265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7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252</TotalTime>
  <Words>735</Words>
  <Application>Microsoft Office PowerPoint</Application>
  <PresentationFormat>Широкоэкранный</PresentationFormat>
  <Paragraphs>127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Calibri</vt:lpstr>
      <vt:lpstr>Cambria</vt:lpstr>
      <vt:lpstr>Candara</vt:lpstr>
      <vt:lpstr>Century Gothic</vt:lpstr>
      <vt:lpstr>Garamond</vt:lpstr>
      <vt:lpstr>Lucida Sans Unicode</vt:lpstr>
      <vt:lpstr>Wingdings</vt:lpstr>
      <vt:lpstr>Wingdings 3</vt:lpstr>
      <vt:lpstr>Натуральные материалы</vt:lpstr>
      <vt:lpstr>Муниципальное бюджетное общеобразовательное учреждение  «Средней общеобразовательной школы № 203  с углублённым изучением предметов художественно-эстетического цикла» </vt:lpstr>
      <vt:lpstr> </vt:lpstr>
      <vt:lpstr>             Задачи урока:</vt:lpstr>
      <vt:lpstr> История появления вышивки</vt:lpstr>
      <vt:lpstr>Презентация PowerPoint</vt:lpstr>
      <vt:lpstr>Презентация PowerPoint</vt:lpstr>
      <vt:lpstr>Презентация PowerPoint</vt:lpstr>
      <vt:lpstr>Презентация PowerPoint</vt:lpstr>
      <vt:lpstr>Нижегородский гипюр </vt:lpstr>
      <vt:lpstr>Белая гладь Мстёры</vt:lpstr>
      <vt:lpstr>Техника безопасной работы</vt:lpstr>
      <vt:lpstr>    Инструменты и материалы для                    вышивки крестом:</vt:lpstr>
      <vt:lpstr>Канва</vt:lpstr>
      <vt:lpstr>Презентация PowerPoint</vt:lpstr>
      <vt:lpstr>      Методы  вышивания  крестом:</vt:lpstr>
      <vt:lpstr>Этапы выполнения крестика:</vt:lpstr>
      <vt:lpstr>    Виды вышивки крестом:</vt:lpstr>
      <vt:lpstr>Презентация PowerPoint</vt:lpstr>
      <vt:lpstr>Ваше  впечатление об уроке:</vt:lpstr>
      <vt:lpstr>- Чему вы научились на уроке? - Что нового узнали на уроке? - Каким образом выполняется "болгарский крест"?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20</cp:revision>
  <dcterms:created xsi:type="dcterms:W3CDTF">2018-11-12T03:40:48Z</dcterms:created>
  <dcterms:modified xsi:type="dcterms:W3CDTF">2023-04-19T08:18:24Z</dcterms:modified>
</cp:coreProperties>
</file>