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3" r:id="rId1"/>
  </p:sldMasterIdLst>
  <p:sldIdLst>
    <p:sldId id="262" r:id="rId2"/>
    <p:sldId id="256" r:id="rId3"/>
    <p:sldId id="257" r:id="rId4"/>
    <p:sldId id="260" r:id="rId5"/>
    <p:sldId id="261" r:id="rId6"/>
    <p:sldId id="259" r:id="rId7"/>
    <p:sldId id="258" r:id="rId8"/>
    <p:sldId id="264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53" d="100"/>
          <a:sy n="53" d="100"/>
        </p:scale>
        <p:origin x="-682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4290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85588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36898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42716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40815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997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30657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02779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1065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2110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8928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4/20/2023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262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ed-korotkova@bk.ru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799" y="566057"/>
            <a:ext cx="8998857" cy="1045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17780" algn="ctr" defTabSz="9144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ДЕПАРТАМЕНТ  ОБРАЗОВАНИЯ  И  НАУКИ  ГОРОДА  МОСКВЫ</a:t>
            </a:r>
          </a:p>
          <a:p>
            <a:pPr lvl="0" algn="ctr" defTabSz="914400"/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Государственное бюджетное общеобразовательное учреждение города Москвы «Школа №1381, дошкольное отделение «Солнышко»</a:t>
            </a:r>
            <a:endParaRPr lang="ru-RU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033" y="2443354"/>
            <a:ext cx="4674053" cy="40590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57575" y="2002972"/>
            <a:ext cx="820102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Конкурс - ф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естиваль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снежных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построек и фигур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Снежные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фантазии - 2019»  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рамках мероприятий </a:t>
            </a:r>
            <a:endParaRPr lang="ru-RU" sz="2400" b="1" i="1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Недели зимних игр и забав»</a:t>
            </a:r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92800" y="3976914"/>
            <a:ext cx="384628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Участники Фестиваля:</a:t>
            </a:r>
          </a:p>
          <a:p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- 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дети</a:t>
            </a:r>
            <a:endParaRPr lang="ru-RU" sz="2200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- педагоги 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групп </a:t>
            </a:r>
            <a:endParaRPr lang="ru-RU" sz="2200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- 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родители</a:t>
            </a:r>
            <a:endParaRPr lang="ru-RU" sz="22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84800" y="5849257"/>
            <a:ext cx="40785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14 января по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10 февраля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2019 года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43571" y="4234260"/>
            <a:ext cx="2097314" cy="209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289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826170" y="288492"/>
            <a:ext cx="2025283" cy="10152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90171" y="420914"/>
            <a:ext cx="7953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7030A0"/>
                </a:solidFill>
                <a:cs typeface="Aharoni" panose="02010803020104030203" pitchFamily="2" charset="-79"/>
              </a:rPr>
              <a:t>Снежные постройки на участке группы № </a:t>
            </a:r>
            <a:r>
              <a:rPr lang="ru-RU" sz="2800" b="1" dirty="0" smtClean="0">
                <a:solidFill>
                  <a:srgbClr val="7030A0"/>
                </a:solidFill>
                <a:cs typeface="Aharoni" panose="02010803020104030203" pitchFamily="2" charset="-79"/>
              </a:rPr>
              <a:t>7</a:t>
            </a:r>
            <a:endParaRPr lang="ru-RU" sz="2800" b="1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212" y="3955842"/>
            <a:ext cx="3226599" cy="24166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7926" y="1241676"/>
            <a:ext cx="3222172" cy="2416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5570" y="1241675"/>
            <a:ext cx="3222172" cy="24166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2599" y="3955842"/>
            <a:ext cx="4296229" cy="241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882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0171" y="420914"/>
            <a:ext cx="7953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7030A0"/>
                </a:solidFill>
                <a:cs typeface="Aharoni" panose="02010803020104030203" pitchFamily="2" charset="-79"/>
              </a:rPr>
              <a:t>Снежные постройки на участке группы № </a:t>
            </a:r>
            <a:r>
              <a:rPr lang="ru-RU" sz="2800" b="1" dirty="0" smtClean="0">
                <a:solidFill>
                  <a:srgbClr val="7030A0"/>
                </a:solidFill>
                <a:cs typeface="Aharoni" panose="02010803020104030203" pitchFamily="2" charset="-79"/>
              </a:rPr>
              <a:t>7</a:t>
            </a:r>
            <a:endParaRPr lang="ru-RU" sz="2800" b="1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363" y="1300822"/>
            <a:ext cx="3225064" cy="24203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11880" y="1300822"/>
            <a:ext cx="2688732" cy="2447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81142" y="2042922"/>
            <a:ext cx="2482017" cy="44086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3473" y="4131028"/>
            <a:ext cx="4121908" cy="232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007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0171" y="420914"/>
            <a:ext cx="7953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7030A0"/>
                </a:solidFill>
                <a:cs typeface="Aharoni" panose="02010803020104030203" pitchFamily="2" charset="-79"/>
              </a:rPr>
              <a:t>Снежные постройки на участке группы № </a:t>
            </a:r>
            <a:r>
              <a:rPr lang="ru-RU" sz="2800" b="1" dirty="0" smtClean="0">
                <a:solidFill>
                  <a:srgbClr val="7030A0"/>
                </a:solidFill>
                <a:cs typeface="Aharoni" panose="02010803020104030203" pitchFamily="2" charset="-79"/>
              </a:rPr>
              <a:t>9</a:t>
            </a:r>
            <a:endParaRPr lang="ru-RU" sz="2800" b="1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1154" y="2311400"/>
            <a:ext cx="3050721" cy="40676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1486" y="1229364"/>
            <a:ext cx="3657600" cy="25146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5372" y="4029194"/>
            <a:ext cx="3956050" cy="234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931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0822" y="2110530"/>
            <a:ext cx="4383758" cy="43139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08372" y="1043189"/>
            <a:ext cx="5306096" cy="4987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Победителями фестиваля считаются все участники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зависимо от выполненных работ. 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постоянно поддерживаем веру ребенка в свои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 и возможности.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Девиз фестиваля «Радость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детям!». 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Награда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удовольствие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за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активную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 b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44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54944" y="311603"/>
            <a:ext cx="11234058" cy="6347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ПОЛОЖЕНИЕ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проведении фестиваля снежных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построек и фигур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«Снежные фантазии»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Общие положения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1.1. Фестиваль снежных фигур «Снежные фантазии» (далее – Фестиваль) проводится в рамках мероприятий 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«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Недели зимних игр и забав».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1.2. Организатором Фестиваля является творческая группа ДО «Солнышко» ГБОУ школа 1381.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1.3 Настоящее Положение определяет цель, задачи, условия и сроки проведения Фестиваля.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Содержание Фестиваля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2.1. Тема фестиваля «Снежные фантазии». В снежных композициях могут быть использованы различные скульптуры, а также, постройки.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Цели и задачи фестиваля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3.1. Цель фестиваля – создание благоприятных условий для полноценного отдыха детей на прогулках в зимний период и приобщение к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активному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здоровому образу жизни, посредством включения детей в систему творческой работы и подвижных игр.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3.2. Задачи конкурса: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организация досуга детей;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поощрение детских инициатив на прогулках;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формирование уникального функционального пространства;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создание благоприятных условий по организации зимних прогулок;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сохранение и укрепление здоровья дошкольников;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максимальное использование разнообразных видов детской деятельности оздоровительной и художественно - эстетической направленности;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воспитание эстетического вкуса у подрастающего поколения на примере скульптур из снега;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творческих способностей, умение работать в команде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b="1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Участники Фестиваля 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4.1. К участию в Фестивале приглашаются дети, педагоги группы, родители, подавшие заявку на участие в конкурсе. 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179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1100" y="209373"/>
            <a:ext cx="11310037" cy="6420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Порядок и условия проведения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5.1.  Настоящее Положение размещено на сайте ДО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5.2.  Участники Фестиваля подают заявку от группы в устной форме или присылают на адрес организатора Фестиваля 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в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 до 12 января 2019 года.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5.4. Фестиваль проводится на территории ДО «Солнышко» по адресу Минусинская ул., д.16, стр.2   с 14 января по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февраля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2019 года.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5.5. Участники-воспитатели несут личную ответственность за соблюдение техники безопасности.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5.6. Для оценки функциональности построек из снега и снежных фигур формируется жюри. 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Председателем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жюри является старший воспитатель ДО «Солнышко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14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Котельникова Г.Н.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5.7. Постройки жюри не оцениваются.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5.8. Подведение итогов фестиваля проводится до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февраля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2019 года.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5.9. Победителями фестиваля считаются все участники, подавшиеся заявки,  не зависимо от выполненных работ. Наш девиз «Радость – детям!».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Награда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удовольствие детей.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5.10. Жюри оставляет за собой право вносить изменения в способы поощрения участников.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5.11.  С 18 марта по 22 марта 2019 года на сайте ДО «Солнышко» будет размещена презентация с фотографиями снежных построек и фигур.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5.12.  Требования к фигурам: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основной материал - снег и вода;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безопасность снежной фигуры (в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т.ч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устойчивость);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оригинальность творческих решений;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качество исполнения.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Снежные фигуры и постройки, вылепленные на прогулочных участках во время проведения Фестиваля необходимо фотографировать и   присылать на адрес электронной почты   </a:t>
            </a:r>
            <a:r>
              <a:rPr lang="en-US" sz="1400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ed</a:t>
            </a:r>
            <a:r>
              <a:rPr lang="ru-RU" sz="14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-</a:t>
            </a:r>
            <a:r>
              <a:rPr lang="en-US" sz="1400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korotkova</a:t>
            </a:r>
            <a:r>
              <a:rPr lang="ru-RU" sz="14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@</a:t>
            </a:r>
            <a:r>
              <a:rPr lang="en-US" sz="1400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bk</a:t>
            </a:r>
            <a:r>
              <a:rPr lang="ru-RU" sz="14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sz="1400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ru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пометкой «На фестиваль» не позднее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февраля 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2019 года, указав номер группы и название снежной фигуры.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841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86970" y="406400"/>
            <a:ext cx="9193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cs typeface="Aharoni" panose="02010803020104030203" pitchFamily="2" charset="-79"/>
              </a:rPr>
              <a:t>Снежные постройки на участке группы № 1</a:t>
            </a:r>
            <a:endParaRPr lang="ru-RU" sz="2800" b="1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9259" y="1183143"/>
            <a:ext cx="2868383" cy="21512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0136" y="1186542"/>
            <a:ext cx="2863850" cy="21478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9259" y="3915106"/>
            <a:ext cx="2916928" cy="21876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6480" y="1183143"/>
            <a:ext cx="2834821" cy="212611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6480" y="3915106"/>
            <a:ext cx="2916928" cy="21876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9763" y="3915106"/>
            <a:ext cx="2913141" cy="218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900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5314" y="390093"/>
            <a:ext cx="7808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7030A0"/>
                </a:solidFill>
                <a:cs typeface="Aharoni" panose="02010803020104030203" pitchFamily="2" charset="-79"/>
              </a:rPr>
              <a:t>Снежные постройки на участке группы № 1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5314" y="1378857"/>
            <a:ext cx="2946097" cy="22095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47771" y="1378858"/>
            <a:ext cx="2950936" cy="221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65067" y="1375228"/>
            <a:ext cx="2950936" cy="22132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6833" y="4057921"/>
            <a:ext cx="3927566" cy="22092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6571" y="4053975"/>
            <a:ext cx="2950935" cy="221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169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77257" y="361063"/>
            <a:ext cx="78667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7030A0"/>
                </a:solidFill>
                <a:cs typeface="Aharoni" panose="02010803020104030203" pitchFamily="2" charset="-79"/>
              </a:rPr>
              <a:t>Снежные постройки на участке группы № </a:t>
            </a:r>
            <a:r>
              <a:rPr lang="ru-RU" sz="2800" b="1" dirty="0" smtClean="0">
                <a:solidFill>
                  <a:srgbClr val="7030A0"/>
                </a:solidFill>
                <a:cs typeface="Aharoni" panose="02010803020104030203" pitchFamily="2" charset="-79"/>
              </a:rPr>
              <a:t>3</a:t>
            </a:r>
            <a:endParaRPr lang="ru-RU" sz="2800" b="1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82743" y="2662916"/>
            <a:ext cx="2034579" cy="36077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7257" y="1375229"/>
            <a:ext cx="3033486" cy="22751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5390" y="1375229"/>
            <a:ext cx="3039532" cy="22796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5390" y="4015398"/>
            <a:ext cx="3006967" cy="22552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7257" y="4015398"/>
            <a:ext cx="3006967" cy="225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051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0171" y="420914"/>
            <a:ext cx="7953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7030A0"/>
                </a:solidFill>
                <a:cs typeface="Aharoni" panose="02010803020104030203" pitchFamily="2" charset="-79"/>
              </a:rPr>
              <a:t>Снежные постройки на участке группы № </a:t>
            </a:r>
            <a:r>
              <a:rPr lang="ru-RU" sz="2800" b="1" dirty="0" smtClean="0">
                <a:solidFill>
                  <a:srgbClr val="7030A0"/>
                </a:solidFill>
                <a:cs typeface="Aharoni" panose="02010803020104030203" pitchFamily="2" charset="-79"/>
              </a:rPr>
              <a:t>3</a:t>
            </a:r>
            <a:endParaRPr lang="ru-RU" sz="2800" b="1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0171" y="1489508"/>
            <a:ext cx="3721481" cy="20933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2225" y="3895272"/>
            <a:ext cx="4209142" cy="2367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56169" y="1840492"/>
            <a:ext cx="2487612" cy="44224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3170" y="1489508"/>
            <a:ext cx="3721481" cy="209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596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0171" y="420914"/>
            <a:ext cx="7953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7030A0"/>
                </a:solidFill>
                <a:cs typeface="Aharoni" panose="02010803020104030203" pitchFamily="2" charset="-79"/>
              </a:rPr>
              <a:t>Снежные постройки на участке группы № </a:t>
            </a:r>
            <a:r>
              <a:rPr lang="ru-RU" sz="2800" b="1" dirty="0" smtClean="0">
                <a:solidFill>
                  <a:srgbClr val="7030A0"/>
                </a:solidFill>
                <a:cs typeface="Aharoni" panose="02010803020104030203" pitchFamily="2" charset="-79"/>
              </a:rPr>
              <a:t>5</a:t>
            </a:r>
            <a:endParaRPr lang="ru-RU" sz="2800" b="1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0171" y="1378857"/>
            <a:ext cx="2960915" cy="22206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6514" y="1377447"/>
            <a:ext cx="2962795" cy="22220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0577" y="1377447"/>
            <a:ext cx="2962795" cy="22220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9982" y="3846285"/>
            <a:ext cx="3157393" cy="23680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9696" y="3846285"/>
            <a:ext cx="3157393" cy="236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726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0171" y="420914"/>
            <a:ext cx="7953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7030A0"/>
                </a:solidFill>
                <a:cs typeface="Aharoni" panose="02010803020104030203" pitchFamily="2" charset="-79"/>
              </a:rPr>
              <a:t>Снежные постройки на участке группы № </a:t>
            </a:r>
            <a:r>
              <a:rPr lang="ru-RU" sz="2800" b="1" dirty="0" smtClean="0">
                <a:solidFill>
                  <a:srgbClr val="7030A0"/>
                </a:solidFill>
                <a:cs typeface="Aharoni" panose="02010803020104030203" pitchFamily="2" charset="-79"/>
              </a:rPr>
              <a:t>5</a:t>
            </a:r>
            <a:endParaRPr lang="ru-RU" sz="2800" b="1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4217" y="1315337"/>
            <a:ext cx="3040716" cy="22805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4084" y="1315336"/>
            <a:ext cx="3040716" cy="22805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4217" y="4045111"/>
            <a:ext cx="3040716" cy="22805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4084" y="4045111"/>
            <a:ext cx="3040716" cy="22805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73951" y="4045111"/>
            <a:ext cx="3040715" cy="228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782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385</Words>
  <Application>Microsoft Office PowerPoint</Application>
  <PresentationFormat>Произвольный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Котельникова</cp:lastModifiedBy>
  <cp:revision>17</cp:revision>
  <dcterms:created xsi:type="dcterms:W3CDTF">2019-03-18T17:01:45Z</dcterms:created>
  <dcterms:modified xsi:type="dcterms:W3CDTF">2023-04-20T19:48:31Z</dcterms:modified>
</cp:coreProperties>
</file>