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5"/>
  </p:notesMasterIdLst>
  <p:sldIdLst>
    <p:sldId id="256" r:id="rId3"/>
    <p:sldId id="261" r:id="rId4"/>
    <p:sldId id="262" r:id="rId5"/>
    <p:sldId id="263" r:id="rId6"/>
    <p:sldId id="276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8" r:id="rId16"/>
    <p:sldId id="281" r:id="rId17"/>
    <p:sldId id="280" r:id="rId18"/>
    <p:sldId id="279" r:id="rId19"/>
    <p:sldId id="282" r:id="rId20"/>
    <p:sldId id="283" r:id="rId21"/>
    <p:sldId id="284" r:id="rId22"/>
    <p:sldId id="285" r:id="rId23"/>
    <p:sldId id="274" r:id="rId24"/>
  </p:sldIdLst>
  <p:sldSz cx="9144000" cy="6858000" type="screen4x3"/>
  <p:notesSz cx="6761163" cy="988218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Segoe UI" pitchFamily="34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Segoe UI" pitchFamily="34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Segoe UI" pitchFamily="34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Segoe UI" pitchFamily="34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Segoe UI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Segoe UI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Segoe UI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Segoe UI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Segoe UI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3" userDrawn="1">
          <p15:clr>
            <a:srgbClr val="A4A3A4"/>
          </p15:clr>
        </p15:guide>
        <p15:guide id="2" pos="213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13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50888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6117" y="4694040"/>
            <a:ext cx="5407366" cy="444526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32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73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824496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380020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095425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970697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0341838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95202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4113415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279905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55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30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30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32120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71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91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50888"/>
            <a:ext cx="4941887" cy="37068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117" y="4694039"/>
            <a:ext cx="5408930" cy="444698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2A9A1-487B-42ED-8EED-86B2F327F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5E813-50DB-4B5E-B6BD-9DE24DE2A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299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299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8F23A-1C00-4F8F-88A7-997B1ED4E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8013" cy="11382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8FEDD-8593-480A-ADEF-401C4A6AB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32CEE-238E-4996-B661-8F14CF6E4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FCA7B-0E2A-4E9F-AAD3-FB644FF53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AD0AA-88A7-4F64-97AE-D471B365E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81200" y="3962400"/>
            <a:ext cx="3198813" cy="1751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2413" y="3962400"/>
            <a:ext cx="3200400" cy="1751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3AA4A-9559-4248-9746-3816EB3A7D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1D49F-8D94-4685-B442-6CB4870B9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2D64D-ABA7-4C88-B844-89A48A3B31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B5C96-1D6A-4F34-8C51-BEF878C2C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9292D-749D-4D57-A141-B6566A44D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EABB1-4917-4399-83FE-620413D339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FFFDF-D9F4-49DD-BB97-E4F5F5167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78E79-FB05-4E1C-B830-BFA07CE212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0988" y="1524000"/>
            <a:ext cx="1905000" cy="41894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524000"/>
            <a:ext cx="5564188" cy="41894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BF736-C1A4-4D65-B7B6-81263D995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EF985-B4D5-4D4F-93FE-8A3DC8D0D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3976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3976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67B00-4AF0-4A91-A98E-E399C28597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A2511-FAB7-43FA-B8E5-58D408E1D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96616-BD52-4D31-8C89-0EB7CF2ED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643D-51E1-48AD-A6B5-97FB65D645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70E91-A589-4E1F-A5A7-55F09359EB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C70E8-5281-466A-871B-5EFA86C212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138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3976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3638"/>
            <a:ext cx="2132013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3638"/>
            <a:ext cx="2132013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0938F8-A600-4D7A-84A1-6D1EE52C5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Freeform 6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 cap="flat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457200" y="6172200"/>
            <a:ext cx="8229600" cy="1588"/>
          </a:xfrm>
          <a:prstGeom prst="line">
            <a:avLst/>
          </a:prstGeom>
          <a:noFill/>
          <a:ln w="19080" cap="sq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ransition spd="med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>
          <a:solidFill>
            <a:srgbClr val="006633"/>
          </a:solidFill>
          <a:latin typeface="Garamond" pitchFamily="18" charset="0"/>
          <a:cs typeface="Arial" pitchFamily="34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>
          <a:solidFill>
            <a:srgbClr val="006633"/>
          </a:solidFill>
          <a:latin typeface="Garamond" pitchFamily="18" charset="0"/>
          <a:cs typeface="Arial" pitchFamily="34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>
          <a:solidFill>
            <a:srgbClr val="006633"/>
          </a:solidFill>
          <a:latin typeface="Garamond" pitchFamily="18" charset="0"/>
          <a:cs typeface="Arial" pitchFamily="34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>
          <a:solidFill>
            <a:srgbClr val="006633"/>
          </a:solidFill>
          <a:latin typeface="Garamond" pitchFamily="18" charset="0"/>
          <a:cs typeface="Arial" pitchFamily="34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>
          <a:solidFill>
            <a:srgbClr val="006633"/>
          </a:solidFill>
          <a:latin typeface="Garamond" pitchFamily="18" charset="0"/>
          <a:cs typeface="Arial" pitchFamily="34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>
          <a:solidFill>
            <a:srgbClr val="006633"/>
          </a:solidFill>
          <a:latin typeface="Garamond" pitchFamily="18" charset="0"/>
          <a:cs typeface="Arial" pitchFamily="34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>
          <a:solidFill>
            <a:srgbClr val="006633"/>
          </a:solidFill>
          <a:latin typeface="Garamond" pitchFamily="18" charset="0"/>
          <a:cs typeface="Arial" pitchFamily="34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>
          <a:solidFill>
            <a:srgbClr val="006633"/>
          </a:solidFill>
          <a:latin typeface="Garamond" pitchFamily="18" charset="0"/>
          <a:cs typeface="Arial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1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0"/>
            <a:ext cx="7621588" cy="1751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1200" y="3962400"/>
            <a:ext cx="6551613" cy="1751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добавления текста щелкните мышью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3638"/>
            <a:ext cx="2132013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3638"/>
            <a:ext cx="2894013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3638"/>
            <a:ext cx="2132013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fld id="{E24AE485-3EA6-4FD9-9946-39DC44160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Freeform 6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560" cap="flat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1981200" y="3962400"/>
            <a:ext cx="6511925" cy="1588"/>
          </a:xfrm>
          <a:prstGeom prst="line">
            <a:avLst/>
          </a:prstGeom>
          <a:noFill/>
          <a:ln w="19080" cap="sq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ransition spd="med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50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5000">
          <a:solidFill>
            <a:srgbClr val="006633"/>
          </a:solidFill>
          <a:latin typeface="Garamond" pitchFamily="18" charset="0"/>
          <a:cs typeface="Arial" pitchFamily="34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5000">
          <a:solidFill>
            <a:srgbClr val="006633"/>
          </a:solidFill>
          <a:latin typeface="Garamond" pitchFamily="18" charset="0"/>
          <a:cs typeface="Arial" pitchFamily="34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5000">
          <a:solidFill>
            <a:srgbClr val="006633"/>
          </a:solidFill>
          <a:latin typeface="Garamond" pitchFamily="18" charset="0"/>
          <a:cs typeface="Arial" pitchFamily="34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5000">
          <a:solidFill>
            <a:srgbClr val="006633"/>
          </a:solidFill>
          <a:latin typeface="Garamond" pitchFamily="18" charset="0"/>
          <a:cs typeface="Arial" pitchFamily="34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5000">
          <a:solidFill>
            <a:srgbClr val="006633"/>
          </a:solidFill>
          <a:latin typeface="Garamond" pitchFamily="18" charset="0"/>
          <a:cs typeface="Arial" pitchFamily="34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5000">
          <a:solidFill>
            <a:srgbClr val="006633"/>
          </a:solidFill>
          <a:latin typeface="Garamond" pitchFamily="18" charset="0"/>
          <a:cs typeface="Arial" pitchFamily="34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5000">
          <a:solidFill>
            <a:srgbClr val="006633"/>
          </a:solidFill>
          <a:latin typeface="Garamond" pitchFamily="18" charset="0"/>
          <a:cs typeface="Arial" pitchFamily="34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5000">
          <a:solidFill>
            <a:srgbClr val="006633"/>
          </a:solidFill>
          <a:latin typeface="Garamond" pitchFamily="18" charset="0"/>
          <a:cs typeface="Arial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ctr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000000"/>
          </a:solidFill>
          <a:latin typeface="+mn-lt"/>
          <a:cs typeface="+mn-cs"/>
        </a:defRPr>
      </a:lvl2pPr>
      <a:lvl3pPr marL="1143000" indent="-228600" algn="ctr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000000"/>
          </a:solidFill>
          <a:latin typeface="+mn-lt"/>
          <a:cs typeface="+mn-cs"/>
        </a:defRPr>
      </a:lvl3pPr>
      <a:lvl4pPr marL="1600200" indent="-228600" algn="ctr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ctr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ctr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ctr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ctr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ctr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0"/>
            <a:ext cx="8857758" cy="6857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1907704" y="2367340"/>
            <a:ext cx="5400675" cy="446494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 smtClean="0">
                <a:solidFill>
                  <a:schemeClr val="tx1"/>
                </a:solidFill>
              </a:rPr>
              <a:t>«Экологическое воспитание</a:t>
            </a:r>
          </a:p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solidFill>
                  <a:schemeClr val="tx1"/>
                </a:solidFill>
              </a:rPr>
              <a:t>д</a:t>
            </a:r>
            <a:r>
              <a:rPr lang="ru-RU" sz="2800" b="1" dirty="0" smtClean="0">
                <a:solidFill>
                  <a:schemeClr val="tx1"/>
                </a:solidFill>
              </a:rPr>
              <a:t>етей посредством использования экологической сказки»</a:t>
            </a:r>
          </a:p>
          <a:p>
            <a:pPr algn="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algn="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b="1" dirty="0">
              <a:solidFill>
                <a:schemeClr val="tx1"/>
              </a:solidFill>
            </a:endParaRPr>
          </a:p>
          <a:p>
            <a:pPr algn="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chemeClr val="tx1"/>
                </a:solidFill>
              </a:rPr>
              <a:t>Воспитатель:</a:t>
            </a:r>
          </a:p>
          <a:p>
            <a:pPr algn="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chemeClr val="tx1"/>
                </a:solidFill>
              </a:rPr>
              <a:t>Федосеева О. Б.</a:t>
            </a:r>
          </a:p>
          <a:p>
            <a:pPr algn="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chemeClr val="tx1"/>
                </a:solidFill>
              </a:rPr>
              <a:t>Фомина А. А.</a:t>
            </a:r>
            <a:r>
              <a:rPr lang="ru-RU" b="1" dirty="0" smtClean="0">
                <a:solidFill>
                  <a:srgbClr val="CC0000"/>
                </a:solidFill>
              </a:rPr>
              <a:t>  </a:t>
            </a:r>
          </a:p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 algn="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                                                                                                              </a:t>
            </a:r>
          </a:p>
          <a:p>
            <a:pP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                                          </a:t>
            </a:r>
            <a:r>
              <a:rPr lang="ru-RU" sz="1400" dirty="0" smtClean="0">
                <a:solidFill>
                  <a:srgbClr val="000000"/>
                </a:solidFill>
              </a:rPr>
              <a:t>  </a:t>
            </a:r>
            <a:endParaRPr lang="ru-RU" sz="1400" dirty="0">
              <a:solidFill>
                <a:srgbClr val="000000"/>
              </a:solidFill>
            </a:endParaRPr>
          </a:p>
          <a:p>
            <a:pP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                                                              </a:t>
            </a:r>
          </a:p>
          <a:p>
            <a:pP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61" y="188913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827584" y="1916832"/>
            <a:ext cx="7200800" cy="2731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3. Покупала самовар,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А спасал ее комар.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 algn="ctr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(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Сказка </a:t>
            </a: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«Муха-Цокотуха»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,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экологические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моменты – биологическое разнообразие беспозвоночных; паук делает сети, и охотиться на мух.)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4524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115616" y="1340768"/>
            <a:ext cx="7200800" cy="394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4. Дед с бабкой слезами горючим плачут -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за что же такая нам вдруг неудача.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Лежало на полке яйцо золотое.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Да только вот мышь –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наказанье такое - разбила его.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(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Сказка </a:t>
            </a: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«Курочка Рябка»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,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экологический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момент – ценность яиц для питания человека.)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43323" y="1628800"/>
            <a:ext cx="7128792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5. 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Красна девица, </a:t>
            </a:r>
            <a:r>
              <a:rPr lang="ru-RU" sz="2400" u="sng" dirty="0">
                <a:solidFill>
                  <a:srgbClr val="111111"/>
                </a:solidFill>
                <a:ea typeface="Times New Roman" panose="02020603050405020304" pitchFamily="18" charset="0"/>
              </a:rPr>
              <a:t>грустна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: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Ей не нравится весна,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Ей на солнце тяжко!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Слезы льет бедняжка!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(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Сказка </a:t>
            </a: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«Снегурочка»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,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экологический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момент – снег при высоких температурах тает.)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43608" y="1772816"/>
            <a:ext cx="7344816" cy="2362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6. 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Летела стрела и попала в болото,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А в том болоте поймал ее кто-то.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(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Сказка </a:t>
            </a: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«Царевна-лягушка»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,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экологический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момент – защита животного мира.)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187624" y="1700808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Интересен такой прием работы со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сказкой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, как исправление ошибок. Дети с удовольствием слушают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сказки и ищут неточности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. Данный прием формирует у детей представление о причинно-следственных связях в природном комплексе.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296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971315" y="1484784"/>
            <a:ext cx="7272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Найдите ошибки в сказке </a:t>
            </a:r>
            <a:r>
              <a:rPr lang="ru-RU" sz="2400" b="1" i="1" dirty="0">
                <a:solidFill>
                  <a:srgbClr val="111111"/>
                </a:solidFill>
                <a:ea typeface="Times New Roman" panose="02020603050405020304" pitchFamily="18" charset="0"/>
              </a:rPr>
              <a:t>«Зимой в </a:t>
            </a:r>
            <a:r>
              <a:rPr lang="ru-RU" sz="2400" b="1" i="1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лесу»</a:t>
            </a:r>
            <a:endParaRPr lang="ru-RU" sz="2400" b="1" dirty="0" smtClean="0">
              <a:ea typeface="Times New Roman" panose="02020603050405020304" pitchFamily="18" charset="0"/>
            </a:endParaRPr>
          </a:p>
          <a:p>
            <a:pPr indent="228600" algn="ctr"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Тихо 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зимой в лесу, только кое-где слышны голоса синиц и скворцов. Недавно выпал снег. Зеленые иголки елей и лиственниц выглядывают из-под нанесенного на ветки снега. Хорошо видно следы некоторых жителей леса. Вот пробежал заяц. А это чьи следы на просеке? "Это следы ежа", -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сказал Петя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. "Нет, это не ежик пробежал, а суслик", - возразила Маша.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6666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43608" y="1340768"/>
            <a:ext cx="72008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Ошибки:</a:t>
            </a:r>
            <a:endParaRPr lang="ru-RU" sz="2400" b="1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1. Скворцы улетают в теплые края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2. Лиственница единственное хвойное дерево, с которого каждый год опадают иголки, а весной вырастают снова.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3. Ежи и суслики впадают зимой в спячку.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0721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43323" y="1412776"/>
            <a:ext cx="7128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Зима в лесу - любимое время для всех лесных жителей. Белки всю зиму спят в своих дуплах, медведи ходят за ягодами. Из леса доносится равномерный стук - это дятел долбит шишки, вытаскивая из них семена. На ветке густой ели виднеется чье-то гнездо. Кто же это насиживает яйца зимой? "Это сойка -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сказал Петя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, -Давайте ее поймаем.»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1690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475656" y="1916832"/>
            <a:ext cx="6624736" cy="2644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Ошибки:</a:t>
            </a:r>
            <a:endParaRPr lang="ru-RU" sz="2400" b="1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1. Белки в спячку не впадают.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2. Зимой появляются птенцы у клеста.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3. Нельзя ловить лесных птиц - в неволе они погибнут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221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115616" y="1556792"/>
            <a:ext cx="71287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Назовите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сказки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, в которых неживая природа оживает.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«Сказка о мертвой царевне»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- солнце, месяц, ветер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«Гуси-лебеди»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- яблоня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«По щучьему велению»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-поленья идут сами в сани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«Двенадцать месяцев»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- Оживают месяцы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«Морозко»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- сухие деревья </a:t>
            </a: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оживают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9589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-143532"/>
            <a:ext cx="9252520" cy="702831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1196752"/>
            <a:ext cx="8064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Главная задача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экологического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воспитания в детском саду - научить ребенка заботливому отношению к природе, бережно распоряжаться богатствами </a:t>
            </a: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природы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.</a:t>
            </a: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У дошкольников ещё преобладают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сказочные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представления о живой природе, поэтому особая роль </a:t>
            </a: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в формировании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экологической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культуры ребёнка отводится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экологической сказке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. Чтение литературы, наблюдения на прогулке, обыгрывание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экологических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сценок способствуют формированию первых понятий о единстве человека и природы, помогают развить творческое воображение, ребенок учится лучше понимать окружающий его мир.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971315" y="1196752"/>
            <a:ext cx="7272808" cy="5175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111111"/>
                </a:solidFill>
                <a:ea typeface="Calibri" panose="020F0502020204030204" pitchFamily="34" charset="0"/>
              </a:rPr>
              <a:t>Формирование у дошкольников начал </a:t>
            </a:r>
            <a:r>
              <a:rPr lang="ru-RU" sz="2400" b="1" dirty="0">
                <a:solidFill>
                  <a:srgbClr val="111111"/>
                </a:solidFill>
                <a:ea typeface="Calibri" panose="020F0502020204030204" pitchFamily="34" charset="0"/>
              </a:rPr>
              <a:t>экологической</a:t>
            </a:r>
            <a:r>
              <a:rPr lang="ru-RU" sz="2400" dirty="0">
                <a:solidFill>
                  <a:srgbClr val="111111"/>
                </a:solidFill>
                <a:ea typeface="Calibri" panose="020F0502020204030204" pitchFamily="34" charset="0"/>
              </a:rPr>
              <a:t> культуры в первую очередь составляют наблюдения окружающего мира, и помогут народные приметы. </a:t>
            </a:r>
            <a:endParaRPr lang="ru-RU" sz="2400" dirty="0" smtClean="0">
              <a:solidFill>
                <a:srgbClr val="111111"/>
              </a:solidFill>
              <a:ea typeface="Calibri" panose="020F0502020204030204" pitchFamily="34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Продолжите народную примету, связанные с погодными </a:t>
            </a: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явлениями.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226695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- Кошка свернулась клубочком – к похолоданию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226695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- Ворона кричит зимой – к метели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226695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- Лягушки квакают – к дождю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226695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- Если гусь стоит на одной ноге – к морозу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226695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- Появились опята – лето кончилось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226695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- Собаки кувыркаются – к пурге</a:t>
            </a:r>
            <a:endParaRPr lang="ru-RU" sz="2000" dirty="0">
              <a:ea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02159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43608" y="1772816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Надеемся, 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что показанные </a:t>
            </a: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нами 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задания помогут вам в осуществлении профессиональной деятельности, и возможно вы ощутите преимущества экологической сказки в воспитании детей.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225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8569325" cy="6408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4515" name="Rectangle 2"/>
          <p:cNvSpPr>
            <a:spLocks noChangeArrowheads="1"/>
          </p:cNvSpPr>
          <p:nvPr/>
        </p:nvSpPr>
        <p:spPr bwMode="auto">
          <a:xfrm>
            <a:off x="2700338" y="3111500"/>
            <a:ext cx="4157662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 smtClean="0">
                <a:solidFill>
                  <a:srgbClr val="CC0000"/>
                </a:solidFill>
              </a:rPr>
              <a:t>Благодарим </a:t>
            </a:r>
            <a:r>
              <a:rPr lang="ru-RU" sz="2400" dirty="0">
                <a:solidFill>
                  <a:srgbClr val="CC0000"/>
                </a:solidFill>
              </a:rPr>
              <a:t>за внимание.</a:t>
            </a:r>
          </a:p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 smtClean="0">
                <a:solidFill>
                  <a:srgbClr val="CC0000"/>
                </a:solidFill>
              </a:rPr>
              <a:t>Желаем </a:t>
            </a:r>
            <a:r>
              <a:rPr lang="ru-RU" sz="2400" dirty="0">
                <a:solidFill>
                  <a:srgbClr val="CC0000"/>
                </a:solidFill>
              </a:rPr>
              <a:t>успеха!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0"/>
            <a:ext cx="8748712" cy="666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1052736"/>
            <a:ext cx="73448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В настоящее время очень остро встала проблема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экологического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воспитания дошкольников. В век скоростей и технологий не хватает времени остановиться, оглянуться вокруг, понаблюдать за родной природой. Нехватка общения детей с природой оборачивается впоследствии черствостью, безнравственностью и неуважительным отношением ко всему живому. А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экологическая сказка даёт возможность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, благодаря хорошо развитому у детей воображению, понаблюдать с дошкольниками за жизнью диких животных или отправиться в путешествие, увидеть своими глазами рассвет или подводное царство.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3830"/>
            <a:ext cx="9144000" cy="68337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99592" y="1412776"/>
            <a:ext cx="770485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400" b="1" i="1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Цель: </a:t>
            </a: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оказание 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помощи педагогам дошкольных учреждений в овладении технологией ознакомления детей старшего дошкольного возраста экологическими представлениями через экологические сказки.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endParaRPr lang="ru-RU" sz="2400" b="1" i="1" dirty="0" smtClean="0">
              <a:solidFill>
                <a:srgbClr val="111111"/>
              </a:solidFill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400" b="1" i="1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Задачи:</a:t>
            </a:r>
            <a:endParaRPr lang="ru-RU" sz="2400" b="1" i="1" dirty="0" smtClean="0">
              <a:ea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 Способствовать творческому поиску педагогов в создании условий для формирования положительно - эмоционального отношения к экологической сказке.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111111"/>
                </a:solidFill>
                <a:ea typeface="Calibri" panose="020F0502020204030204" pitchFamily="34" charset="0"/>
              </a:rPr>
              <a:t>Совершенствовать </a:t>
            </a:r>
            <a:r>
              <a:rPr lang="ru-RU" sz="2400" b="1" dirty="0">
                <a:solidFill>
                  <a:srgbClr val="111111"/>
                </a:solidFill>
                <a:ea typeface="Calibri" panose="020F0502020204030204" pitchFamily="34" charset="0"/>
              </a:rPr>
              <a:t>педагогическое мастерство</a:t>
            </a:r>
            <a:r>
              <a:rPr lang="ru-RU" sz="2400" dirty="0">
                <a:solidFill>
                  <a:srgbClr val="111111"/>
                </a:solidFill>
                <a:ea typeface="Calibri" panose="020F0502020204030204" pitchFamily="34" charset="0"/>
              </a:rPr>
              <a:t> воспитателей в вопросах </a:t>
            </a:r>
            <a:r>
              <a:rPr lang="ru-RU" sz="2400" b="1" dirty="0">
                <a:solidFill>
                  <a:srgbClr val="111111"/>
                </a:solidFill>
                <a:ea typeface="Calibri" panose="020F0502020204030204" pitchFamily="34" charset="0"/>
              </a:rPr>
              <a:t>экологической сказки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4352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899592" y="1484784"/>
            <a:ext cx="75608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Сказка ложь</a:t>
            </a: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, да в ней намек! Добрым молодцам урок»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. Эти слова мы знаем с детства. И, действительно,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сказка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не только развлекает, она воспитывает, знакомит ребенка с окружающим миром, добром и злом. С помощью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сказки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можно дать определенные знания детям. Причем, это происходит в ненавязчивой форме, а как бы исподволь.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Часто мы используем народные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сказки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, так как они во многом </a:t>
            </a: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«</a:t>
            </a:r>
            <a:r>
              <a:rPr lang="ru-RU" sz="2400" b="1" i="1" dirty="0" err="1">
                <a:solidFill>
                  <a:srgbClr val="111111"/>
                </a:solidFill>
                <a:ea typeface="Times New Roman" panose="02020603050405020304" pitchFamily="18" charset="0"/>
              </a:rPr>
              <a:t>экологичны</a:t>
            </a: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: в них отражается отношение людей к окружающему миру, взаимоотношение людей со средой обитания.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2610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971315" y="1999962"/>
            <a:ext cx="7272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И сегодня мы с вами уважаемые, коллеги на практике попробуем убедиться в том, что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сказки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учат положительному отношению к </a:t>
            </a:r>
            <a:r>
              <a:rPr lang="ru-RU" sz="2400" b="1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экологии</a:t>
            </a: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.</a:t>
            </a:r>
          </a:p>
          <a:p>
            <a:pPr indent="228600"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Посмотрите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, что общего между этими картинками?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К</a:t>
            </a: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ак 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можно объединить эти два слова? 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endParaRPr lang="ru-RU" sz="2400" dirty="0" smtClean="0">
              <a:solidFill>
                <a:srgbClr val="111111"/>
              </a:solidFill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endParaRPr lang="ru-RU" sz="2400" dirty="0">
              <a:solidFill>
                <a:srgbClr val="111111"/>
              </a:solidFill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endParaRPr lang="ru-RU" sz="2400" dirty="0"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9952" y="1225065"/>
            <a:ext cx="3438442" cy="22983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9952" y="3717032"/>
            <a:ext cx="3438442" cy="23837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0032" y="1218316"/>
            <a:ext cx="3133616" cy="22922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6941" y="3546617"/>
            <a:ext cx="2639797" cy="25849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96136" y="3206572"/>
            <a:ext cx="1950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tx1"/>
                </a:solidFill>
              </a:rPr>
              <a:t>Сказка</a:t>
            </a:r>
            <a:endParaRPr lang="ru-RU" sz="40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13788" cy="666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827584" y="1124744"/>
            <a:ext cx="7704856" cy="4544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Вам нужно отгадать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сказку и найти в ней экологические моменты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1. Ждали маму с молоком,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А пустили волка в дом.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Кем же были эти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Маленькие дети?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 algn="ctr"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(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Сказка </a:t>
            </a: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«Волк и </a:t>
            </a:r>
            <a:r>
              <a:rPr lang="ru-RU" sz="2400" i="1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семеро козлят</a:t>
            </a: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,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экологический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момент – волк хищник и не прочь съесть козленка</a:t>
            </a: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.)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0"/>
            <a:ext cx="8713787" cy="666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43608" y="1412776"/>
            <a:ext cx="734481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2. В детстве все над ним смеялись,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400" u="sng" dirty="0">
                <a:solidFill>
                  <a:srgbClr val="111111"/>
                </a:solidFill>
                <a:ea typeface="Times New Roman" panose="02020603050405020304" pitchFamily="18" charset="0"/>
              </a:rPr>
              <a:t>Оттолкнуть его старались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: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Ведь никто не знал, что он</a:t>
            </a:r>
            <a:endParaRPr lang="ru-RU" sz="2400" dirty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Белым лебедем рожден</a:t>
            </a: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.</a:t>
            </a:r>
            <a:endParaRPr lang="ru-RU" sz="2400" dirty="0" smtClean="0">
              <a:ea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(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Сказка </a:t>
            </a: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«</a:t>
            </a:r>
            <a:r>
              <a:rPr lang="ru-RU" sz="2400" i="1" dirty="0" smtClean="0">
                <a:solidFill>
                  <a:srgbClr val="111111"/>
                </a:solidFill>
                <a:ea typeface="Times New Roman" panose="02020603050405020304" pitchFamily="18" charset="0"/>
              </a:rPr>
              <a:t>Гадкий утенок</a:t>
            </a:r>
            <a:r>
              <a:rPr lang="ru-RU" sz="2400" i="1" dirty="0">
                <a:solidFill>
                  <a:srgbClr val="111111"/>
                </a:solidFill>
                <a:ea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, </a:t>
            </a:r>
            <a:r>
              <a:rPr lang="ru-RU" sz="2400" b="1" dirty="0">
                <a:solidFill>
                  <a:srgbClr val="111111"/>
                </a:solidFill>
                <a:ea typeface="Times New Roman" panose="02020603050405020304" pitchFamily="18" charset="0"/>
              </a:rPr>
              <a:t>экологический</a:t>
            </a: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 момент – разнообразие домашних птиц.)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Segoe U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Segoe UI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Segoe U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cs typeface="Segoe UI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344</Words>
  <Application>Microsoft Office PowerPoint</Application>
  <PresentationFormat>Экран (4:3)</PresentationFormat>
  <Paragraphs>82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Garamond</vt:lpstr>
      <vt:lpstr>Segoe UI</vt:lpstr>
      <vt:lpstr>Times New Roman</vt:lpstr>
      <vt:lpstr>Wingdings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Театрализованные игры во второй младшей группе Воспитатели: Хабибуллина Э. И. Гарифуллина Ф. Ф</dc:title>
  <dc:creator>Borg-99</dc:creator>
  <cp:lastModifiedBy>Пользователь</cp:lastModifiedBy>
  <cp:revision>28</cp:revision>
  <cp:lastPrinted>2023-02-27T10:19:57Z</cp:lastPrinted>
  <dcterms:created xsi:type="dcterms:W3CDTF">2013-08-18T12:27:15Z</dcterms:created>
  <dcterms:modified xsi:type="dcterms:W3CDTF">2023-02-27T10:46:31Z</dcterms:modified>
</cp:coreProperties>
</file>