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38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230586C-4B8D-410C-A118-A4914BF5E5A8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A829204-D24B-46C0-A3DB-5B1E6E6767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586C-4B8D-410C-A118-A4914BF5E5A8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9204-D24B-46C0-A3DB-5B1E6E6767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586C-4B8D-410C-A118-A4914BF5E5A8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9204-D24B-46C0-A3DB-5B1E6E6767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230586C-4B8D-410C-A118-A4914BF5E5A8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9204-D24B-46C0-A3DB-5B1E6E6767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230586C-4B8D-410C-A118-A4914BF5E5A8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A829204-D24B-46C0-A3DB-5B1E6E6767D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230586C-4B8D-410C-A118-A4914BF5E5A8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A829204-D24B-46C0-A3DB-5B1E6E6767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230586C-4B8D-410C-A118-A4914BF5E5A8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A829204-D24B-46C0-A3DB-5B1E6E6767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586C-4B8D-410C-A118-A4914BF5E5A8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9204-D24B-46C0-A3DB-5B1E6E6767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230586C-4B8D-410C-A118-A4914BF5E5A8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A829204-D24B-46C0-A3DB-5B1E6E6767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230586C-4B8D-410C-A118-A4914BF5E5A8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A829204-D24B-46C0-A3DB-5B1E6E6767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230586C-4B8D-410C-A118-A4914BF5E5A8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A829204-D24B-46C0-A3DB-5B1E6E6767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230586C-4B8D-410C-A118-A4914BF5E5A8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A829204-D24B-46C0-A3DB-5B1E6E6767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8071" y="1700808"/>
            <a:ext cx="7406640" cy="388088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/>
                </a:solidFill>
                <a:effectLst/>
              </a:rPr>
              <a:t>Консультация     </a:t>
            </a:r>
            <a:b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/>
                </a:solidFill>
                <a:effectLst/>
              </a:rPr>
            </a:br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/>
                </a:solidFill>
                <a:effectLst/>
              </a:rPr>
              <a:t>для педагогов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3600" b="1" dirty="0" smtClean="0">
                <a:solidFill>
                  <a:schemeClr val="accent5"/>
                </a:solidFill>
              </a:rPr>
              <a:t>«Использование нетрадиционных методов </a:t>
            </a:r>
            <a:br>
              <a:rPr lang="ru-RU" sz="3600" b="1" dirty="0" smtClean="0">
                <a:solidFill>
                  <a:schemeClr val="accent5"/>
                </a:solidFill>
              </a:rPr>
            </a:br>
            <a:r>
              <a:rPr lang="ru-RU" sz="3600" b="1" dirty="0" smtClean="0">
                <a:solidFill>
                  <a:schemeClr val="accent5"/>
                </a:solidFill>
              </a:rPr>
              <a:t>в работе учителя-логопеда ДОУ»</a:t>
            </a:r>
            <a:endParaRPr lang="ru-RU" sz="3600" dirty="0">
              <a:solidFill>
                <a:schemeClr val="accent5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912495"/>
            <a:ext cx="59584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Комитет по образованию</a:t>
            </a:r>
            <a:endParaRPr lang="ru-RU" sz="1200" dirty="0">
              <a:solidFill>
                <a:schemeClr val="bg1"/>
              </a:solidFill>
            </a:endParaRPr>
          </a:p>
          <a:p>
            <a:pPr algn="ctr"/>
            <a:r>
              <a:rPr lang="ru-RU" sz="1200" b="1" dirty="0">
                <a:solidFill>
                  <a:schemeClr val="bg1"/>
                </a:solidFill>
              </a:rPr>
              <a:t>администрации Ханты-Мансийского района</a:t>
            </a:r>
            <a:endParaRPr lang="ru-RU" sz="1200" dirty="0">
              <a:solidFill>
                <a:schemeClr val="bg1"/>
              </a:solidFill>
            </a:endParaRPr>
          </a:p>
          <a:p>
            <a:pPr algn="ctr"/>
            <a:r>
              <a:rPr lang="ru-RU" sz="1200" b="1" dirty="0">
                <a:solidFill>
                  <a:schemeClr val="bg1"/>
                </a:solidFill>
              </a:rPr>
              <a:t>муниципальное казенное дошкольное образовательное учреждение </a:t>
            </a:r>
            <a:endParaRPr lang="ru-RU" sz="1200" dirty="0">
              <a:solidFill>
                <a:schemeClr val="bg1"/>
              </a:solidFill>
            </a:endParaRPr>
          </a:p>
          <a:p>
            <a:pPr algn="ctr"/>
            <a:r>
              <a:rPr lang="ru-RU" sz="1200" b="1" dirty="0">
                <a:solidFill>
                  <a:schemeClr val="bg1"/>
                </a:solidFill>
              </a:rPr>
              <a:t>Ханты-Мансийского района «Детский сад «Сказка»</a:t>
            </a:r>
            <a:endParaRPr lang="ru-RU" sz="1200" dirty="0">
              <a:solidFill>
                <a:schemeClr val="bg1"/>
              </a:solidFill>
            </a:endParaRPr>
          </a:p>
          <a:p>
            <a:pPr algn="ctr"/>
            <a:r>
              <a:rPr lang="ru-RU" sz="1200" b="1" dirty="0">
                <a:solidFill>
                  <a:schemeClr val="bg1"/>
                </a:solidFill>
              </a:rPr>
              <a:t>п. </a:t>
            </a:r>
            <a:r>
              <a:rPr lang="ru-RU" sz="1200" b="1" dirty="0" err="1">
                <a:solidFill>
                  <a:schemeClr val="bg1"/>
                </a:solidFill>
              </a:rPr>
              <a:t>Горноправдинск</a:t>
            </a:r>
            <a:r>
              <a:rPr lang="ru-RU" sz="1200" b="1" dirty="0">
                <a:solidFill>
                  <a:schemeClr val="bg1"/>
                </a:solidFill>
              </a:rPr>
              <a:t>»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1391" y="286027"/>
            <a:ext cx="394970" cy="50609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95193" y="57332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/>
                </a:solidFill>
              </a:rPr>
              <a:t>Подготовила: учитель-логопед </a:t>
            </a:r>
            <a:r>
              <a:rPr lang="ru-RU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/>
                </a:solidFill>
              </a:rPr>
              <a:t>Абдукаримова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/>
                </a:solidFill>
              </a:rPr>
              <a:t> Г.М.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586790" cy="214314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71480"/>
            <a:ext cx="8015286" cy="17145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Желаю вам творческих успехов!</a:t>
            </a:r>
            <a:endParaRPr lang="ru-RU" sz="3600" dirty="0"/>
          </a:p>
        </p:txBody>
      </p:sp>
      <p:pic>
        <p:nvPicPr>
          <p:cNvPr id="5" name="Рисунок 4" descr="shutterstock_7683688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050" y="2786058"/>
            <a:ext cx="3857652" cy="35760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b3d107162b44c7db7083361a15a2f1d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446" y="214290"/>
            <a:ext cx="2571767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88900" lvl="0"/>
            <a:r>
              <a:rPr lang="ru-RU" sz="4900" b="1" dirty="0" err="1" smtClean="0">
                <a:solidFill>
                  <a:schemeClr val="accent2"/>
                </a:solidFill>
              </a:rPr>
              <a:t>Су-Джок</a:t>
            </a:r>
            <a:r>
              <a:rPr lang="ru-RU" sz="4900" b="1" dirty="0" smtClean="0">
                <a:solidFill>
                  <a:schemeClr val="accent2"/>
                </a:solidFill>
              </a:rPr>
              <a:t> терапия</a:t>
            </a:r>
            <a:r>
              <a:rPr lang="ru-RU" sz="4900" dirty="0" smtClean="0">
                <a:solidFill>
                  <a:schemeClr val="accent2"/>
                </a:solidFill>
              </a:rPr>
              <a:t/>
            </a:r>
            <a:br>
              <a:rPr lang="ru-RU" sz="4900" dirty="0" smtClean="0">
                <a:solidFill>
                  <a:schemeClr val="accent2"/>
                </a:solidFill>
              </a:rPr>
            </a:br>
            <a:endParaRPr lang="ru-RU" sz="4900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6929486" cy="5572164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800" b="1" u="sng" dirty="0" smtClean="0">
              <a:solidFill>
                <a:schemeClr val="accent5"/>
              </a:solidFill>
            </a:endParaRPr>
          </a:p>
          <a:p>
            <a:pPr>
              <a:buNone/>
            </a:pPr>
            <a:r>
              <a:rPr lang="ru-RU" sz="2400" b="1" u="sng" dirty="0" smtClean="0">
                <a:solidFill>
                  <a:schemeClr val="accent5"/>
                </a:solidFill>
              </a:rPr>
              <a:t>Достоинствами </a:t>
            </a:r>
            <a:r>
              <a:rPr lang="ru-RU" sz="2400" b="1" u="sng" dirty="0" err="1" smtClean="0">
                <a:solidFill>
                  <a:schemeClr val="accent5"/>
                </a:solidFill>
              </a:rPr>
              <a:t>Су-Джок</a:t>
            </a:r>
            <a:r>
              <a:rPr lang="ru-RU" sz="2400" b="1" u="sng" dirty="0" smtClean="0">
                <a:solidFill>
                  <a:schemeClr val="accent5"/>
                </a:solidFill>
              </a:rPr>
              <a:t> терапии являются:</a:t>
            </a:r>
            <a:endParaRPr lang="ru-RU" sz="1800" b="1" u="sng" dirty="0" smtClean="0">
              <a:solidFill>
                <a:schemeClr val="accent5"/>
              </a:solidFill>
            </a:endParaRPr>
          </a:p>
          <a:p>
            <a:pPr lvl="0"/>
            <a:r>
              <a:rPr lang="ru-RU" sz="2000" b="1" dirty="0" smtClean="0">
                <a:solidFill>
                  <a:schemeClr val="accent5"/>
                </a:solidFill>
              </a:rPr>
              <a:t>Высокая эффективность – при правильном применении наступает выраженный эффект.</a:t>
            </a:r>
          </a:p>
          <a:p>
            <a:pPr lvl="0"/>
            <a:r>
              <a:rPr lang="ru-RU" sz="2000" b="1" dirty="0" smtClean="0">
                <a:solidFill>
                  <a:schemeClr val="accent5"/>
                </a:solidFill>
              </a:rPr>
              <a:t>Абсолютная безопасность – неправильное применение никогда не наносит вред – оно просто неэффективно.</a:t>
            </a:r>
          </a:p>
          <a:p>
            <a:pPr lvl="0"/>
            <a:r>
              <a:rPr lang="ru-RU" sz="2000" b="1" dirty="0" smtClean="0">
                <a:solidFill>
                  <a:schemeClr val="accent5"/>
                </a:solidFill>
              </a:rPr>
              <a:t>Универсальность – </a:t>
            </a:r>
            <a:r>
              <a:rPr lang="ru-RU" sz="2000" b="1" dirty="0" err="1" smtClean="0">
                <a:solidFill>
                  <a:schemeClr val="accent5"/>
                </a:solidFill>
              </a:rPr>
              <a:t>Су-Джок</a:t>
            </a:r>
            <a:r>
              <a:rPr lang="ru-RU" sz="2000" b="1" dirty="0" smtClean="0">
                <a:solidFill>
                  <a:schemeClr val="accent5"/>
                </a:solidFill>
              </a:rPr>
              <a:t> терапию могут использовать и педагоги в своей работе, и родители в домашних условиях.</a:t>
            </a:r>
          </a:p>
          <a:p>
            <a:pPr lvl="0">
              <a:spcBef>
                <a:spcPts val="0"/>
              </a:spcBef>
            </a:pPr>
            <a:r>
              <a:rPr lang="ru-RU" sz="2000" b="1" dirty="0" smtClean="0">
                <a:solidFill>
                  <a:schemeClr val="accent5"/>
                </a:solidFill>
              </a:rPr>
              <a:t>Простота применения – для получения результата проводить стимуляцию биологически активных точек с помощью </a:t>
            </a:r>
          </a:p>
          <a:p>
            <a:pPr lvl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5"/>
                </a:solidFill>
              </a:rPr>
              <a:t>      </a:t>
            </a:r>
            <a:r>
              <a:rPr lang="ru-RU" sz="2000" b="1" dirty="0" err="1" smtClean="0">
                <a:solidFill>
                  <a:schemeClr val="accent5"/>
                </a:solidFill>
              </a:rPr>
              <a:t>Су-Джок</a:t>
            </a:r>
            <a:r>
              <a:rPr lang="ru-RU" sz="2000" b="1" dirty="0" smtClean="0">
                <a:solidFill>
                  <a:schemeClr val="accent5"/>
                </a:solidFill>
              </a:rPr>
              <a:t> шариков (они свободно продаются в аптеках и не требуют больших затрат)</a:t>
            </a:r>
            <a:endParaRPr lang="ru-RU" sz="2000" b="1" dirty="0">
              <a:solidFill>
                <a:schemeClr val="accent5"/>
              </a:solidFill>
            </a:endParaRPr>
          </a:p>
        </p:txBody>
      </p:sp>
      <p:pic>
        <p:nvPicPr>
          <p:cNvPr id="8" name="Рисунок 7" descr="IMG-0cff01d7e7ba2d4d197841601fbaed74-V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3702" y="4071942"/>
            <a:ext cx="2000264" cy="2667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su-jock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388" y="2285992"/>
            <a:ext cx="2458493" cy="1843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</a:rPr>
              <a:t>Сухой</a:t>
            </a:r>
            <a:r>
              <a:rPr lang="ru-RU" sz="4400" dirty="0" smtClean="0">
                <a:solidFill>
                  <a:schemeClr val="accent2"/>
                </a:solidFill>
              </a:rPr>
              <a:t> </a:t>
            </a:r>
            <a:r>
              <a:rPr lang="ru-RU" sz="4400" b="1" dirty="0" smtClean="0">
                <a:solidFill>
                  <a:schemeClr val="accent2"/>
                </a:solidFill>
              </a:rPr>
              <a:t>бассейн</a:t>
            </a:r>
            <a:endParaRPr lang="ru-RU" sz="4400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7043758" cy="5026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u="sng" dirty="0" err="1" smtClean="0">
                <a:solidFill>
                  <a:schemeClr val="accent5"/>
                </a:solidFill>
              </a:rPr>
              <a:t>Самомассаж</a:t>
            </a:r>
            <a:r>
              <a:rPr lang="ru-RU" sz="2400" b="1" u="sng" dirty="0" smtClean="0">
                <a:solidFill>
                  <a:schemeClr val="accent5"/>
                </a:solidFill>
              </a:rPr>
              <a:t> кистей и пальцев рук в «сухом бассейне» способствует: </a:t>
            </a:r>
            <a:r>
              <a:rPr lang="ru-RU" sz="2400" u="sng" dirty="0" smtClean="0">
                <a:solidFill>
                  <a:schemeClr val="accent5"/>
                </a:solidFill>
              </a:rPr>
              <a:t> </a:t>
            </a:r>
            <a:r>
              <a:rPr lang="ru-RU" sz="2400" dirty="0" smtClean="0">
                <a:solidFill>
                  <a:schemeClr val="accent5"/>
                </a:solidFill>
              </a:rPr>
              <a:t>  </a:t>
            </a:r>
          </a:p>
          <a:p>
            <a:pPr lvl="0"/>
            <a:r>
              <a:rPr lang="ru-RU" sz="2400" dirty="0" smtClean="0">
                <a:solidFill>
                  <a:schemeClr val="accent5"/>
                </a:solidFill>
              </a:rPr>
              <a:t>нормализации мышечного тонуса;        </a:t>
            </a:r>
          </a:p>
          <a:p>
            <a:pPr lvl="0"/>
            <a:r>
              <a:rPr lang="ru-RU" sz="2400" dirty="0" smtClean="0">
                <a:solidFill>
                  <a:schemeClr val="accent5"/>
                </a:solidFill>
              </a:rPr>
              <a:t>стимуляции тактильных ощущений;</a:t>
            </a:r>
          </a:p>
          <a:p>
            <a:pPr lvl="0"/>
            <a:r>
              <a:rPr lang="ru-RU" sz="2400" dirty="0" smtClean="0">
                <a:solidFill>
                  <a:schemeClr val="accent5"/>
                </a:solidFill>
              </a:rPr>
              <a:t>увеличению объёма и амплитуды движений пальцев рук;</a:t>
            </a:r>
          </a:p>
          <a:p>
            <a:pPr lvl="0">
              <a:spcBef>
                <a:spcPts val="0"/>
              </a:spcBef>
            </a:pPr>
            <a:r>
              <a:rPr lang="ru-RU" sz="2400" dirty="0" smtClean="0">
                <a:solidFill>
                  <a:schemeClr val="accent5"/>
                </a:solidFill>
              </a:rPr>
              <a:t>формированию произвольных, координированных движений </a:t>
            </a:r>
          </a:p>
          <a:p>
            <a:pPr lvl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accent5"/>
                </a:solidFill>
              </a:rPr>
              <a:t>     пальцев рук.</a:t>
            </a:r>
          </a:p>
          <a:p>
            <a:endParaRPr lang="ru-RU" dirty="0"/>
          </a:p>
        </p:txBody>
      </p:sp>
      <p:pic>
        <p:nvPicPr>
          <p:cNvPr id="6" name="Рисунок 5" descr="8_Mhd_Ao_Ao_HUw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074" y="3143248"/>
            <a:ext cx="2718013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miska_goroh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8050" y="1071546"/>
            <a:ext cx="256595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nevro-reabil-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28992" y="4643446"/>
            <a:ext cx="2851326" cy="2143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attachment(5)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00892" y="1928802"/>
            <a:ext cx="1979899" cy="2608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</a:rPr>
              <a:t>Упражнения с шариком</a:t>
            </a:r>
            <a:endParaRPr lang="ru-RU" sz="4400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258204" cy="340358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/>
              <a:t>     </a:t>
            </a:r>
            <a:r>
              <a:rPr lang="ru-RU" b="1" dirty="0" smtClean="0">
                <a:solidFill>
                  <a:schemeClr val="accent5"/>
                </a:solidFill>
              </a:rPr>
              <a:t>В дополнение к общепринятым артикуляционным упражнениям можно использовать нетрадиционные упражнения, которые</a:t>
            </a:r>
          </a:p>
          <a:p>
            <a:r>
              <a:rPr lang="ru-RU" sz="2600" dirty="0" smtClean="0">
                <a:solidFill>
                  <a:schemeClr val="accent5"/>
                </a:solidFill>
              </a:rPr>
              <a:t>носят игровой характер,</a:t>
            </a:r>
          </a:p>
          <a:p>
            <a:r>
              <a:rPr lang="ru-RU" sz="2600" dirty="0" smtClean="0">
                <a:solidFill>
                  <a:schemeClr val="accent5"/>
                </a:solidFill>
              </a:rPr>
              <a:t>вызывают положительные эмоции у детей,</a:t>
            </a:r>
          </a:p>
          <a:p>
            <a:r>
              <a:rPr lang="ru-RU" sz="2600" dirty="0" smtClean="0">
                <a:solidFill>
                  <a:schemeClr val="accent5"/>
                </a:solidFill>
              </a:rPr>
              <a:t>помогают преодолевать </a:t>
            </a:r>
            <a:r>
              <a:rPr lang="ru-RU" sz="2600" dirty="0" err="1" smtClean="0">
                <a:solidFill>
                  <a:schemeClr val="accent5"/>
                </a:solidFill>
              </a:rPr>
              <a:t>дизартрические</a:t>
            </a:r>
            <a:r>
              <a:rPr lang="ru-RU" sz="2600" dirty="0" smtClean="0">
                <a:solidFill>
                  <a:schemeClr val="accent5"/>
                </a:solidFill>
              </a:rPr>
              <a:t> расстройства.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attachment(4)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86512" y="4071942"/>
            <a:ext cx="2000264" cy="2563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4357694"/>
            <a:ext cx="2922013" cy="1785950"/>
          </a:xfrm>
          <a:prstGeom prst="rect">
            <a:avLst/>
          </a:prstGeom>
        </p:spPr>
      </p:pic>
      <p:pic>
        <p:nvPicPr>
          <p:cNvPr id="10" name="Рисунок 9" descr="image (1)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68" y="4500570"/>
            <a:ext cx="2409484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hutterstock_370816283-960x64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4143380"/>
            <a:ext cx="3786214" cy="2524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kinetic-sand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4477" y="1714488"/>
            <a:ext cx="2799523" cy="2000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399032"/>
          </a:xfrm>
        </p:spPr>
        <p:txBody>
          <a:bodyPr>
            <a:normAutofit/>
          </a:bodyPr>
          <a:lstStyle/>
          <a:p>
            <a:pPr lvl="0"/>
            <a:r>
              <a:rPr lang="ru-RU" sz="4400" b="1" dirty="0" smtClean="0">
                <a:solidFill>
                  <a:schemeClr val="accent2"/>
                </a:solidFill>
              </a:rPr>
              <a:t>Кинетический песок</a:t>
            </a:r>
            <a:endParaRPr lang="ru-RU" sz="4400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6572296" cy="342902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900" b="1" u="sng" dirty="0" smtClean="0">
                <a:solidFill>
                  <a:schemeClr val="accent5"/>
                </a:solidFill>
              </a:rPr>
              <a:t>Кинетический песок помогает решить следующие задачи: </a:t>
            </a:r>
          </a:p>
          <a:p>
            <a:r>
              <a:rPr lang="ru-RU" sz="2900" dirty="0" smtClean="0">
                <a:solidFill>
                  <a:schemeClr val="accent5"/>
                </a:solidFill>
              </a:rPr>
              <a:t>— развитие диафрагмального дыхания;</a:t>
            </a:r>
          </a:p>
          <a:p>
            <a:r>
              <a:rPr lang="ru-RU" sz="2900" dirty="0" smtClean="0">
                <a:solidFill>
                  <a:schemeClr val="accent5"/>
                </a:solidFill>
              </a:rPr>
              <a:t>— развитие фонематических представлений;</a:t>
            </a:r>
          </a:p>
          <a:p>
            <a:r>
              <a:rPr lang="ru-RU" sz="2900" dirty="0" smtClean="0">
                <a:solidFill>
                  <a:schemeClr val="accent5"/>
                </a:solidFill>
              </a:rPr>
              <a:t>— совершенствование грамматического строя речи;</a:t>
            </a:r>
          </a:p>
          <a:p>
            <a:r>
              <a:rPr lang="ru-RU" sz="2900" dirty="0" smtClean="0">
                <a:solidFill>
                  <a:schemeClr val="accent5"/>
                </a:solidFill>
              </a:rPr>
              <a:t>— автоматизация поставленных звуков;</a:t>
            </a:r>
          </a:p>
          <a:p>
            <a:r>
              <a:rPr lang="ru-RU" sz="2900" dirty="0" smtClean="0">
                <a:solidFill>
                  <a:schemeClr val="accent5"/>
                </a:solidFill>
              </a:rPr>
              <a:t>— обучение грамоте;</a:t>
            </a:r>
          </a:p>
          <a:p>
            <a:r>
              <a:rPr lang="ru-RU" sz="2900" dirty="0" smtClean="0">
                <a:solidFill>
                  <a:schemeClr val="accent5"/>
                </a:solidFill>
              </a:rPr>
              <a:t>— развитие связной речи;</a:t>
            </a:r>
          </a:p>
          <a:p>
            <a:r>
              <a:rPr lang="ru-RU" sz="2900" dirty="0" smtClean="0">
                <a:solidFill>
                  <a:schemeClr val="accent5"/>
                </a:solidFill>
              </a:rPr>
              <a:t>— формирование слоговой структуры речи;</a:t>
            </a:r>
          </a:p>
          <a:p>
            <a:r>
              <a:rPr lang="ru-RU" sz="2900" dirty="0" smtClean="0">
                <a:solidFill>
                  <a:schemeClr val="accent5"/>
                </a:solidFill>
              </a:rPr>
              <a:t>— развитие мелкой моторики.</a:t>
            </a:r>
          </a:p>
          <a:p>
            <a:endParaRPr lang="ru-RU" dirty="0"/>
          </a:p>
        </p:txBody>
      </p:sp>
      <p:pic>
        <p:nvPicPr>
          <p:cNvPr id="10" name="Рисунок 9" descr="s120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4572008"/>
            <a:ext cx="3684089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err="1" smtClean="0">
                <a:solidFill>
                  <a:schemeClr val="accent2"/>
                </a:solidFill>
              </a:rPr>
              <a:t>Биоэнергопластика</a:t>
            </a:r>
            <a:endParaRPr lang="ru-RU" sz="4400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192882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err="1" smtClean="0">
                <a:solidFill>
                  <a:schemeClr val="accent5"/>
                </a:solidFill>
              </a:rPr>
              <a:t>Биоэнергопластика</a:t>
            </a:r>
            <a:r>
              <a:rPr lang="ru-RU" dirty="0" smtClean="0">
                <a:solidFill>
                  <a:schemeClr val="accent5"/>
                </a:solidFill>
              </a:rPr>
              <a:t> – это соединение движений артикуляционного аппарата с движениями кистей рук </a:t>
            </a:r>
            <a:endParaRPr lang="ru-RU" dirty="0">
              <a:solidFill>
                <a:schemeClr val="accent5"/>
              </a:solidFill>
            </a:endParaRPr>
          </a:p>
        </p:txBody>
      </p:sp>
      <p:pic>
        <p:nvPicPr>
          <p:cNvPr id="8" name="Рисунок 7" descr="attachment(1)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844" y="2571744"/>
            <a:ext cx="2016224" cy="2879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attachment(3)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43042" y="3714752"/>
            <a:ext cx="2016224" cy="2879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attachment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00430" y="2643182"/>
            <a:ext cx="2016224" cy="2879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df744e5d0629d708d421ab085ce178d2.jpg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9757" y="4500570"/>
            <a:ext cx="2838452" cy="2128839"/>
          </a:xfrm>
          <a:prstGeom prst="rect">
            <a:avLst/>
          </a:prstGeom>
        </p:spPr>
      </p:pic>
      <p:pic>
        <p:nvPicPr>
          <p:cNvPr id="12" name="Рисунок 11" descr="7d14cf6eee226d3b5a4c4306de0813c6.jpg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198" y="2285992"/>
            <a:ext cx="2647951" cy="198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229600" cy="1399032"/>
          </a:xfrm>
        </p:spPr>
        <p:txBody>
          <a:bodyPr/>
          <a:lstStyle/>
          <a:p>
            <a:pPr lvl="0" algn="ctr"/>
            <a:r>
              <a:rPr lang="ru-RU" b="1" dirty="0" smtClean="0">
                <a:solidFill>
                  <a:schemeClr val="accent2"/>
                </a:solidFill>
              </a:rPr>
              <a:t>Камушки </a:t>
            </a:r>
            <a:r>
              <a:rPr lang="ru-RU" b="1" dirty="0" err="1" smtClean="0">
                <a:solidFill>
                  <a:schemeClr val="accent2"/>
                </a:solidFill>
              </a:rPr>
              <a:t>Марблс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6" name="Рисунок 5" descr="IMG_762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3071810"/>
            <a:ext cx="2863046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DSC_014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446" y="2571744"/>
            <a:ext cx="2913634" cy="1928826"/>
          </a:xfrm>
          <a:prstGeom prst="rect">
            <a:avLst/>
          </a:prstGeom>
        </p:spPr>
      </p:pic>
      <p:pic>
        <p:nvPicPr>
          <p:cNvPr id="13" name="Рисунок 12" descr="detsad-498724-148351660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68" y="1071546"/>
            <a:ext cx="2197939" cy="2285992"/>
          </a:xfrm>
          <a:prstGeom prst="rect">
            <a:avLst/>
          </a:prstGeom>
        </p:spPr>
      </p:pic>
      <p:pic>
        <p:nvPicPr>
          <p:cNvPr id="11" name="Рисунок 10" descr="IMG_7634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015779" y="485155"/>
            <a:ext cx="2166922" cy="1625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detsad-1253233-1506359359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5000612"/>
            <a:ext cx="3095647" cy="1857388"/>
          </a:xfrm>
          <a:prstGeom prst="rect">
            <a:avLst/>
          </a:prstGeom>
        </p:spPr>
      </p:pic>
      <p:pic>
        <p:nvPicPr>
          <p:cNvPr id="4" name="Содержимое 3" descr="IMG_7627.JPG"/>
          <p:cNvPicPr>
            <a:picLocks noGrp="1" noChangeAspect="1"/>
          </p:cNvPicPr>
          <p:nvPr>
            <p:ph idx="1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290"/>
            <a:ext cx="1714512" cy="27355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detsad-1253233-1506359242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066" y="4805362"/>
            <a:ext cx="3330603" cy="20526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etsad-147063-147500175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4214794"/>
            <a:ext cx="2014123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399032"/>
          </a:xfrm>
        </p:spPr>
        <p:txBody>
          <a:bodyPr/>
          <a:lstStyle/>
          <a:p>
            <a:pPr lvl="0" algn="ctr"/>
            <a:r>
              <a:rPr lang="ru-RU" b="1" dirty="0" err="1" smtClean="0">
                <a:solidFill>
                  <a:schemeClr val="accent2"/>
                </a:solidFill>
              </a:rPr>
              <a:t>Иппликатор</a:t>
            </a:r>
            <a:r>
              <a:rPr lang="ru-RU" b="1" dirty="0" smtClean="0">
                <a:solidFill>
                  <a:schemeClr val="accent2"/>
                </a:solidFill>
              </a:rPr>
              <a:t> Кузнецова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072494" cy="342902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accent5"/>
                </a:solidFill>
              </a:rPr>
              <a:t>При помощи </a:t>
            </a:r>
            <a:r>
              <a:rPr lang="ru-RU" dirty="0" err="1" smtClean="0">
                <a:solidFill>
                  <a:schemeClr val="accent5"/>
                </a:solidFill>
              </a:rPr>
              <a:t>иппликатора</a:t>
            </a:r>
            <a:r>
              <a:rPr lang="ru-RU" dirty="0" smtClean="0">
                <a:solidFill>
                  <a:schemeClr val="accent5"/>
                </a:solidFill>
              </a:rPr>
              <a:t> Кузнецова может быть изготовлено дидактическое пособие «Колючие ладошки». Стимуляцию рецепторных зон обеих рук осуществляли прижатием подушечек пальцев к игольчатой поверхности с одновременным проговариванием гласных звуков.</a:t>
            </a:r>
          </a:p>
          <a:p>
            <a:endParaRPr lang="ru-RU" dirty="0"/>
          </a:p>
        </p:txBody>
      </p:sp>
      <p:pic>
        <p:nvPicPr>
          <p:cNvPr id="7" name="Рисунок 6" descr="img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0694" y="4071942"/>
            <a:ext cx="3428191" cy="2574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etsad-147063-147500189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992" y="4071942"/>
            <a:ext cx="1678262" cy="2576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399032"/>
          </a:xfrm>
        </p:spPr>
        <p:txBody>
          <a:bodyPr>
            <a:noAutofit/>
          </a:bodyPr>
          <a:lstStyle/>
          <a:p>
            <a:pPr lvl="0" algn="ctr"/>
            <a:r>
              <a:rPr lang="ru-RU" sz="2800" dirty="0" smtClean="0"/>
              <a:t>В речевой функциональной системе принимают участие все анализаторы: слуховой, двигательный, </a:t>
            </a:r>
            <a:br>
              <a:rPr lang="ru-RU" sz="2800" dirty="0" smtClean="0"/>
            </a:br>
            <a:r>
              <a:rPr lang="ru-RU" sz="2800" dirty="0" smtClean="0"/>
              <a:t>кожно-кинестетический, зрительный.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072494" cy="34290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endParaRPr lang="ru-RU" dirty="0"/>
          </a:p>
        </p:txBody>
      </p:sp>
      <p:pic>
        <p:nvPicPr>
          <p:cNvPr id="10" name="Рисунок 9" descr="img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480" y="1928802"/>
            <a:ext cx="6159547" cy="4619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384</TotalTime>
  <Words>268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Консультация      для педагогов  «Использование нетрадиционных методов  в работе учителя-логопеда ДОУ»</vt:lpstr>
      <vt:lpstr>Су-Джок терапия </vt:lpstr>
      <vt:lpstr>Сухой бассейн</vt:lpstr>
      <vt:lpstr>Упражнения с шариком</vt:lpstr>
      <vt:lpstr>Кинетический песок</vt:lpstr>
      <vt:lpstr>Биоэнергопластика</vt:lpstr>
      <vt:lpstr>Камушки Марблс</vt:lpstr>
      <vt:lpstr>Иппликатор Кузнецова</vt:lpstr>
      <vt:lpstr>В речевой функциональной системе принимают участие все анализаторы: слуховой, двигательный,  кожно-кинестетический, зрительный.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педагогов   «Необходимость использования в речевой коррекции вариативных традиционных и нетрадиционных методов»</dc:title>
  <dc:creator>pc</dc:creator>
  <cp:lastModifiedBy>Пользователь</cp:lastModifiedBy>
  <cp:revision>30</cp:revision>
  <dcterms:created xsi:type="dcterms:W3CDTF">2016-10-24T16:48:31Z</dcterms:created>
  <dcterms:modified xsi:type="dcterms:W3CDTF">2023-04-20T18:32:32Z</dcterms:modified>
</cp:coreProperties>
</file>