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9" r:id="rId4"/>
    <p:sldId id="266" r:id="rId5"/>
    <p:sldId id="257" r:id="rId6"/>
    <p:sldId id="278" r:id="rId7"/>
    <p:sldId id="279" r:id="rId8"/>
    <p:sldId id="280" r:id="rId9"/>
    <p:sldId id="281" r:id="rId10"/>
    <p:sldId id="282" r:id="rId11"/>
    <p:sldId id="283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4660"/>
  </p:normalViewPr>
  <p:slideViewPr>
    <p:cSldViewPr>
      <p:cViewPr varScale="1">
        <p:scale>
          <a:sx n="68" d="100"/>
          <a:sy n="68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FD4672F-4DCA-4BC7-B976-8C0CA803362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BFC7A1D-5FA7-41A0-B6CB-A24D42B984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20688"/>
            <a:ext cx="84249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связной речи детей подготовительной группы к школе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C:\Users\User\Desktop\рисунки для презентации\логопед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473" y="3645024"/>
            <a:ext cx="3812523" cy="271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407707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err="1" smtClean="0"/>
              <a:t>Смертина</a:t>
            </a:r>
            <a:r>
              <a:rPr lang="ru-RU" sz="2400" dirty="0" smtClean="0"/>
              <a:t> Виктория Борисовна</a:t>
            </a:r>
          </a:p>
          <a:p>
            <a:pPr algn="r"/>
            <a:r>
              <a:rPr lang="ru-RU" sz="2400" dirty="0" smtClean="0"/>
              <a:t>МБДОУ №96г.Иркутска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85638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497" y="2571747"/>
            <a:ext cx="3936438" cy="2952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Пятый вид работы: Составление рассказа (сказки) по теме предложенной взрослым.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665010" y="2591909"/>
            <a:ext cx="3864432" cy="289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03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/>
              <a:t>Занятия по развитию речи дали положительную динамику в развитии детей. Они стали свободно общаться друг с другом и со взрослыми, выразительно читают стихотворения, умеют разгадывать загадки. Свободно, для своего возраста, выражают свои мысли, отвечают на довольно сложные вопросы. С помощью взрослого составляют рассказ по картине или игрушке. С удовольствием слушают художественную литературу, отвечают на вопросы по тексту, дети могут передать основную мысль текста, пересказывая знакомые сказки. Следует отметить, что заметно улучшилась память, воображение и фантазия.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Вывод: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879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5" y="2967335"/>
            <a:ext cx="705678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FF6699"/>
                </a:solidFill>
                <a:effectLst/>
                <a:latin typeface="Arial Narrow" panose="020B0606020202030204" pitchFamily="34" charset="0"/>
                <a:ea typeface="BatangChe" panose="02030609000101010101" pitchFamily="49" charset="-127"/>
              </a:rPr>
              <a:t>СПАСИБО  ЗА  ВНИМАНИЕ !</a:t>
            </a:r>
            <a:endParaRPr lang="ru-RU" sz="4000" b="1" i="1" cap="none" spc="0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FF6699"/>
              </a:solidFill>
              <a:effectLst/>
              <a:latin typeface="Arial Narrow" panose="020B0606020202030204" pitchFamily="34" charset="0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88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88840"/>
            <a:ext cx="7200800" cy="2995059"/>
          </a:xfrm>
        </p:spPr>
        <p:txBody>
          <a:bodyPr>
            <a:normAutofit/>
          </a:bodyPr>
          <a:lstStyle/>
          <a:p>
            <a:r>
              <a:rPr lang="ru-RU" sz="2800" dirty="0"/>
              <a:t>Связная речь – это развернутое, законченное, композиционно и грамматически оформленное, смысловое и эмоциональное высказывание, состоящее из ряда логически связанных предложении</a:t>
            </a:r>
            <a:r>
              <a:rPr lang="ru-RU" sz="2800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Что такое связная речь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Users\User\Desktop\рисунки для презентации\0_877f1_86783f0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176524"/>
            <a:ext cx="1473200" cy="227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975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Проблемы детской речи</a:t>
            </a:r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Односложная</a:t>
            </a:r>
            <a:r>
              <a:rPr lang="ru-RU" sz="2000" dirty="0">
                <a:solidFill>
                  <a:srgbClr val="002060"/>
                </a:solidFill>
              </a:rPr>
              <a:t>, состоящая лишь из простых предложений речь. Неспособность грамматически правильно построить распространенное предложение.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Бедность </a:t>
            </a:r>
            <a:r>
              <a:rPr lang="ru-RU" sz="2000" dirty="0">
                <a:solidFill>
                  <a:srgbClr val="002060"/>
                </a:solidFill>
              </a:rPr>
              <a:t>речи. Недостаточный словарный запас.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Употребление </a:t>
            </a:r>
            <a:r>
              <a:rPr lang="ru-RU" sz="2000" dirty="0">
                <a:solidFill>
                  <a:srgbClr val="002060"/>
                </a:solidFill>
              </a:rPr>
              <a:t>нелитературных слов и выражений.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Бедная </a:t>
            </a:r>
            <a:r>
              <a:rPr lang="ru-RU" sz="2000" dirty="0">
                <a:solidFill>
                  <a:srgbClr val="002060"/>
                </a:solidFill>
              </a:rPr>
              <a:t>диалогическая речь: неспособность грамотно и доступно сформулировать вопрос, построить краткий или развернутый ответ.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Неспособность </a:t>
            </a:r>
            <a:r>
              <a:rPr lang="ru-RU" sz="2000" dirty="0">
                <a:solidFill>
                  <a:srgbClr val="002060"/>
                </a:solidFill>
              </a:rPr>
              <a:t>построить монолог: например, сюжетный или описательный рассказ на предложенную тему, пересказ текста своими словами.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Отсутствие </a:t>
            </a:r>
            <a:r>
              <a:rPr lang="ru-RU" sz="2000" dirty="0">
                <a:solidFill>
                  <a:srgbClr val="002060"/>
                </a:solidFill>
              </a:rPr>
              <a:t>логического обоснования своих утверждений и выводов.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Отсутствие </a:t>
            </a:r>
            <a:r>
              <a:rPr lang="ru-RU" sz="2000" dirty="0">
                <a:solidFill>
                  <a:srgbClr val="002060"/>
                </a:solidFill>
              </a:rPr>
              <a:t>навыков культуры речи: неумение использовать интонации, регулировать громкость голоса и темп речи и т. д.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Плохая дикция.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907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Задачи по обучению связной речи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детей подготовительной к школе группы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276872"/>
            <a:ext cx="856895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2060"/>
                </a:solidFill>
              </a:rPr>
              <a:t>Умение пересказывать литературные произведения самостоятельно, правильно передавать идею и содержание;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2060"/>
                </a:solidFill>
              </a:rPr>
              <a:t>Использовать разные виды пересказа( по ролям, близко к тексту, от лица литературного героя);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2060"/>
                </a:solidFill>
              </a:rPr>
              <a:t>Составлять повествовательные рассказы по картине, из личного и коллективного опыта, по набору игрушек;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2060"/>
                </a:solidFill>
              </a:rPr>
              <a:t>Составлять рассказы-контаминации, сочетая описание и повествование, описание и рассуждение;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2060"/>
                </a:solidFill>
              </a:rPr>
              <a:t>Различать литературные жанры (сказка, рассказ, загадка, по, стихотворение, пословица)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2060"/>
                </a:solidFill>
              </a:rPr>
              <a:t>Самостоятельно составлять творческие рассказы, сказки, загадки. </a:t>
            </a:r>
          </a:p>
          <a:p>
            <a:endParaRPr lang="ru-RU" sz="2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1614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9276" y="323588"/>
            <a:ext cx="69956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Виды рассказов по обучению связной речи: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37976"/>
            <a:ext cx="7408333" cy="478736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/>
              <a:t>рассказывание </a:t>
            </a:r>
            <a:r>
              <a:rPr lang="ru-RU" sz="8000" dirty="0"/>
              <a:t>по </a:t>
            </a:r>
            <a:r>
              <a:rPr lang="ru-RU" sz="8000" dirty="0" smtClean="0"/>
              <a:t>памяти; 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п</a:t>
            </a:r>
            <a:r>
              <a:rPr lang="ru-RU" sz="8000" dirty="0" smtClean="0"/>
              <a:t>ересказ; 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/>
              <a:t>рассказыванию </a:t>
            </a:r>
            <a:r>
              <a:rPr lang="ru-RU" sz="8000" dirty="0"/>
              <a:t>по </a:t>
            </a:r>
            <a:r>
              <a:rPr lang="ru-RU" sz="8000" dirty="0" smtClean="0"/>
              <a:t>воображению;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/>
              <a:t>рассказ-рассуждение; 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/>
              <a:t>рассказыванию </a:t>
            </a:r>
            <a:r>
              <a:rPr lang="ru-RU" sz="8000" dirty="0"/>
              <a:t>по </a:t>
            </a:r>
            <a:r>
              <a:rPr lang="ru-RU" sz="8000" dirty="0" smtClean="0"/>
              <a:t>восприятию; 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/>
              <a:t>беседа; 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с</a:t>
            </a:r>
            <a:r>
              <a:rPr lang="ru-RU" sz="8000" dirty="0" smtClean="0"/>
              <a:t>оставление </a:t>
            </a:r>
            <a:r>
              <a:rPr lang="ru-RU" sz="8000" dirty="0"/>
              <a:t>рассказов по сюжетным </a:t>
            </a:r>
            <a:r>
              <a:rPr lang="ru-RU" sz="8000" dirty="0" smtClean="0"/>
              <a:t>картинам;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с</a:t>
            </a:r>
            <a:r>
              <a:rPr lang="ru-RU" sz="8000" dirty="0" smtClean="0"/>
              <a:t>оставление </a:t>
            </a:r>
            <a:r>
              <a:rPr lang="ru-RU" sz="8000" dirty="0"/>
              <a:t>рассказов по серии сюжетных </a:t>
            </a:r>
            <a:r>
              <a:rPr lang="ru-RU" sz="8000" dirty="0" smtClean="0"/>
              <a:t>картин; 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о</a:t>
            </a:r>
            <a:r>
              <a:rPr lang="ru-RU" sz="8000" dirty="0" smtClean="0"/>
              <a:t>писание </a:t>
            </a:r>
            <a:r>
              <a:rPr lang="ru-RU" sz="8000" dirty="0"/>
              <a:t>пейзажной </a:t>
            </a:r>
            <a:r>
              <a:rPr lang="ru-RU" sz="8000" dirty="0" smtClean="0"/>
              <a:t>картины; </a:t>
            </a:r>
            <a:endParaRPr lang="ru-RU" sz="8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о</a:t>
            </a:r>
            <a:r>
              <a:rPr lang="ru-RU" sz="8000" dirty="0" smtClean="0"/>
              <a:t>бучение </a:t>
            </a:r>
            <a:r>
              <a:rPr lang="ru-RU" sz="8000" dirty="0"/>
              <a:t>рассказыванию по отдельной сюжетной картинке с придумыванием детьми предшествующих и последующих </a:t>
            </a:r>
            <a:r>
              <a:rPr lang="ru-RU" sz="8000" dirty="0" smtClean="0"/>
              <a:t>событий;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о</a:t>
            </a:r>
            <a:r>
              <a:rPr lang="ru-RU" sz="8000" dirty="0" smtClean="0"/>
              <a:t>писание игрушек;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с</a:t>
            </a:r>
            <a:r>
              <a:rPr lang="ru-RU" sz="8000" dirty="0" smtClean="0"/>
              <a:t>оставление рассказов по теме, предложенной воспитателем;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/>
              <a:t>к</a:t>
            </a:r>
            <a:r>
              <a:rPr lang="ru-RU" sz="8000" dirty="0" smtClean="0"/>
              <a:t>онтаминации на тему литературных произведений. </a:t>
            </a:r>
            <a:endParaRPr lang="ru-RU" sz="8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481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49624" y="3110064"/>
            <a:ext cx="3209149" cy="240686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Первый вид работы: </a:t>
            </a:r>
            <a:r>
              <a:rPr lang="ru-RU" sz="3200" b="1" dirty="0">
                <a:solidFill>
                  <a:srgbClr val="FF0000"/>
                </a:solidFill>
                <a:latin typeface="+mn-lt"/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оставление предложения.</a:t>
            </a:r>
            <a:endParaRPr lang="ru-RU" sz="32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133434" y="3091702"/>
            <a:ext cx="3062254" cy="22966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018849" y="3110907"/>
            <a:ext cx="3208185" cy="240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251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Второй вид работы: составление предложения без опоры на картинку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Воспитатель предлагает придумать предложение про любой предмет, животное.</a:t>
            </a:r>
          </a:p>
          <a:p>
            <a:r>
              <a:rPr lang="ru-RU" dirty="0" smtClean="0"/>
              <a:t>Задавать наводящие вопросы, для развернутого рассказа.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299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79884" y="2636267"/>
            <a:ext cx="3451225" cy="258841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Третий вид работы: Составление рассказа по серии сюжетных картин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771999" y="2594019"/>
            <a:ext cx="3452115" cy="26720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660194" y="2699958"/>
            <a:ext cx="3452113" cy="246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82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Четвертый вид работы: Завершение начатого </a:t>
            </a:r>
            <a:r>
              <a:rPr lang="ru-RU" sz="3200" b="1" dirty="0" smtClean="0">
                <a:solidFill>
                  <a:srgbClr val="FF0000"/>
                </a:solidFill>
              </a:rPr>
              <a:t>рассказа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41530" y="2690918"/>
            <a:ext cx="3888432" cy="29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824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202</TotalTime>
  <Words>470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Слайд 1</vt:lpstr>
      <vt:lpstr>Что такое связная речь</vt:lpstr>
      <vt:lpstr>Слайд 3</vt:lpstr>
      <vt:lpstr>Слайд 4</vt:lpstr>
      <vt:lpstr>Слайд 5</vt:lpstr>
      <vt:lpstr>Первый вид работы: составление предложения.</vt:lpstr>
      <vt:lpstr>Второй вид работы: составление предложения без опоры на картинку</vt:lpstr>
      <vt:lpstr>Третий вид работы: Составление рассказа по серии сюжетных картин</vt:lpstr>
      <vt:lpstr>Четвертый вид работы: Завершение начатого рассказа</vt:lpstr>
      <vt:lpstr>Пятый вид работы: Составление рассказа (сказки) по теме предложенной взрослым.</vt:lpstr>
      <vt:lpstr>Вывод: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</cp:lastModifiedBy>
  <cp:revision>28</cp:revision>
  <dcterms:created xsi:type="dcterms:W3CDTF">2014-03-15T06:53:24Z</dcterms:created>
  <dcterms:modified xsi:type="dcterms:W3CDTF">2020-12-14T23:28:30Z</dcterms:modified>
</cp:coreProperties>
</file>