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6" d="100"/>
          <a:sy n="66" d="100"/>
        </p:scale>
        <p:origin x="5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3329F9-2040-4CFA-A647-0AFFC2A8838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D61A22-A469-4C51-BF22-835E7F3F305E}">
      <dgm:prSet phldrT="[Текст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ru-RU" sz="2800" dirty="0">
              <a:solidFill>
                <a:schemeClr val="tx1"/>
              </a:solidFill>
              <a:latin typeface="Monotype Corsiva" panose="03010101010201010101" pitchFamily="66" charset="0"/>
            </a:rPr>
            <a:t>Целенаправленная систематическая </a:t>
          </a:r>
          <a:r>
            <a:rPr lang="ru-RU" sz="2800" dirty="0" err="1">
              <a:solidFill>
                <a:schemeClr val="tx1"/>
              </a:solidFill>
              <a:latin typeface="Monotype Corsiva" panose="03010101010201010101" pitchFamily="66" charset="0"/>
            </a:rPr>
            <a:t>воспитательно</a:t>
          </a:r>
          <a:r>
            <a:rPr lang="ru-RU" sz="2800" dirty="0">
              <a:solidFill>
                <a:schemeClr val="tx1"/>
              </a:solidFill>
              <a:latin typeface="Monotype Corsiva" panose="03010101010201010101" pitchFamily="66" charset="0"/>
            </a:rPr>
            <a:t>-образовательная работа в ДОУ и семье</a:t>
          </a:r>
        </a:p>
      </dgm:t>
    </dgm:pt>
    <dgm:pt modelId="{BC5D984B-60F6-4AC8-B8E6-72260BED2989}" type="parTrans" cxnId="{A9A22555-8729-40E8-B468-31100A853822}">
      <dgm:prSet/>
      <dgm:spPr/>
      <dgm:t>
        <a:bodyPr/>
        <a:lstStyle/>
        <a:p>
          <a:endParaRPr lang="ru-RU"/>
        </a:p>
      </dgm:t>
    </dgm:pt>
    <dgm:pt modelId="{4B6E6800-FF53-41D1-86C0-B52F1D44DA5D}" type="sibTrans" cxnId="{A9A22555-8729-40E8-B468-31100A853822}">
      <dgm:prSet/>
      <dgm:spPr/>
      <dgm:t>
        <a:bodyPr/>
        <a:lstStyle/>
        <a:p>
          <a:endParaRPr lang="ru-RU"/>
        </a:p>
      </dgm:t>
    </dgm:pt>
    <dgm:pt modelId="{3946E58B-DA8B-4741-9CF1-1A3C542CC927}">
      <dgm:prSet phldrT="[Текст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sz="2800" b="0" dirty="0">
              <a:solidFill>
                <a:schemeClr val="tx1"/>
              </a:solidFill>
              <a:latin typeface="Monotype Corsiva" panose="03010101010201010101" pitchFamily="66" charset="0"/>
            </a:rPr>
            <a:t>Создание условий для осуществления педагогического процесса</a:t>
          </a:r>
        </a:p>
      </dgm:t>
    </dgm:pt>
    <dgm:pt modelId="{06A52640-46A7-4AFA-ADF2-2783A9FF6C1B}" type="parTrans" cxnId="{7796FB2D-0FF6-46EF-ACB5-F4533141F985}">
      <dgm:prSet/>
      <dgm:spPr/>
      <dgm:t>
        <a:bodyPr/>
        <a:lstStyle/>
        <a:p>
          <a:endParaRPr lang="ru-RU"/>
        </a:p>
      </dgm:t>
    </dgm:pt>
    <dgm:pt modelId="{F3B71E05-7075-47F0-8A39-846C853DF0B7}" type="sibTrans" cxnId="{7796FB2D-0FF6-46EF-ACB5-F4533141F985}">
      <dgm:prSet/>
      <dgm:spPr/>
      <dgm:t>
        <a:bodyPr/>
        <a:lstStyle/>
        <a:p>
          <a:endParaRPr lang="ru-RU"/>
        </a:p>
      </dgm:t>
    </dgm:pt>
    <dgm:pt modelId="{AB16D207-AB41-4AF1-BD59-3ED4A1C2DEF7}">
      <dgm:prSet phldrT="[Текст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sz="2800" dirty="0">
              <a:solidFill>
                <a:schemeClr val="tx1"/>
              </a:solidFill>
              <a:latin typeface="Monotype Corsiva" panose="03010101010201010101" pitchFamily="66" charset="0"/>
            </a:rPr>
            <a:t>Взаимодействие в триаде –ребенок – педагог – родитель (инициатор и координатор  - педагогический коллектив ДОУ) </a:t>
          </a:r>
        </a:p>
      </dgm:t>
    </dgm:pt>
    <dgm:pt modelId="{A8318759-11F6-4366-BB24-DC4958DB8275}" type="parTrans" cxnId="{A9540764-30E3-490F-AC8C-1FBD8F606E26}">
      <dgm:prSet/>
      <dgm:spPr/>
      <dgm:t>
        <a:bodyPr/>
        <a:lstStyle/>
        <a:p>
          <a:endParaRPr lang="ru-RU"/>
        </a:p>
      </dgm:t>
    </dgm:pt>
    <dgm:pt modelId="{0F5A5395-1F78-4801-8AE2-642232F666E9}" type="sibTrans" cxnId="{A9540764-30E3-490F-AC8C-1FBD8F606E26}">
      <dgm:prSet/>
      <dgm:spPr/>
      <dgm:t>
        <a:bodyPr/>
        <a:lstStyle/>
        <a:p>
          <a:endParaRPr lang="ru-RU"/>
        </a:p>
      </dgm:t>
    </dgm:pt>
    <dgm:pt modelId="{719C4B22-DD7D-41D7-A34B-3AF4717B8BD2}" type="pres">
      <dgm:prSet presAssocID="{E03329F9-2040-4CFA-A647-0AFFC2A88388}" presName="linear" presStyleCnt="0">
        <dgm:presLayoutVars>
          <dgm:dir/>
          <dgm:animLvl val="lvl"/>
          <dgm:resizeHandles val="exact"/>
        </dgm:presLayoutVars>
      </dgm:prSet>
      <dgm:spPr/>
    </dgm:pt>
    <dgm:pt modelId="{46257CE7-0A66-4C59-93DE-E7CF08FA2DAB}" type="pres">
      <dgm:prSet presAssocID="{1BD61A22-A469-4C51-BF22-835E7F3F305E}" presName="parentLin" presStyleCnt="0"/>
      <dgm:spPr/>
    </dgm:pt>
    <dgm:pt modelId="{D959AF9A-16F8-443C-BB0A-A617CBB1D0B7}" type="pres">
      <dgm:prSet presAssocID="{1BD61A22-A469-4C51-BF22-835E7F3F305E}" presName="parentLeftMargin" presStyleLbl="node1" presStyleIdx="0" presStyleCnt="3"/>
      <dgm:spPr/>
    </dgm:pt>
    <dgm:pt modelId="{46C1AE84-8466-4B7C-8C1E-0F970E84F281}" type="pres">
      <dgm:prSet presAssocID="{1BD61A22-A469-4C51-BF22-835E7F3F305E}" presName="parentText" presStyleLbl="node1" presStyleIdx="0" presStyleCnt="3" custScaleX="142857">
        <dgm:presLayoutVars>
          <dgm:chMax val="0"/>
          <dgm:bulletEnabled val="1"/>
        </dgm:presLayoutVars>
      </dgm:prSet>
      <dgm:spPr/>
    </dgm:pt>
    <dgm:pt modelId="{3237F519-017F-4064-B74E-BAE4B99CFC3D}" type="pres">
      <dgm:prSet presAssocID="{1BD61A22-A469-4C51-BF22-835E7F3F305E}" presName="negativeSpace" presStyleCnt="0"/>
      <dgm:spPr/>
    </dgm:pt>
    <dgm:pt modelId="{A418B168-4369-439F-A8A8-2C9804A8647D}" type="pres">
      <dgm:prSet presAssocID="{1BD61A22-A469-4C51-BF22-835E7F3F305E}" presName="childText" presStyleLbl="conFgAcc1" presStyleIdx="0" presStyleCnt="3">
        <dgm:presLayoutVars>
          <dgm:bulletEnabled val="1"/>
        </dgm:presLayoutVars>
      </dgm:prSet>
      <dgm:spPr/>
    </dgm:pt>
    <dgm:pt modelId="{3A7CC9E0-2751-487F-B6F5-91593C9B2E4D}" type="pres">
      <dgm:prSet presAssocID="{4B6E6800-FF53-41D1-86C0-B52F1D44DA5D}" presName="spaceBetweenRectangles" presStyleCnt="0"/>
      <dgm:spPr/>
    </dgm:pt>
    <dgm:pt modelId="{1D8A3C4B-49D4-4DDC-9346-7CAE22027CD6}" type="pres">
      <dgm:prSet presAssocID="{3946E58B-DA8B-4741-9CF1-1A3C542CC927}" presName="parentLin" presStyleCnt="0"/>
      <dgm:spPr/>
    </dgm:pt>
    <dgm:pt modelId="{6FDC7DC8-743C-43AD-AE65-416BD582AE9E}" type="pres">
      <dgm:prSet presAssocID="{3946E58B-DA8B-4741-9CF1-1A3C542CC927}" presName="parentLeftMargin" presStyleLbl="node1" presStyleIdx="0" presStyleCnt="3"/>
      <dgm:spPr/>
    </dgm:pt>
    <dgm:pt modelId="{FBE709CB-A22E-47DA-B05E-EE0BB7541E80}" type="pres">
      <dgm:prSet presAssocID="{3946E58B-DA8B-4741-9CF1-1A3C542CC927}" presName="parentText" presStyleLbl="node1" presStyleIdx="1" presStyleCnt="3" custScaleX="142857">
        <dgm:presLayoutVars>
          <dgm:chMax val="0"/>
          <dgm:bulletEnabled val="1"/>
        </dgm:presLayoutVars>
      </dgm:prSet>
      <dgm:spPr/>
    </dgm:pt>
    <dgm:pt modelId="{FC872839-49A3-482E-80CE-3083E22D3818}" type="pres">
      <dgm:prSet presAssocID="{3946E58B-DA8B-4741-9CF1-1A3C542CC927}" presName="negativeSpace" presStyleCnt="0"/>
      <dgm:spPr/>
    </dgm:pt>
    <dgm:pt modelId="{6325F4C0-67D7-4730-8CBE-E1CEC1B3044B}" type="pres">
      <dgm:prSet presAssocID="{3946E58B-DA8B-4741-9CF1-1A3C542CC927}" presName="childText" presStyleLbl="conFgAcc1" presStyleIdx="1" presStyleCnt="3">
        <dgm:presLayoutVars>
          <dgm:bulletEnabled val="1"/>
        </dgm:presLayoutVars>
      </dgm:prSet>
      <dgm:spPr/>
    </dgm:pt>
    <dgm:pt modelId="{A79D72FB-936D-49AA-B58D-D0E1F5070AB2}" type="pres">
      <dgm:prSet presAssocID="{F3B71E05-7075-47F0-8A39-846C853DF0B7}" presName="spaceBetweenRectangles" presStyleCnt="0"/>
      <dgm:spPr/>
    </dgm:pt>
    <dgm:pt modelId="{6E6FCFF1-09D0-47F7-A716-C40FABDD1CE3}" type="pres">
      <dgm:prSet presAssocID="{AB16D207-AB41-4AF1-BD59-3ED4A1C2DEF7}" presName="parentLin" presStyleCnt="0"/>
      <dgm:spPr/>
    </dgm:pt>
    <dgm:pt modelId="{28FCE337-4D7B-4624-BA97-4507C4D12D9D}" type="pres">
      <dgm:prSet presAssocID="{AB16D207-AB41-4AF1-BD59-3ED4A1C2DEF7}" presName="parentLeftMargin" presStyleLbl="node1" presStyleIdx="1" presStyleCnt="3"/>
      <dgm:spPr/>
    </dgm:pt>
    <dgm:pt modelId="{E55D142E-4A1F-435C-8C9F-68F8A9EFEFCE}" type="pres">
      <dgm:prSet presAssocID="{AB16D207-AB41-4AF1-BD59-3ED4A1C2DEF7}" presName="parentText" presStyleLbl="node1" presStyleIdx="2" presStyleCnt="3" custScaleX="142857" custLinFactNeighborX="12914" custLinFactNeighborY="10500">
        <dgm:presLayoutVars>
          <dgm:chMax val="0"/>
          <dgm:bulletEnabled val="1"/>
        </dgm:presLayoutVars>
      </dgm:prSet>
      <dgm:spPr/>
    </dgm:pt>
    <dgm:pt modelId="{92439067-F3D1-4920-908D-CF0F1BE5E702}" type="pres">
      <dgm:prSet presAssocID="{AB16D207-AB41-4AF1-BD59-3ED4A1C2DEF7}" presName="negativeSpace" presStyleCnt="0"/>
      <dgm:spPr/>
    </dgm:pt>
    <dgm:pt modelId="{19EB09DC-B67E-45C9-9A1B-5F26BECFF2A8}" type="pres">
      <dgm:prSet presAssocID="{AB16D207-AB41-4AF1-BD59-3ED4A1C2DEF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BFDCA00-EEE2-481D-926E-3BC9A28C74CF}" type="presOf" srcId="{AB16D207-AB41-4AF1-BD59-3ED4A1C2DEF7}" destId="{28FCE337-4D7B-4624-BA97-4507C4D12D9D}" srcOrd="0" destOrd="0" presId="urn:microsoft.com/office/officeart/2005/8/layout/list1"/>
    <dgm:cxn modelId="{B643242D-BCAE-40A8-9D2A-5827FAEF16D7}" type="presOf" srcId="{1BD61A22-A469-4C51-BF22-835E7F3F305E}" destId="{46C1AE84-8466-4B7C-8C1E-0F970E84F281}" srcOrd="1" destOrd="0" presId="urn:microsoft.com/office/officeart/2005/8/layout/list1"/>
    <dgm:cxn modelId="{7796FB2D-0FF6-46EF-ACB5-F4533141F985}" srcId="{E03329F9-2040-4CFA-A647-0AFFC2A88388}" destId="{3946E58B-DA8B-4741-9CF1-1A3C542CC927}" srcOrd="1" destOrd="0" parTransId="{06A52640-46A7-4AFA-ADF2-2783A9FF6C1B}" sibTransId="{F3B71E05-7075-47F0-8A39-846C853DF0B7}"/>
    <dgm:cxn modelId="{A9540764-30E3-490F-AC8C-1FBD8F606E26}" srcId="{E03329F9-2040-4CFA-A647-0AFFC2A88388}" destId="{AB16D207-AB41-4AF1-BD59-3ED4A1C2DEF7}" srcOrd="2" destOrd="0" parTransId="{A8318759-11F6-4366-BB24-DC4958DB8275}" sibTransId="{0F5A5395-1F78-4801-8AE2-642232F666E9}"/>
    <dgm:cxn modelId="{9857C46C-3110-40AB-855E-A4902CA2AEBA}" type="presOf" srcId="{AB16D207-AB41-4AF1-BD59-3ED4A1C2DEF7}" destId="{E55D142E-4A1F-435C-8C9F-68F8A9EFEFCE}" srcOrd="1" destOrd="0" presId="urn:microsoft.com/office/officeart/2005/8/layout/list1"/>
    <dgm:cxn modelId="{A9A22555-8729-40E8-B468-31100A853822}" srcId="{E03329F9-2040-4CFA-A647-0AFFC2A88388}" destId="{1BD61A22-A469-4C51-BF22-835E7F3F305E}" srcOrd="0" destOrd="0" parTransId="{BC5D984B-60F6-4AC8-B8E6-72260BED2989}" sibTransId="{4B6E6800-FF53-41D1-86C0-B52F1D44DA5D}"/>
    <dgm:cxn modelId="{74CDEB77-5952-4E8F-A1A9-C928F5E0DD62}" type="presOf" srcId="{E03329F9-2040-4CFA-A647-0AFFC2A88388}" destId="{719C4B22-DD7D-41D7-A34B-3AF4717B8BD2}" srcOrd="0" destOrd="0" presId="urn:microsoft.com/office/officeart/2005/8/layout/list1"/>
    <dgm:cxn modelId="{31FC0B93-E604-4449-A751-573B3AB96B07}" type="presOf" srcId="{3946E58B-DA8B-4741-9CF1-1A3C542CC927}" destId="{6FDC7DC8-743C-43AD-AE65-416BD582AE9E}" srcOrd="0" destOrd="0" presId="urn:microsoft.com/office/officeart/2005/8/layout/list1"/>
    <dgm:cxn modelId="{48DCA19C-3BFB-4F8F-836C-E083696F4120}" type="presOf" srcId="{3946E58B-DA8B-4741-9CF1-1A3C542CC927}" destId="{FBE709CB-A22E-47DA-B05E-EE0BB7541E80}" srcOrd="1" destOrd="0" presId="urn:microsoft.com/office/officeart/2005/8/layout/list1"/>
    <dgm:cxn modelId="{6000AFE8-2CB1-4858-8885-9FCCFC4D7D76}" type="presOf" srcId="{1BD61A22-A469-4C51-BF22-835E7F3F305E}" destId="{D959AF9A-16F8-443C-BB0A-A617CBB1D0B7}" srcOrd="0" destOrd="0" presId="urn:microsoft.com/office/officeart/2005/8/layout/list1"/>
    <dgm:cxn modelId="{BE6ED155-0A0A-403D-997D-CFCEB4C8F21F}" type="presParOf" srcId="{719C4B22-DD7D-41D7-A34B-3AF4717B8BD2}" destId="{46257CE7-0A66-4C59-93DE-E7CF08FA2DAB}" srcOrd="0" destOrd="0" presId="urn:microsoft.com/office/officeart/2005/8/layout/list1"/>
    <dgm:cxn modelId="{F9F2DEC4-F521-489C-9F29-7EC921A5D688}" type="presParOf" srcId="{46257CE7-0A66-4C59-93DE-E7CF08FA2DAB}" destId="{D959AF9A-16F8-443C-BB0A-A617CBB1D0B7}" srcOrd="0" destOrd="0" presId="urn:microsoft.com/office/officeart/2005/8/layout/list1"/>
    <dgm:cxn modelId="{22F8C5E5-7F01-4374-A828-D62C32022EB5}" type="presParOf" srcId="{46257CE7-0A66-4C59-93DE-E7CF08FA2DAB}" destId="{46C1AE84-8466-4B7C-8C1E-0F970E84F281}" srcOrd="1" destOrd="0" presId="urn:microsoft.com/office/officeart/2005/8/layout/list1"/>
    <dgm:cxn modelId="{4BF6CA3B-FD93-4CA9-8818-FC20FA5AF8C0}" type="presParOf" srcId="{719C4B22-DD7D-41D7-A34B-3AF4717B8BD2}" destId="{3237F519-017F-4064-B74E-BAE4B99CFC3D}" srcOrd="1" destOrd="0" presId="urn:microsoft.com/office/officeart/2005/8/layout/list1"/>
    <dgm:cxn modelId="{2031890B-7E23-428F-9565-8FE5FEAD60C2}" type="presParOf" srcId="{719C4B22-DD7D-41D7-A34B-3AF4717B8BD2}" destId="{A418B168-4369-439F-A8A8-2C9804A8647D}" srcOrd="2" destOrd="0" presId="urn:microsoft.com/office/officeart/2005/8/layout/list1"/>
    <dgm:cxn modelId="{C22AC190-D6DA-455C-8910-59CFEAFD5D13}" type="presParOf" srcId="{719C4B22-DD7D-41D7-A34B-3AF4717B8BD2}" destId="{3A7CC9E0-2751-487F-B6F5-91593C9B2E4D}" srcOrd="3" destOrd="0" presId="urn:microsoft.com/office/officeart/2005/8/layout/list1"/>
    <dgm:cxn modelId="{43C4457B-7BD6-44C4-9B9E-49009B1DBF8D}" type="presParOf" srcId="{719C4B22-DD7D-41D7-A34B-3AF4717B8BD2}" destId="{1D8A3C4B-49D4-4DDC-9346-7CAE22027CD6}" srcOrd="4" destOrd="0" presId="urn:microsoft.com/office/officeart/2005/8/layout/list1"/>
    <dgm:cxn modelId="{4EBAE639-E1A0-4817-8A62-F5B6C35D01DE}" type="presParOf" srcId="{1D8A3C4B-49D4-4DDC-9346-7CAE22027CD6}" destId="{6FDC7DC8-743C-43AD-AE65-416BD582AE9E}" srcOrd="0" destOrd="0" presId="urn:microsoft.com/office/officeart/2005/8/layout/list1"/>
    <dgm:cxn modelId="{47D91B37-9E6A-4BE4-8E5F-66AEA5D81A2D}" type="presParOf" srcId="{1D8A3C4B-49D4-4DDC-9346-7CAE22027CD6}" destId="{FBE709CB-A22E-47DA-B05E-EE0BB7541E80}" srcOrd="1" destOrd="0" presId="urn:microsoft.com/office/officeart/2005/8/layout/list1"/>
    <dgm:cxn modelId="{3DEBBCBC-D260-438F-A095-57E63F2EA402}" type="presParOf" srcId="{719C4B22-DD7D-41D7-A34B-3AF4717B8BD2}" destId="{FC872839-49A3-482E-80CE-3083E22D3818}" srcOrd="5" destOrd="0" presId="urn:microsoft.com/office/officeart/2005/8/layout/list1"/>
    <dgm:cxn modelId="{B1460A1E-B6FF-417F-B49F-4A537CCA3023}" type="presParOf" srcId="{719C4B22-DD7D-41D7-A34B-3AF4717B8BD2}" destId="{6325F4C0-67D7-4730-8CBE-E1CEC1B3044B}" srcOrd="6" destOrd="0" presId="urn:microsoft.com/office/officeart/2005/8/layout/list1"/>
    <dgm:cxn modelId="{747C3F10-CF25-4FBE-B16C-F74C9C9DB748}" type="presParOf" srcId="{719C4B22-DD7D-41D7-A34B-3AF4717B8BD2}" destId="{A79D72FB-936D-49AA-B58D-D0E1F5070AB2}" srcOrd="7" destOrd="0" presId="urn:microsoft.com/office/officeart/2005/8/layout/list1"/>
    <dgm:cxn modelId="{41503B4E-7AE6-47EB-84F1-7D9C73FB786B}" type="presParOf" srcId="{719C4B22-DD7D-41D7-A34B-3AF4717B8BD2}" destId="{6E6FCFF1-09D0-47F7-A716-C40FABDD1CE3}" srcOrd="8" destOrd="0" presId="urn:microsoft.com/office/officeart/2005/8/layout/list1"/>
    <dgm:cxn modelId="{BD4E7420-0092-43DA-B34A-79CEED08388C}" type="presParOf" srcId="{6E6FCFF1-09D0-47F7-A716-C40FABDD1CE3}" destId="{28FCE337-4D7B-4624-BA97-4507C4D12D9D}" srcOrd="0" destOrd="0" presId="urn:microsoft.com/office/officeart/2005/8/layout/list1"/>
    <dgm:cxn modelId="{9CB86542-95FF-4013-B4F4-6AB2D069B60E}" type="presParOf" srcId="{6E6FCFF1-09D0-47F7-A716-C40FABDD1CE3}" destId="{E55D142E-4A1F-435C-8C9F-68F8A9EFEFCE}" srcOrd="1" destOrd="0" presId="urn:microsoft.com/office/officeart/2005/8/layout/list1"/>
    <dgm:cxn modelId="{D2352538-6D02-48C8-BD63-57D48772BFD2}" type="presParOf" srcId="{719C4B22-DD7D-41D7-A34B-3AF4717B8BD2}" destId="{92439067-F3D1-4920-908D-CF0F1BE5E702}" srcOrd="9" destOrd="0" presId="urn:microsoft.com/office/officeart/2005/8/layout/list1"/>
    <dgm:cxn modelId="{810DDE14-6E3E-43FA-BBAE-73134A95612C}" type="presParOf" srcId="{719C4B22-DD7D-41D7-A34B-3AF4717B8BD2}" destId="{19EB09DC-B67E-45C9-9A1B-5F26BECFF2A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3A0E5E-06F0-4B51-A3AF-102105FA42D8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75A468-6A7B-4C29-BB1A-F114449AB73F}">
      <dgm:prSet phldrT="[Текст]" custT="1"/>
      <dgm:spPr/>
      <dgm:t>
        <a:bodyPr/>
        <a:lstStyle/>
        <a:p>
          <a:r>
            <a:rPr lang="ru-RU" sz="1800" b="1" dirty="0">
              <a:solidFill>
                <a:schemeClr val="tx1"/>
              </a:solidFill>
            </a:rPr>
            <a:t>Создание специально организованного обучения ребенка в условиях игры</a:t>
          </a:r>
        </a:p>
      </dgm:t>
    </dgm:pt>
    <dgm:pt modelId="{EB0C66E8-C10B-4CB8-A1EF-EB77D88E02B8}" type="parTrans" cxnId="{299972D5-8B97-44CB-88BF-9D5F13F8C9C8}">
      <dgm:prSet/>
      <dgm:spPr/>
      <dgm:t>
        <a:bodyPr/>
        <a:lstStyle/>
        <a:p>
          <a:endParaRPr lang="ru-RU"/>
        </a:p>
      </dgm:t>
    </dgm:pt>
    <dgm:pt modelId="{57643A8D-6793-4B1C-91C1-D49AD1B77DC1}" type="sibTrans" cxnId="{299972D5-8B97-44CB-88BF-9D5F13F8C9C8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F8328558-2209-4BD3-BFE2-FB42D6ACC0E5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tx1"/>
              </a:solidFill>
            </a:rPr>
            <a:t>Индивидуальный и дифференцированный подход к каждому ребенку</a:t>
          </a:r>
        </a:p>
      </dgm:t>
    </dgm:pt>
    <dgm:pt modelId="{06AAF6C9-5966-4B87-9FA8-452E704D9634}" type="parTrans" cxnId="{3B7F3320-CC68-4EA1-BEF9-3B6543EE7B34}">
      <dgm:prSet/>
      <dgm:spPr/>
      <dgm:t>
        <a:bodyPr/>
        <a:lstStyle/>
        <a:p>
          <a:endParaRPr lang="ru-RU"/>
        </a:p>
      </dgm:t>
    </dgm:pt>
    <dgm:pt modelId="{AF98F418-7B98-4C83-9DF3-E05DD89B2C07}" type="sibTrans" cxnId="{3B7F3320-CC68-4EA1-BEF9-3B6543EE7B34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26889299-5125-43E0-B9F2-D580BEB79B92}">
      <dgm:prSet phldrT="[Текст]" custT="1"/>
      <dgm:spPr/>
      <dgm:t>
        <a:bodyPr/>
        <a:lstStyle/>
        <a:p>
          <a:r>
            <a:rPr lang="ru-RU" sz="1800" b="1" dirty="0">
              <a:solidFill>
                <a:schemeClr val="tx1"/>
              </a:solidFill>
              <a:latin typeface="+mj-lt"/>
            </a:rPr>
            <a:t>Системность и последовательность, повторяемость предложенного материала</a:t>
          </a:r>
        </a:p>
      </dgm:t>
    </dgm:pt>
    <dgm:pt modelId="{59C8730E-4FAE-459B-8BA7-6EE98C94DD7A}" type="parTrans" cxnId="{35E82746-9A2A-4DB7-8EE2-136EA12C95E8}">
      <dgm:prSet/>
      <dgm:spPr/>
      <dgm:t>
        <a:bodyPr/>
        <a:lstStyle/>
        <a:p>
          <a:endParaRPr lang="ru-RU"/>
        </a:p>
      </dgm:t>
    </dgm:pt>
    <dgm:pt modelId="{52E7C621-4684-4778-AB6D-150CC31977E3}" type="sibTrans" cxnId="{35E82746-9A2A-4DB7-8EE2-136EA12C95E8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A7B55B7-F739-438A-A8B3-B5D2FBEA109F}">
      <dgm:prSet phldrT="[Текст]" custT="1"/>
      <dgm:spPr/>
      <dgm:t>
        <a:bodyPr/>
        <a:lstStyle/>
        <a:p>
          <a:r>
            <a:rPr lang="ru-RU" sz="2000" b="1" dirty="0">
              <a:solidFill>
                <a:schemeClr val="tx1"/>
              </a:solidFill>
            </a:rPr>
            <a:t>Взаимодействие всех педагогов, специалистов ДОУ и включение родителей</a:t>
          </a:r>
        </a:p>
      </dgm:t>
    </dgm:pt>
    <dgm:pt modelId="{E989F411-1D0F-451D-ACE6-33ED1D53B6F5}" type="parTrans" cxnId="{4381112D-594B-45C7-83C2-4CF90F5DAF0D}">
      <dgm:prSet/>
      <dgm:spPr/>
      <dgm:t>
        <a:bodyPr/>
        <a:lstStyle/>
        <a:p>
          <a:endParaRPr lang="ru-RU"/>
        </a:p>
      </dgm:t>
    </dgm:pt>
    <dgm:pt modelId="{8C1D732B-66FD-4742-855B-57BE17FBDE8E}" type="sibTrans" cxnId="{4381112D-594B-45C7-83C2-4CF90F5DAF0D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ru-RU" dirty="0"/>
        </a:p>
      </dgm:t>
    </dgm:pt>
    <dgm:pt modelId="{62BF56C8-FC46-405A-A160-1EC9D5B6F4E7}">
      <dgm:prSet phldrT="[Текст]" custT="1"/>
      <dgm:spPr/>
      <dgm:t>
        <a:bodyPr/>
        <a:lstStyle/>
        <a:p>
          <a:r>
            <a:rPr lang="ru-RU" sz="2000" b="1" dirty="0">
              <a:solidFill>
                <a:schemeClr val="tx1"/>
              </a:solidFill>
            </a:rPr>
            <a:t>Создание предметно-развивающей среды</a:t>
          </a:r>
        </a:p>
      </dgm:t>
    </dgm:pt>
    <dgm:pt modelId="{1DC0A377-D13B-4146-900F-D9BB2A6DD5FF}" type="parTrans" cxnId="{FB33A2E0-8CCB-4528-AD44-B4FF4548AD72}">
      <dgm:prSet/>
      <dgm:spPr/>
      <dgm:t>
        <a:bodyPr/>
        <a:lstStyle/>
        <a:p>
          <a:endParaRPr lang="ru-RU"/>
        </a:p>
      </dgm:t>
    </dgm:pt>
    <dgm:pt modelId="{E4DCFC1D-1070-472B-A840-1D10F994C438}" type="sibTrans" cxnId="{FB33A2E0-8CCB-4528-AD44-B4FF4548AD72}">
      <dgm:prSet/>
      <dgm:spPr>
        <a:solidFill>
          <a:schemeClr val="accent1"/>
        </a:solidFill>
      </dgm:spPr>
      <dgm:t>
        <a:bodyPr/>
        <a:lstStyle/>
        <a:p>
          <a:endParaRPr lang="ru-RU"/>
        </a:p>
      </dgm:t>
    </dgm:pt>
    <dgm:pt modelId="{07CB9045-6098-4A2A-9B43-0A82F1AC5F22}" type="pres">
      <dgm:prSet presAssocID="{3B3A0E5E-06F0-4B51-A3AF-102105FA42D8}" presName="cycle" presStyleCnt="0">
        <dgm:presLayoutVars>
          <dgm:dir/>
          <dgm:resizeHandles val="exact"/>
        </dgm:presLayoutVars>
      </dgm:prSet>
      <dgm:spPr/>
    </dgm:pt>
    <dgm:pt modelId="{46C138C0-15D7-40B4-92D5-F870DE1AB182}" type="pres">
      <dgm:prSet presAssocID="{3875A468-6A7B-4C29-BB1A-F114449AB73F}" presName="node" presStyleLbl="node1" presStyleIdx="0" presStyleCnt="5" custScaleX="311386">
        <dgm:presLayoutVars>
          <dgm:bulletEnabled val="1"/>
        </dgm:presLayoutVars>
      </dgm:prSet>
      <dgm:spPr/>
    </dgm:pt>
    <dgm:pt modelId="{B91B0651-38D5-4C0D-AEF3-8CC70AC29984}" type="pres">
      <dgm:prSet presAssocID="{57643A8D-6793-4B1C-91C1-D49AD1B77DC1}" presName="sibTrans" presStyleLbl="sibTrans2D1" presStyleIdx="0" presStyleCnt="5"/>
      <dgm:spPr/>
    </dgm:pt>
    <dgm:pt modelId="{C343A2B2-23A8-4486-AA1B-37B1BDCDA055}" type="pres">
      <dgm:prSet presAssocID="{57643A8D-6793-4B1C-91C1-D49AD1B77DC1}" presName="connectorText" presStyleLbl="sibTrans2D1" presStyleIdx="0" presStyleCnt="5"/>
      <dgm:spPr/>
    </dgm:pt>
    <dgm:pt modelId="{79D13691-BCA0-45C9-AA91-DA074F49C7BC}" type="pres">
      <dgm:prSet presAssocID="{F8328558-2209-4BD3-BFE2-FB42D6ACC0E5}" presName="node" presStyleLbl="node1" presStyleIdx="1" presStyleCnt="5" custScaleX="267230" custScaleY="121775" custRadScaleRad="248941" custRadScaleInc="14344">
        <dgm:presLayoutVars>
          <dgm:bulletEnabled val="1"/>
        </dgm:presLayoutVars>
      </dgm:prSet>
      <dgm:spPr/>
    </dgm:pt>
    <dgm:pt modelId="{FC23EC91-5CB5-464A-9026-A7E53E2571C4}" type="pres">
      <dgm:prSet presAssocID="{AF98F418-7B98-4C83-9DF3-E05DD89B2C07}" presName="sibTrans" presStyleLbl="sibTrans2D1" presStyleIdx="1" presStyleCnt="5" custAng="21378613"/>
      <dgm:spPr/>
    </dgm:pt>
    <dgm:pt modelId="{043C80A8-CF3B-45A5-9A9A-126A7F0B87EE}" type="pres">
      <dgm:prSet presAssocID="{AF98F418-7B98-4C83-9DF3-E05DD89B2C07}" presName="connectorText" presStyleLbl="sibTrans2D1" presStyleIdx="1" presStyleCnt="5"/>
      <dgm:spPr/>
    </dgm:pt>
    <dgm:pt modelId="{321F109F-7172-421D-A664-99BE4562CC40}" type="pres">
      <dgm:prSet presAssocID="{26889299-5125-43E0-B9F2-D580BEB79B92}" presName="node" presStyleLbl="node1" presStyleIdx="2" presStyleCnt="5" custScaleX="290163" custScaleY="121004" custRadScaleRad="247497" custRadScaleInc="-85785">
        <dgm:presLayoutVars>
          <dgm:bulletEnabled val="1"/>
        </dgm:presLayoutVars>
      </dgm:prSet>
      <dgm:spPr/>
    </dgm:pt>
    <dgm:pt modelId="{991D9D43-A6F8-471E-AF9C-8AD7EE12C299}" type="pres">
      <dgm:prSet presAssocID="{52E7C621-4684-4778-AB6D-150CC31977E3}" presName="sibTrans" presStyleLbl="sibTrans2D1" presStyleIdx="2" presStyleCnt="5" custScaleX="61833"/>
      <dgm:spPr/>
    </dgm:pt>
    <dgm:pt modelId="{00EE8866-B6AE-4E9A-85C4-E737677758B9}" type="pres">
      <dgm:prSet presAssocID="{52E7C621-4684-4778-AB6D-150CC31977E3}" presName="connectorText" presStyleLbl="sibTrans2D1" presStyleIdx="2" presStyleCnt="5"/>
      <dgm:spPr/>
    </dgm:pt>
    <dgm:pt modelId="{892F0B14-8661-4EB3-B34D-B06636E9E399}" type="pres">
      <dgm:prSet presAssocID="{6A7B55B7-F739-438A-A8B3-B5D2FBEA109F}" presName="node" presStyleLbl="node1" presStyleIdx="3" presStyleCnt="5" custScaleX="323352" custScaleY="123126" custRadScaleRad="234247" custRadScaleInc="86448">
        <dgm:presLayoutVars>
          <dgm:bulletEnabled val="1"/>
        </dgm:presLayoutVars>
      </dgm:prSet>
      <dgm:spPr/>
    </dgm:pt>
    <dgm:pt modelId="{31EB9E60-B837-4B78-978C-929EEE2838DC}" type="pres">
      <dgm:prSet presAssocID="{8C1D732B-66FD-4742-855B-57BE17FBDE8E}" presName="sibTrans" presStyleLbl="sibTrans2D1" presStyleIdx="3" presStyleCnt="5" custAng="342989" custScaleX="123218" custScaleY="80682" custLinFactNeighborY="-19225"/>
      <dgm:spPr/>
    </dgm:pt>
    <dgm:pt modelId="{87B121B2-322D-4BB0-A7D3-60E5F184B8AD}" type="pres">
      <dgm:prSet presAssocID="{8C1D732B-66FD-4742-855B-57BE17FBDE8E}" presName="connectorText" presStyleLbl="sibTrans2D1" presStyleIdx="3" presStyleCnt="5"/>
      <dgm:spPr/>
    </dgm:pt>
    <dgm:pt modelId="{C78B2274-40E2-4940-8BFB-10442D90D5ED}" type="pres">
      <dgm:prSet presAssocID="{62BF56C8-FC46-405A-A160-1EC9D5B6F4E7}" presName="node" presStyleLbl="node1" presStyleIdx="4" presStyleCnt="5" custScaleX="293645" custScaleY="119750" custRadScaleRad="247687" custRadScaleInc="-21498">
        <dgm:presLayoutVars>
          <dgm:bulletEnabled val="1"/>
        </dgm:presLayoutVars>
      </dgm:prSet>
      <dgm:spPr/>
    </dgm:pt>
    <dgm:pt modelId="{0D9F2D58-B62E-4FD2-95BE-9E45C5662DEF}" type="pres">
      <dgm:prSet presAssocID="{E4DCFC1D-1070-472B-A840-1D10F994C438}" presName="sibTrans" presStyleLbl="sibTrans2D1" presStyleIdx="4" presStyleCnt="5"/>
      <dgm:spPr/>
    </dgm:pt>
    <dgm:pt modelId="{59CEE9F8-2E99-4F51-8B1F-6239C4213683}" type="pres">
      <dgm:prSet presAssocID="{E4DCFC1D-1070-472B-A840-1D10F994C438}" presName="connectorText" presStyleLbl="sibTrans2D1" presStyleIdx="4" presStyleCnt="5"/>
      <dgm:spPr/>
    </dgm:pt>
  </dgm:ptLst>
  <dgm:cxnLst>
    <dgm:cxn modelId="{3102EB03-C082-4FAA-93C2-C12A4260226F}" type="presOf" srcId="{57643A8D-6793-4B1C-91C1-D49AD1B77DC1}" destId="{C343A2B2-23A8-4486-AA1B-37B1BDCDA055}" srcOrd="1" destOrd="0" presId="urn:microsoft.com/office/officeart/2005/8/layout/cycle2"/>
    <dgm:cxn modelId="{B6B14E0C-6CEF-48D1-9B39-09C646323386}" type="presOf" srcId="{57643A8D-6793-4B1C-91C1-D49AD1B77DC1}" destId="{B91B0651-38D5-4C0D-AEF3-8CC70AC29984}" srcOrd="0" destOrd="0" presId="urn:microsoft.com/office/officeart/2005/8/layout/cycle2"/>
    <dgm:cxn modelId="{63A68313-B282-4DC3-B5E8-468D43CFF854}" type="presOf" srcId="{3875A468-6A7B-4C29-BB1A-F114449AB73F}" destId="{46C138C0-15D7-40B4-92D5-F870DE1AB182}" srcOrd="0" destOrd="0" presId="urn:microsoft.com/office/officeart/2005/8/layout/cycle2"/>
    <dgm:cxn modelId="{8467771E-97A8-4890-8E91-DAB35D0D0937}" type="presOf" srcId="{52E7C621-4684-4778-AB6D-150CC31977E3}" destId="{991D9D43-A6F8-471E-AF9C-8AD7EE12C299}" srcOrd="0" destOrd="0" presId="urn:microsoft.com/office/officeart/2005/8/layout/cycle2"/>
    <dgm:cxn modelId="{3B7F3320-CC68-4EA1-BEF9-3B6543EE7B34}" srcId="{3B3A0E5E-06F0-4B51-A3AF-102105FA42D8}" destId="{F8328558-2209-4BD3-BFE2-FB42D6ACC0E5}" srcOrd="1" destOrd="0" parTransId="{06AAF6C9-5966-4B87-9FA8-452E704D9634}" sibTransId="{AF98F418-7B98-4C83-9DF3-E05DD89B2C07}"/>
    <dgm:cxn modelId="{4381112D-594B-45C7-83C2-4CF90F5DAF0D}" srcId="{3B3A0E5E-06F0-4B51-A3AF-102105FA42D8}" destId="{6A7B55B7-F739-438A-A8B3-B5D2FBEA109F}" srcOrd="3" destOrd="0" parTransId="{E989F411-1D0F-451D-ACE6-33ED1D53B6F5}" sibTransId="{8C1D732B-66FD-4742-855B-57BE17FBDE8E}"/>
    <dgm:cxn modelId="{664B2E31-41EE-4691-975C-4E5D5E6C994A}" type="presOf" srcId="{8C1D732B-66FD-4742-855B-57BE17FBDE8E}" destId="{31EB9E60-B837-4B78-978C-929EEE2838DC}" srcOrd="0" destOrd="0" presId="urn:microsoft.com/office/officeart/2005/8/layout/cycle2"/>
    <dgm:cxn modelId="{4D3EF835-A10A-4B9F-8D04-6DCB7B434424}" type="presOf" srcId="{6A7B55B7-F739-438A-A8B3-B5D2FBEA109F}" destId="{892F0B14-8661-4EB3-B34D-B06636E9E399}" srcOrd="0" destOrd="0" presId="urn:microsoft.com/office/officeart/2005/8/layout/cycle2"/>
    <dgm:cxn modelId="{35E82746-9A2A-4DB7-8EE2-136EA12C95E8}" srcId="{3B3A0E5E-06F0-4B51-A3AF-102105FA42D8}" destId="{26889299-5125-43E0-B9F2-D580BEB79B92}" srcOrd="2" destOrd="0" parTransId="{59C8730E-4FAE-459B-8BA7-6EE98C94DD7A}" sibTransId="{52E7C621-4684-4778-AB6D-150CC31977E3}"/>
    <dgm:cxn modelId="{F81C4156-BFA0-4C65-8F14-EDD982E1D6AB}" type="presOf" srcId="{E4DCFC1D-1070-472B-A840-1D10F994C438}" destId="{0D9F2D58-B62E-4FD2-95BE-9E45C5662DEF}" srcOrd="0" destOrd="0" presId="urn:microsoft.com/office/officeart/2005/8/layout/cycle2"/>
    <dgm:cxn modelId="{94741286-0B31-4406-AC16-E2181360A647}" type="presOf" srcId="{52E7C621-4684-4778-AB6D-150CC31977E3}" destId="{00EE8866-B6AE-4E9A-85C4-E737677758B9}" srcOrd="1" destOrd="0" presId="urn:microsoft.com/office/officeart/2005/8/layout/cycle2"/>
    <dgm:cxn modelId="{351E949C-7C15-45A8-842E-2CAB652E4DD5}" type="presOf" srcId="{3B3A0E5E-06F0-4B51-A3AF-102105FA42D8}" destId="{07CB9045-6098-4A2A-9B43-0A82F1AC5F22}" srcOrd="0" destOrd="0" presId="urn:microsoft.com/office/officeart/2005/8/layout/cycle2"/>
    <dgm:cxn modelId="{A648DFA2-AD46-4C4B-9025-1C789E4DABDE}" type="presOf" srcId="{26889299-5125-43E0-B9F2-D580BEB79B92}" destId="{321F109F-7172-421D-A664-99BE4562CC40}" srcOrd="0" destOrd="0" presId="urn:microsoft.com/office/officeart/2005/8/layout/cycle2"/>
    <dgm:cxn modelId="{F05EB2AF-3922-429F-8D85-70D7F21F3E8F}" type="presOf" srcId="{AF98F418-7B98-4C83-9DF3-E05DD89B2C07}" destId="{FC23EC91-5CB5-464A-9026-A7E53E2571C4}" srcOrd="0" destOrd="0" presId="urn:microsoft.com/office/officeart/2005/8/layout/cycle2"/>
    <dgm:cxn modelId="{D61F00BC-52AA-4DE0-9961-F0C1098F0B10}" type="presOf" srcId="{8C1D732B-66FD-4742-855B-57BE17FBDE8E}" destId="{87B121B2-322D-4BB0-A7D3-60E5F184B8AD}" srcOrd="1" destOrd="0" presId="urn:microsoft.com/office/officeart/2005/8/layout/cycle2"/>
    <dgm:cxn modelId="{6B23B6CD-8F2C-4095-8533-E784C27581F2}" type="presOf" srcId="{62BF56C8-FC46-405A-A160-1EC9D5B6F4E7}" destId="{C78B2274-40E2-4940-8BFB-10442D90D5ED}" srcOrd="0" destOrd="0" presId="urn:microsoft.com/office/officeart/2005/8/layout/cycle2"/>
    <dgm:cxn modelId="{299972D5-8B97-44CB-88BF-9D5F13F8C9C8}" srcId="{3B3A0E5E-06F0-4B51-A3AF-102105FA42D8}" destId="{3875A468-6A7B-4C29-BB1A-F114449AB73F}" srcOrd="0" destOrd="0" parTransId="{EB0C66E8-C10B-4CB8-A1EF-EB77D88E02B8}" sibTransId="{57643A8D-6793-4B1C-91C1-D49AD1B77DC1}"/>
    <dgm:cxn modelId="{FB33A2E0-8CCB-4528-AD44-B4FF4548AD72}" srcId="{3B3A0E5E-06F0-4B51-A3AF-102105FA42D8}" destId="{62BF56C8-FC46-405A-A160-1EC9D5B6F4E7}" srcOrd="4" destOrd="0" parTransId="{1DC0A377-D13B-4146-900F-D9BB2A6DD5FF}" sibTransId="{E4DCFC1D-1070-472B-A840-1D10F994C438}"/>
    <dgm:cxn modelId="{5FDBB2E8-37C7-4588-8397-C8EF4D3E8866}" type="presOf" srcId="{F8328558-2209-4BD3-BFE2-FB42D6ACC0E5}" destId="{79D13691-BCA0-45C9-AA91-DA074F49C7BC}" srcOrd="0" destOrd="0" presId="urn:microsoft.com/office/officeart/2005/8/layout/cycle2"/>
    <dgm:cxn modelId="{97B784ED-F439-46C5-8452-BA337707AC9B}" type="presOf" srcId="{E4DCFC1D-1070-472B-A840-1D10F994C438}" destId="{59CEE9F8-2E99-4F51-8B1F-6239C4213683}" srcOrd="1" destOrd="0" presId="urn:microsoft.com/office/officeart/2005/8/layout/cycle2"/>
    <dgm:cxn modelId="{2F6D4BF5-D2AA-44BE-97C4-E32DC129AC0E}" type="presOf" srcId="{AF98F418-7B98-4C83-9DF3-E05DD89B2C07}" destId="{043C80A8-CF3B-45A5-9A9A-126A7F0B87EE}" srcOrd="1" destOrd="0" presId="urn:microsoft.com/office/officeart/2005/8/layout/cycle2"/>
    <dgm:cxn modelId="{5C5B4A46-D7F6-4A92-B99C-13A18B334D99}" type="presParOf" srcId="{07CB9045-6098-4A2A-9B43-0A82F1AC5F22}" destId="{46C138C0-15D7-40B4-92D5-F870DE1AB182}" srcOrd="0" destOrd="0" presId="urn:microsoft.com/office/officeart/2005/8/layout/cycle2"/>
    <dgm:cxn modelId="{31349FEE-1788-441F-A293-3DCEE8B21C67}" type="presParOf" srcId="{07CB9045-6098-4A2A-9B43-0A82F1AC5F22}" destId="{B91B0651-38D5-4C0D-AEF3-8CC70AC29984}" srcOrd="1" destOrd="0" presId="urn:microsoft.com/office/officeart/2005/8/layout/cycle2"/>
    <dgm:cxn modelId="{490655E0-EBC0-44FC-B253-3031A1CC130A}" type="presParOf" srcId="{B91B0651-38D5-4C0D-AEF3-8CC70AC29984}" destId="{C343A2B2-23A8-4486-AA1B-37B1BDCDA055}" srcOrd="0" destOrd="0" presId="urn:microsoft.com/office/officeart/2005/8/layout/cycle2"/>
    <dgm:cxn modelId="{552CC354-D6F7-4F5C-A514-E026BC33320F}" type="presParOf" srcId="{07CB9045-6098-4A2A-9B43-0A82F1AC5F22}" destId="{79D13691-BCA0-45C9-AA91-DA074F49C7BC}" srcOrd="2" destOrd="0" presId="urn:microsoft.com/office/officeart/2005/8/layout/cycle2"/>
    <dgm:cxn modelId="{3C231A8B-02D0-4270-BB53-7D7B371D0319}" type="presParOf" srcId="{07CB9045-6098-4A2A-9B43-0A82F1AC5F22}" destId="{FC23EC91-5CB5-464A-9026-A7E53E2571C4}" srcOrd="3" destOrd="0" presId="urn:microsoft.com/office/officeart/2005/8/layout/cycle2"/>
    <dgm:cxn modelId="{7B3AC747-E3C8-4885-87F6-DC02302F3E9C}" type="presParOf" srcId="{FC23EC91-5CB5-464A-9026-A7E53E2571C4}" destId="{043C80A8-CF3B-45A5-9A9A-126A7F0B87EE}" srcOrd="0" destOrd="0" presId="urn:microsoft.com/office/officeart/2005/8/layout/cycle2"/>
    <dgm:cxn modelId="{30EFEF08-4ED4-4C5A-BB11-E92F924E5986}" type="presParOf" srcId="{07CB9045-6098-4A2A-9B43-0A82F1AC5F22}" destId="{321F109F-7172-421D-A664-99BE4562CC40}" srcOrd="4" destOrd="0" presId="urn:microsoft.com/office/officeart/2005/8/layout/cycle2"/>
    <dgm:cxn modelId="{EC644C91-5536-4C47-8714-A709A555F9DA}" type="presParOf" srcId="{07CB9045-6098-4A2A-9B43-0A82F1AC5F22}" destId="{991D9D43-A6F8-471E-AF9C-8AD7EE12C299}" srcOrd="5" destOrd="0" presId="urn:microsoft.com/office/officeart/2005/8/layout/cycle2"/>
    <dgm:cxn modelId="{D3C3314C-FDB2-4CC2-8A5C-22D29A3B621B}" type="presParOf" srcId="{991D9D43-A6F8-471E-AF9C-8AD7EE12C299}" destId="{00EE8866-B6AE-4E9A-85C4-E737677758B9}" srcOrd="0" destOrd="0" presId="urn:microsoft.com/office/officeart/2005/8/layout/cycle2"/>
    <dgm:cxn modelId="{80E790AE-31B1-4671-85D3-05C6F5E8336D}" type="presParOf" srcId="{07CB9045-6098-4A2A-9B43-0A82F1AC5F22}" destId="{892F0B14-8661-4EB3-B34D-B06636E9E399}" srcOrd="6" destOrd="0" presId="urn:microsoft.com/office/officeart/2005/8/layout/cycle2"/>
    <dgm:cxn modelId="{7B0DE5E1-0BD7-4381-905E-0B794910104D}" type="presParOf" srcId="{07CB9045-6098-4A2A-9B43-0A82F1AC5F22}" destId="{31EB9E60-B837-4B78-978C-929EEE2838DC}" srcOrd="7" destOrd="0" presId="urn:microsoft.com/office/officeart/2005/8/layout/cycle2"/>
    <dgm:cxn modelId="{2CAFF350-2989-4332-888D-857BB376E00B}" type="presParOf" srcId="{31EB9E60-B837-4B78-978C-929EEE2838DC}" destId="{87B121B2-322D-4BB0-A7D3-60E5F184B8AD}" srcOrd="0" destOrd="0" presId="urn:microsoft.com/office/officeart/2005/8/layout/cycle2"/>
    <dgm:cxn modelId="{60064E87-FE42-4AEF-8D56-56A5A4EB84DF}" type="presParOf" srcId="{07CB9045-6098-4A2A-9B43-0A82F1AC5F22}" destId="{C78B2274-40E2-4940-8BFB-10442D90D5ED}" srcOrd="8" destOrd="0" presId="urn:microsoft.com/office/officeart/2005/8/layout/cycle2"/>
    <dgm:cxn modelId="{E80106F3-6851-4798-9B60-E63B22C01110}" type="presParOf" srcId="{07CB9045-6098-4A2A-9B43-0A82F1AC5F22}" destId="{0D9F2D58-B62E-4FD2-95BE-9E45C5662DEF}" srcOrd="9" destOrd="0" presId="urn:microsoft.com/office/officeart/2005/8/layout/cycle2"/>
    <dgm:cxn modelId="{6854D58D-C71A-44EE-8FF0-DD09BC5CEF81}" type="presParOf" srcId="{0D9F2D58-B62E-4FD2-95BE-9E45C5662DEF}" destId="{59CEE9F8-2E99-4F51-8B1F-6239C421368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18B168-4369-439F-A8A8-2C9804A8647D}">
      <dsp:nvSpPr>
        <dsp:cNvPr id="0" name=""/>
        <dsp:cNvSpPr/>
      </dsp:nvSpPr>
      <dsp:spPr>
        <a:xfrm>
          <a:off x="0" y="394437"/>
          <a:ext cx="96012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C1AE84-8466-4B7C-8C1E-0F970E84F281}">
      <dsp:nvSpPr>
        <dsp:cNvPr id="0" name=""/>
        <dsp:cNvSpPr/>
      </dsp:nvSpPr>
      <dsp:spPr>
        <a:xfrm>
          <a:off x="457088" y="25437"/>
          <a:ext cx="9141758" cy="73800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Monotype Corsiva" panose="03010101010201010101" pitchFamily="66" charset="0"/>
            </a:rPr>
            <a:t>Целенаправленная систематическая </a:t>
          </a:r>
          <a:r>
            <a:rPr lang="ru-RU" sz="2800" kern="1200" dirty="0" err="1">
              <a:solidFill>
                <a:schemeClr val="tx1"/>
              </a:solidFill>
              <a:latin typeface="Monotype Corsiva" panose="03010101010201010101" pitchFamily="66" charset="0"/>
            </a:rPr>
            <a:t>воспитательно</a:t>
          </a:r>
          <a:r>
            <a:rPr lang="ru-RU" sz="2800" kern="1200" dirty="0">
              <a:solidFill>
                <a:schemeClr val="tx1"/>
              </a:solidFill>
              <a:latin typeface="Monotype Corsiva" panose="03010101010201010101" pitchFamily="66" charset="0"/>
            </a:rPr>
            <a:t>-образовательная работа в ДОУ и семье</a:t>
          </a:r>
        </a:p>
      </dsp:txBody>
      <dsp:txXfrm>
        <a:off x="493114" y="61463"/>
        <a:ext cx="9069706" cy="665948"/>
      </dsp:txXfrm>
    </dsp:sp>
    <dsp:sp modelId="{6325F4C0-67D7-4730-8CBE-E1CEC1B3044B}">
      <dsp:nvSpPr>
        <dsp:cNvPr id="0" name=""/>
        <dsp:cNvSpPr/>
      </dsp:nvSpPr>
      <dsp:spPr>
        <a:xfrm>
          <a:off x="0" y="1528437"/>
          <a:ext cx="96012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E709CB-A22E-47DA-B05E-EE0BB7541E80}">
      <dsp:nvSpPr>
        <dsp:cNvPr id="0" name=""/>
        <dsp:cNvSpPr/>
      </dsp:nvSpPr>
      <dsp:spPr>
        <a:xfrm>
          <a:off x="457088" y="1159437"/>
          <a:ext cx="9141758" cy="73800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0" kern="1200" dirty="0">
              <a:solidFill>
                <a:schemeClr val="tx1"/>
              </a:solidFill>
              <a:latin typeface="Monotype Corsiva" panose="03010101010201010101" pitchFamily="66" charset="0"/>
            </a:rPr>
            <a:t>Создание условий для осуществления педагогического процесса</a:t>
          </a:r>
        </a:p>
      </dsp:txBody>
      <dsp:txXfrm>
        <a:off x="493114" y="1195463"/>
        <a:ext cx="9069706" cy="665948"/>
      </dsp:txXfrm>
    </dsp:sp>
    <dsp:sp modelId="{19EB09DC-B67E-45C9-9A1B-5F26BECFF2A8}">
      <dsp:nvSpPr>
        <dsp:cNvPr id="0" name=""/>
        <dsp:cNvSpPr/>
      </dsp:nvSpPr>
      <dsp:spPr>
        <a:xfrm>
          <a:off x="0" y="2662437"/>
          <a:ext cx="96012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D142E-4A1F-435C-8C9F-68F8A9EFEFCE}">
      <dsp:nvSpPr>
        <dsp:cNvPr id="0" name=""/>
        <dsp:cNvSpPr/>
      </dsp:nvSpPr>
      <dsp:spPr>
        <a:xfrm>
          <a:off x="459441" y="2370927"/>
          <a:ext cx="9141758" cy="73800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Monotype Corsiva" panose="03010101010201010101" pitchFamily="66" charset="0"/>
            </a:rPr>
            <a:t>Взаимодействие в триаде –ребенок – педагог – родитель (инициатор и координатор  - педагогический коллектив ДОУ) </a:t>
          </a:r>
        </a:p>
      </dsp:txBody>
      <dsp:txXfrm>
        <a:off x="495467" y="2406953"/>
        <a:ext cx="9069706" cy="6659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C138C0-15D7-40B4-92D5-F870DE1AB182}">
      <dsp:nvSpPr>
        <dsp:cNvPr id="0" name=""/>
        <dsp:cNvSpPr/>
      </dsp:nvSpPr>
      <dsp:spPr>
        <a:xfrm>
          <a:off x="3505550" y="-67132"/>
          <a:ext cx="3716374" cy="11934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1"/>
              </a:solidFill>
            </a:rPr>
            <a:t>Создание специально организованного обучения ребенка в условиях игры</a:t>
          </a:r>
        </a:p>
      </dsp:txBody>
      <dsp:txXfrm>
        <a:off x="4049800" y="107651"/>
        <a:ext cx="2627874" cy="843928"/>
      </dsp:txXfrm>
    </dsp:sp>
    <dsp:sp modelId="{B91B0651-38D5-4C0D-AEF3-8CC70AC29984}">
      <dsp:nvSpPr>
        <dsp:cNvPr id="0" name=""/>
        <dsp:cNvSpPr/>
      </dsp:nvSpPr>
      <dsp:spPr>
        <a:xfrm rot="640714">
          <a:off x="7081435" y="679341"/>
          <a:ext cx="288826" cy="4028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/>
        </a:p>
      </dsp:txBody>
      <dsp:txXfrm>
        <a:off x="7082185" y="751874"/>
        <a:ext cx="202178" cy="241682"/>
      </dsp:txXfrm>
    </dsp:sp>
    <dsp:sp modelId="{79D13691-BCA0-45C9-AA91-DA074F49C7BC}">
      <dsp:nvSpPr>
        <dsp:cNvPr id="0" name=""/>
        <dsp:cNvSpPr/>
      </dsp:nvSpPr>
      <dsp:spPr>
        <a:xfrm>
          <a:off x="7380469" y="483911"/>
          <a:ext cx="3189374" cy="14533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tx1"/>
              </a:solidFill>
            </a:rPr>
            <a:t>Индивидуальный и дифференцированный подход к каждому ребенку</a:t>
          </a:r>
        </a:p>
      </dsp:txBody>
      <dsp:txXfrm>
        <a:off x="7847542" y="696753"/>
        <a:ext cx="2255228" cy="1027693"/>
      </dsp:txXfrm>
    </dsp:sp>
    <dsp:sp modelId="{FC23EC91-5CB5-464A-9026-A7E53E2571C4}">
      <dsp:nvSpPr>
        <dsp:cNvPr id="0" name=""/>
        <dsp:cNvSpPr/>
      </dsp:nvSpPr>
      <dsp:spPr>
        <a:xfrm rot="5415491">
          <a:off x="8737429" y="2039724"/>
          <a:ext cx="333211" cy="4028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/>
        </a:p>
      </dsp:txBody>
      <dsp:txXfrm rot="10800000">
        <a:off x="8787636" y="2070304"/>
        <a:ext cx="233248" cy="241682"/>
      </dsp:txXfrm>
    </dsp:sp>
    <dsp:sp modelId="{321F109F-7172-421D-A664-99BE4562CC40}">
      <dsp:nvSpPr>
        <dsp:cNvPr id="0" name=""/>
        <dsp:cNvSpPr/>
      </dsp:nvSpPr>
      <dsp:spPr>
        <a:xfrm>
          <a:off x="7100389" y="2563840"/>
          <a:ext cx="3463079" cy="14441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1"/>
              </a:solidFill>
              <a:latin typeface="+mj-lt"/>
            </a:rPr>
            <a:t>Системность и последовательность, повторяемость предложенного материала</a:t>
          </a:r>
        </a:p>
      </dsp:txBody>
      <dsp:txXfrm>
        <a:off x="7607545" y="2775335"/>
        <a:ext cx="2448767" cy="1021185"/>
      </dsp:txXfrm>
    </dsp:sp>
    <dsp:sp modelId="{991D9D43-A6F8-471E-AF9C-8AD7EE12C299}">
      <dsp:nvSpPr>
        <dsp:cNvPr id="0" name=""/>
        <dsp:cNvSpPr/>
      </dsp:nvSpPr>
      <dsp:spPr>
        <a:xfrm rot="10800000">
          <a:off x="5091925" y="3084526"/>
          <a:ext cx="1014404" cy="4028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>
            <a:solidFill>
              <a:schemeClr val="tx1"/>
            </a:solidFill>
          </a:endParaRPr>
        </a:p>
      </dsp:txBody>
      <dsp:txXfrm rot="10800000">
        <a:off x="5212766" y="3165087"/>
        <a:ext cx="893563" cy="241682"/>
      </dsp:txXfrm>
    </dsp:sp>
    <dsp:sp modelId="{892F0B14-8661-4EB3-B34D-B06636E9E399}">
      <dsp:nvSpPr>
        <dsp:cNvPr id="0" name=""/>
        <dsp:cNvSpPr/>
      </dsp:nvSpPr>
      <dsp:spPr>
        <a:xfrm>
          <a:off x="145815" y="2551177"/>
          <a:ext cx="3859187" cy="14695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</a:rPr>
            <a:t>Взаимодействие всех педагогов, специалистов ДОУ и включение родителей</a:t>
          </a:r>
        </a:p>
      </dsp:txBody>
      <dsp:txXfrm>
        <a:off x="710980" y="2766380"/>
        <a:ext cx="2728857" cy="1039095"/>
      </dsp:txXfrm>
    </dsp:sp>
    <dsp:sp modelId="{31EB9E60-B837-4B78-978C-929EEE2838DC}">
      <dsp:nvSpPr>
        <dsp:cNvPr id="0" name=""/>
        <dsp:cNvSpPr/>
      </dsp:nvSpPr>
      <dsp:spPr>
        <a:xfrm rot="15965406">
          <a:off x="1761367" y="2090267"/>
          <a:ext cx="303881" cy="3249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500" kern="1200" dirty="0"/>
        </a:p>
      </dsp:txBody>
      <dsp:txXfrm rot="10800000">
        <a:off x="1810057" y="2200741"/>
        <a:ext cx="212717" cy="194994"/>
      </dsp:txXfrm>
    </dsp:sp>
    <dsp:sp modelId="{C78B2274-40E2-4940-8BFB-10442D90D5ED}">
      <dsp:nvSpPr>
        <dsp:cNvPr id="0" name=""/>
        <dsp:cNvSpPr/>
      </dsp:nvSpPr>
      <dsp:spPr>
        <a:xfrm>
          <a:off x="0" y="666428"/>
          <a:ext cx="3504636" cy="14292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</a:rPr>
            <a:t>Создание предметно-развивающей среды</a:t>
          </a:r>
        </a:p>
      </dsp:txBody>
      <dsp:txXfrm>
        <a:off x="513242" y="875731"/>
        <a:ext cx="2478152" cy="1010603"/>
      </dsp:txXfrm>
    </dsp:sp>
    <dsp:sp modelId="{0D9F2D58-B62E-4FD2-95BE-9E45C5662DEF}">
      <dsp:nvSpPr>
        <dsp:cNvPr id="0" name=""/>
        <dsp:cNvSpPr/>
      </dsp:nvSpPr>
      <dsp:spPr>
        <a:xfrm rot="20804060">
          <a:off x="3396260" y="753773"/>
          <a:ext cx="324798" cy="4028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/>
        </a:p>
      </dsp:txBody>
      <dsp:txXfrm>
        <a:off x="3397560" y="845513"/>
        <a:ext cx="227359" cy="2416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4/20/2023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0"/>
            <a:ext cx="6815669" cy="2970377"/>
          </a:xfrm>
        </p:spPr>
        <p:txBody>
          <a:bodyPr/>
          <a:lstStyle/>
          <a:p>
            <a:r>
              <a:rPr lang="ru-RU" sz="4000" dirty="0">
                <a:solidFill>
                  <a:schemeClr val="tx1"/>
                </a:solidFill>
                <a:latin typeface="Monotype Corsiva" panose="03010101010201010101" pitchFamily="66" charset="0"/>
              </a:rPr>
              <a:t>Особенности работы с детьми с ОВЗ и инвалидами по формированию навыков здорового образа жизни</a:t>
            </a:r>
            <a:br>
              <a:rPr lang="ru-RU" sz="4000" dirty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2000" dirty="0">
                <a:solidFill>
                  <a:schemeClr val="tx1"/>
                </a:solidFill>
                <a:latin typeface="Monotype Corsiva" panose="03010101010201010101" pitchFamily="66" charset="0"/>
              </a:rPr>
              <a:t>Подготовила учитель-дефектолог </a:t>
            </a:r>
            <a:r>
              <a:rPr lang="ru-RU" sz="2000" dirty="0" err="1">
                <a:solidFill>
                  <a:schemeClr val="tx1"/>
                </a:solidFill>
                <a:latin typeface="Monotype Corsiva" panose="03010101010201010101" pitchFamily="66" charset="0"/>
              </a:rPr>
              <a:t>Гордейко</a:t>
            </a:r>
            <a:r>
              <a:rPr lang="ru-RU" sz="2000" dirty="0">
                <a:solidFill>
                  <a:schemeClr val="tx1"/>
                </a:solidFill>
                <a:latin typeface="Monotype Corsiva" panose="03010101010201010101" pitchFamily="66" charset="0"/>
              </a:rPr>
              <a:t> Т.А.</a:t>
            </a:r>
          </a:p>
        </p:txBody>
      </p:sp>
    </p:spTree>
    <p:extLst>
      <p:ext uri="{BB962C8B-B14F-4D97-AF65-F5344CB8AC3E}">
        <p14:creationId xmlns:p14="http://schemas.microsoft.com/office/powerpoint/2010/main" val="250017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4887" y="759417"/>
            <a:ext cx="9601196" cy="1549830"/>
          </a:xfrm>
        </p:spPr>
        <p:txBody>
          <a:bodyPr>
            <a:noAutofit/>
          </a:bodyPr>
          <a:lstStyle/>
          <a:p>
            <a:r>
              <a:rPr lang="ru-RU" sz="4000" b="1" dirty="0">
                <a:latin typeface="Monotype Corsiva" panose="03010101010201010101" pitchFamily="66" charset="0"/>
              </a:rPr>
              <a:t>Нормативно-правовые документы, регламентирующие сохранение  и укрепление здоровья детей</a:t>
            </a:r>
            <a:endParaRPr lang="ru-RU" sz="4000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dirty="0">
                <a:latin typeface="Monotype Corsiva" panose="03010101010201010101" pitchFamily="66" charset="0"/>
              </a:rPr>
              <a:t>Закон РФ «Об образовании (ст.51);</a:t>
            </a:r>
          </a:p>
          <a:p>
            <a:pPr algn="just"/>
            <a:r>
              <a:rPr lang="ru-RU" sz="2800" dirty="0">
                <a:latin typeface="Monotype Corsiva" panose="03010101010201010101" pitchFamily="66" charset="0"/>
              </a:rPr>
              <a:t>«О санитарно-эпидемиологическом благополучии населения»;</a:t>
            </a:r>
          </a:p>
          <a:p>
            <a:pPr algn="just"/>
            <a:r>
              <a:rPr lang="ru-RU" sz="2800" dirty="0">
                <a:latin typeface="Monotype Corsiva" panose="03010101010201010101" pitchFamily="66" charset="0"/>
              </a:rPr>
              <a:t>Указ Президента России «О неотложных мерах по обеспечению здоровья населения РФ», «Об утверждении основных направлений  государственной социальной политики по улучшению положения детей в РФ».</a:t>
            </a:r>
          </a:p>
        </p:txBody>
      </p:sp>
    </p:spTree>
    <p:extLst>
      <p:ext uri="{BB962C8B-B14F-4D97-AF65-F5344CB8AC3E}">
        <p14:creationId xmlns:p14="http://schemas.microsoft.com/office/powerpoint/2010/main" val="1128770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Monotype Corsiva" panose="03010101010201010101" pitchFamily="66" charset="0"/>
              </a:rPr>
              <a:t>Новикова Ирина Маратовна</a:t>
            </a:r>
            <a:br>
              <a:rPr lang="ru-RU" b="1" dirty="0">
                <a:latin typeface="Monotype Corsiva" panose="03010101010201010101" pitchFamily="66" charset="0"/>
              </a:rPr>
            </a:br>
            <a:r>
              <a:rPr lang="ru-RU" sz="3100" dirty="0">
                <a:latin typeface="Monotype Corsiva" panose="03010101010201010101" pitchFamily="66" charset="0"/>
              </a:rPr>
              <a:t>доцент кафедры специальной педагогики и специальной психологии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25" y="2479729"/>
            <a:ext cx="3115158" cy="3719593"/>
          </a:xfrm>
        </p:spPr>
      </p:pic>
    </p:spTree>
    <p:extLst>
      <p:ext uri="{BB962C8B-B14F-4D97-AF65-F5344CB8AC3E}">
        <p14:creationId xmlns:p14="http://schemas.microsoft.com/office/powerpoint/2010/main" val="67063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Monotype Corsiva" panose="03010101010201010101" pitchFamily="66" charset="0"/>
              </a:rPr>
              <a:t>Успешное формирование представлений о ЗОЖ </a:t>
            </a:r>
            <a:br>
              <a:rPr lang="ru-RU" b="1" dirty="0">
                <a:latin typeface="Monotype Corsiva" panose="03010101010201010101" pitchFamily="66" charset="0"/>
              </a:rPr>
            </a:br>
            <a:r>
              <a:rPr lang="ru-RU" b="1" dirty="0">
                <a:latin typeface="Monotype Corsiva" panose="03010101010201010101" pitchFamily="66" charset="0"/>
              </a:rPr>
              <a:t>у детей с ОВЗ и инвалидов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1376542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3214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782305"/>
            <a:ext cx="9601196" cy="503694"/>
          </a:xfrm>
        </p:spPr>
        <p:txBody>
          <a:bodyPr>
            <a:noAutofit/>
          </a:bodyPr>
          <a:lstStyle/>
          <a:p>
            <a:pPr algn="just"/>
            <a:r>
              <a:rPr lang="ru-RU" sz="4000" dirty="0">
                <a:latin typeface="Monotype Corsiva" panose="03010101010201010101" pitchFamily="66" charset="0"/>
              </a:rPr>
              <a:t>     </a:t>
            </a:r>
            <a:br>
              <a:rPr lang="ru-RU" sz="4000" dirty="0">
                <a:latin typeface="Monotype Corsiva" panose="03010101010201010101" pitchFamily="66" charset="0"/>
              </a:rPr>
            </a:br>
            <a:br>
              <a:rPr lang="ru-RU" sz="4000" dirty="0">
                <a:latin typeface="Monotype Corsiva" panose="03010101010201010101" pitchFamily="66" charset="0"/>
              </a:rPr>
            </a:br>
            <a:br>
              <a:rPr lang="ru-RU" sz="4000" dirty="0">
                <a:latin typeface="Monotype Corsiva" panose="03010101010201010101" pitchFamily="66" charset="0"/>
              </a:rPr>
            </a:br>
            <a:r>
              <a:rPr lang="ru-RU" sz="4000" dirty="0">
                <a:latin typeface="Monotype Corsiva" panose="03010101010201010101" pitchFamily="66" charset="0"/>
              </a:rPr>
              <a:t>    </a:t>
            </a:r>
            <a:br>
              <a:rPr lang="ru-RU" sz="4000" dirty="0">
                <a:latin typeface="Monotype Corsiva" panose="03010101010201010101" pitchFamily="66" charset="0"/>
              </a:rPr>
            </a:br>
            <a:r>
              <a:rPr lang="ru-RU" sz="4000" b="1" dirty="0">
                <a:latin typeface="Monotype Corsiva" panose="03010101010201010101" pitchFamily="66" charset="0"/>
              </a:rPr>
              <a:t>Здоровый образ жизни </a:t>
            </a:r>
            <a:r>
              <a:rPr lang="ru-RU" sz="4000" dirty="0">
                <a:latin typeface="Monotype Corsiva" panose="03010101010201010101" pitchFamily="66" charset="0"/>
              </a:rPr>
              <a:t>– это знание правил санитарии, гигиены, экологии, строгое соблюдение гигиен тела, приобщение к физкультуре и спорту, гигиена физического и умственного труда, гигиена личной жизни.  Это четкие знания о вредных фактора и привычках и сознательное негативное отношение к ним.</a:t>
            </a:r>
          </a:p>
        </p:txBody>
      </p:sp>
    </p:spTree>
    <p:extLst>
      <p:ext uri="{BB962C8B-B14F-4D97-AF65-F5344CB8AC3E}">
        <p14:creationId xmlns:p14="http://schemas.microsoft.com/office/powerpoint/2010/main" val="821082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728420"/>
            <a:ext cx="9601196" cy="1193371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Monotype Corsiva" panose="03010101010201010101" pitchFamily="66" charset="0"/>
              </a:rPr>
              <a:t>Для проведения коррекционно-педагогической работы по формированию представлений о ЗОЖ  детей с ОВЗ  необходимы педагогические условия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4565028"/>
              </p:ext>
            </p:extLst>
          </p:nvPr>
        </p:nvGraphicFramePr>
        <p:xfrm>
          <a:off x="821410" y="1921791"/>
          <a:ext cx="10569844" cy="3953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1524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latin typeface="Monotype Corsiva" panose="03010101010201010101" pitchFamily="66" charset="0"/>
              </a:rPr>
              <a:t>Спасибо за внимание и </a:t>
            </a:r>
            <a:r>
              <a:rPr lang="ru-RU" sz="4800" b="1">
                <a:latin typeface="Monotype Corsiva" panose="03010101010201010101" pitchFamily="66" charset="0"/>
              </a:rPr>
              <a:t>будьте здоровы!</a:t>
            </a:r>
            <a:endParaRPr lang="ru-RU" sz="48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692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84</TotalTime>
  <Words>241</Words>
  <Application>Microsoft Office PowerPoint</Application>
  <PresentationFormat>Широкоэкранный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Garamond</vt:lpstr>
      <vt:lpstr>Monotype Corsiva</vt:lpstr>
      <vt:lpstr>Натуральные материалы</vt:lpstr>
      <vt:lpstr>Особенности работы с детьми с ОВЗ и инвалидами по формированию навыков здорового образа жизни Подготовила учитель-дефектолог Гордейко Т.А.</vt:lpstr>
      <vt:lpstr>Нормативно-правовые документы, регламентирующие сохранение  и укрепление здоровья детей</vt:lpstr>
      <vt:lpstr>Новикова Ирина Маратовна доцент кафедры специальной педагогики и специальной психологии </vt:lpstr>
      <vt:lpstr>Успешное формирование представлений о ЗОЖ  у детей с ОВЗ и инвалидов</vt:lpstr>
      <vt:lpstr>             Здоровый образ жизни – это знание правил санитарии, гигиены, экологии, строгое соблюдение гигиен тела, приобщение к физкультуре и спорту, гигиена физического и умственного труда, гигиена личной жизни.  Это четкие знания о вредных фактора и привычках и сознательное негативное отношение к ним.</vt:lpstr>
      <vt:lpstr>Для проведения коррекционно-педагогической работы по формированию представлений о ЗОЖ  детей с ОВЗ  необходимы педагогические условия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работы с детьми с ОВЗ и инвалидами по формированию навыков здорового образа жизни</dc:title>
  <dc:creator>Татьяна</dc:creator>
  <cp:lastModifiedBy>Татьяна</cp:lastModifiedBy>
  <cp:revision>21</cp:revision>
  <dcterms:created xsi:type="dcterms:W3CDTF">2022-03-10T08:42:50Z</dcterms:created>
  <dcterms:modified xsi:type="dcterms:W3CDTF">2023-04-20T10:35:22Z</dcterms:modified>
</cp:coreProperties>
</file>