
<file path=[Content_Types].xml><?xml version="1.0" encoding="utf-8"?>
<Types xmlns="http://schemas.openxmlformats.org/package/2006/content-types">
  <Default Extension="crdownload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6" r:id="rId9"/>
    <p:sldId id="267" r:id="rId10"/>
    <p:sldId id="268" r:id="rId11"/>
    <p:sldId id="261" r:id="rId12"/>
    <p:sldId id="271" r:id="rId13"/>
    <p:sldId id="270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074DB-5867-4CB9-9B4B-0A6950F55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6791B8-C3F5-474D-8218-C974AD63B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EC8155-2F16-49E0-A7AF-2EF8457E9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97C319-02B5-4D19-90CF-BDC46328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BF17F4-DFE0-4044-8853-AF9FA871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31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2CB94-9EAB-4BAE-945B-B1F7D3F6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63F857-7976-4656-A922-D14952FB1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947E93-FDDD-493E-9707-B03F73EF7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4C1B9B-0EB3-4C6D-BC5C-1CEA6C354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9063AD-3AAF-4C4C-97B4-85435B92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02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D91D9D-3614-4535-A6A7-3B9396B19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5686F7-B03C-4487-A8EF-C7F64BD50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623FD3-125A-4236-B176-8CA9A1077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328981-8992-4CDB-8396-EE3A4DAA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F54867-3CB7-4B33-A209-7E119015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5EA05A-A43B-46B3-BD5D-1F27EE130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FBD84-9FDC-4592-99EE-EF4E380A0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667525-3587-4F58-9871-73C3E6B63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C9FA57-965C-483A-BDAD-DC622FFD2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7B40EC-F1DF-4A04-9149-081403B13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32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B311B-4C2E-4F15-8DAF-EBC320CCA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9F0C15-71E9-470F-A95F-7EDCC6917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F098D3-2081-4F02-B033-C4A8C473A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36EE65-00BC-4DBB-81B8-5A1F6428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65449B-34D9-4058-B98F-19FE5C10A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35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C661B-5619-4BB5-8FC8-18F51CB16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FBE4FA-7FD7-48F8-9069-B94CBF8B31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B43CD5-44D5-4EC7-9D3C-39E503C57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C82BBB-04EE-481C-AEC0-82E3F534A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D2DA7F-DE4A-4AF8-BC3A-58545A7A8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90677F-149C-47A7-AE4D-716D70CC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603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6CD72-C9D7-4E28-BEBF-7DB5D9304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C61AB0-2F02-41C9-B4FB-82CB1FBD6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C2DB2F-5958-4121-8DE7-D0D2D3B60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743D71-3D03-49BC-B2E2-E10E16FB9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89C31E-F7CF-4C19-8E52-DFC220EA0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257E46-2E87-4620-AE9D-84DDA3B1A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2EFB506-4A83-4F86-9F46-B4B414DF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BBCCBA-EB87-4B41-A6B7-CF8B7B8A9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8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A5CDFD-7028-46D3-AC22-0E88D5EF0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0F2F44-8413-44A8-AD7D-5A31071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7C336F6-9EFB-43E3-B9B3-444BB5B13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BB070B6-B6B1-46AB-B90A-BB6C0FE06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4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7BF55E-37C2-4052-B70E-509C4D8E3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6F909E-7FD1-4277-B292-AC5DE7B9D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7DF69B-FE6E-48D8-897F-0C417D26F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6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A2D249-A40C-459D-8158-6E8A6836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C23946-C167-4C03-8C34-F0168A2A7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D2F468-198F-4DB7-8BBD-FB545618E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79C565-17A9-4363-859A-F3DBABC6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A6E7B8-6A0F-493B-86C3-290B4144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6E8E5F-B9D5-4A13-AEC2-775A1277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37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ADDC0-FAF2-4B63-B955-A6C964506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A3914C-5372-4F48-836E-909CD5958B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BEF631-5136-49E8-B3CF-30BD6FC21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2660DC-CAB4-4D95-AE14-2988E3919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7A3AC7-0905-4615-A310-5AF49377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ECEBF6-EBEB-4E1D-9143-52CC7EE7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63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0EAF8-CD92-419E-B936-213CAD7AF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3B9BD0-44A9-4627-A3CD-CCD2F2D72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75FEA2-20C1-4602-B2EF-1FC37125C5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51E58-D6AC-4C45-B10A-266EF3D9D65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1A2C4D-5C61-45D3-9A27-6A3A29CFA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140175-D48D-42E4-94F8-F8C0A3E68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99DAE-2E76-4DCB-A300-201B0D8C8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7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crdownload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8BAFB3-A90B-400C-B107-C8EB527F5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094" cy="68647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22B4B6-AB01-4AE4-9E6B-5C498335C8AC}"/>
              </a:ext>
            </a:extLst>
          </p:cNvPr>
          <p:cNvSpPr txBox="1"/>
          <p:nvPr/>
        </p:nvSpPr>
        <p:spPr>
          <a:xfrm>
            <a:off x="1633492" y="1846555"/>
            <a:ext cx="102625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ЗАПОМИНАЕМ ГЛАСНЫЕ</a:t>
            </a:r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/>
              <a:t>ДЛЯ РАБОТЫ С ДЕТЬМИ ДОМА</a:t>
            </a:r>
            <a:endParaRPr lang="ru-RU" sz="6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F6B3A6-28CF-4BA5-97E6-E4CE179A3B1E}"/>
              </a:ext>
            </a:extLst>
          </p:cNvPr>
          <p:cNvSpPr txBox="1"/>
          <p:nvPr/>
        </p:nvSpPr>
        <p:spPr>
          <a:xfrm>
            <a:off x="7838982" y="5557421"/>
            <a:ext cx="3679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/>
              <a:t>ПОДГОТОВИЛА: УЧИТЕЛЬ-ЛОГОПЕД</a:t>
            </a:r>
          </a:p>
          <a:p>
            <a:pPr algn="r"/>
            <a:r>
              <a:rPr lang="ru-RU" dirty="0"/>
              <a:t>ЛЕКОВАЯ Н.А.</a:t>
            </a:r>
          </a:p>
        </p:txBody>
      </p:sp>
    </p:spTree>
    <p:extLst>
      <p:ext uri="{BB962C8B-B14F-4D97-AF65-F5344CB8AC3E}">
        <p14:creationId xmlns:p14="http://schemas.microsoft.com/office/powerpoint/2010/main" val="1493959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7D426A-521E-473D-AC0D-F2BD231A2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761180-7C81-4DE4-A99C-2D1F13A350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34" y="3258103"/>
            <a:ext cx="4965367" cy="29360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64D708-4F9F-4D03-A070-86E4587A6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88" y="898217"/>
            <a:ext cx="5359652" cy="342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3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78411-6678-4E7E-A818-0F068B5E2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C325382-64E8-40FC-B7F0-4802065E2208}"/>
              </a:ext>
            </a:extLst>
          </p:cNvPr>
          <p:cNvSpPr/>
          <p:nvPr/>
        </p:nvSpPr>
        <p:spPr>
          <a:xfrm>
            <a:off x="1173330" y="861445"/>
            <a:ext cx="1022559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А — «плач» Алёнушки; её рот открыт так же широко, как расставлены концы буквы А — </a:t>
            </a:r>
            <a:r>
              <a:rPr lang="ru-RU" sz="2000" b="0" i="0" dirty="0" err="1">
                <a:solidFill>
                  <a:srgbClr val="2A2723"/>
                </a:solidFill>
                <a:effectLst/>
              </a:rPr>
              <a:t>ааа</a:t>
            </a:r>
            <a:r>
              <a:rPr lang="ru-RU" sz="2000" b="0" i="0" dirty="0">
                <a:solidFill>
                  <a:srgbClr val="2A2723"/>
                </a:solidFill>
                <a:effectLst/>
              </a:rPr>
              <a:t>.</a:t>
            </a:r>
          </a:p>
          <a:p>
            <a:pPr algn="just"/>
            <a:endParaRPr lang="ru-RU" sz="2000" b="0" i="0" dirty="0">
              <a:solidFill>
                <a:srgbClr val="2A2723"/>
              </a:solidFill>
              <a:effectLst/>
            </a:endParaRPr>
          </a:p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О — у ребёнка «болят зубы», он «стонет»: </a:t>
            </a:r>
            <a:r>
              <a:rPr lang="ru-RU" sz="2000" b="0" i="0" dirty="0" err="1">
                <a:solidFill>
                  <a:srgbClr val="2A2723"/>
                </a:solidFill>
                <a:effectLst/>
              </a:rPr>
              <a:t>ооо</a:t>
            </a:r>
            <a:r>
              <a:rPr lang="ru-RU" sz="2000" b="0" i="0" dirty="0">
                <a:solidFill>
                  <a:srgbClr val="2A2723"/>
                </a:solidFill>
                <a:effectLst/>
              </a:rPr>
              <a:t>; его губы по форме напоминают букву О.</a:t>
            </a:r>
          </a:p>
          <a:p>
            <a:pPr algn="just"/>
            <a:endParaRPr lang="ru-RU" sz="2000" b="0" i="0" dirty="0">
              <a:solidFill>
                <a:srgbClr val="2A2723"/>
              </a:solidFill>
              <a:effectLst/>
            </a:endParaRPr>
          </a:p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У — гудок паровоза; дети гудят, открыв рот и вытянув губы трубочкой, их внимание обращается на форму буквы У, которая тоже вытянута и похожа на трубочку (кулёчек).</a:t>
            </a:r>
          </a:p>
          <a:p>
            <a:pPr algn="just"/>
            <a:endParaRPr lang="ru-RU" sz="2000" b="0" i="0" dirty="0">
              <a:solidFill>
                <a:srgbClr val="2A2723"/>
              </a:solidFill>
              <a:effectLst/>
            </a:endParaRPr>
          </a:p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И — две вертикальные палочки изображают верхнюю и нижнюю губы в улыбке, рот приоткрыт; дети подражают крику жеребёнка: </a:t>
            </a:r>
            <a:r>
              <a:rPr lang="ru-RU" sz="2000" b="0" i="0" dirty="0" err="1">
                <a:solidFill>
                  <a:srgbClr val="2A2723"/>
                </a:solidFill>
                <a:effectLst/>
              </a:rPr>
              <a:t>иии</a:t>
            </a:r>
            <a:r>
              <a:rPr lang="ru-RU" sz="2000" b="0" i="0" dirty="0">
                <a:solidFill>
                  <a:srgbClr val="2A2723"/>
                </a:solidFill>
                <a:effectLst/>
              </a:rPr>
              <a:t>.</a:t>
            </a:r>
          </a:p>
          <a:p>
            <a:pPr algn="just"/>
            <a:endParaRPr lang="ru-RU" sz="2000" b="0" i="0" dirty="0">
              <a:solidFill>
                <a:srgbClr val="2A2723"/>
              </a:solidFill>
              <a:effectLst/>
            </a:endParaRPr>
          </a:p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Э — лицо с опущенной нижней челюстью, даже виден во рту язык — у буквы Э в середине тоже видна волнистая перекладина; Э — отдалённое эхо.</a:t>
            </a:r>
          </a:p>
          <a:p>
            <a:pPr algn="just"/>
            <a:endParaRPr lang="ru-RU" sz="2000" b="0" i="0" dirty="0">
              <a:solidFill>
                <a:srgbClr val="2A2723"/>
              </a:solidFill>
              <a:effectLst/>
            </a:endParaRPr>
          </a:p>
          <a:p>
            <a:pPr algn="just"/>
            <a:r>
              <a:rPr lang="ru-RU" sz="2000" b="0" i="0" dirty="0">
                <a:solidFill>
                  <a:srgbClr val="2A2723"/>
                </a:solidFill>
                <a:effectLst/>
              </a:rPr>
              <a:t>Ы — опираясь на зрительный образ буквы И (рот открыт «на палец»), предложить детям открыть рот ещё шире, чтобы внутри был виден закруглённый конец языка, ведь и у буквы Ы, в отличие от И, внизу есть тоже закругление — овал; Ы — звукоподражание улетающему самолету.</a:t>
            </a:r>
          </a:p>
        </p:txBody>
      </p:sp>
    </p:spTree>
    <p:extLst>
      <p:ext uri="{BB962C8B-B14F-4D97-AF65-F5344CB8AC3E}">
        <p14:creationId xmlns:p14="http://schemas.microsoft.com/office/powerpoint/2010/main" val="3492629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78411-6678-4E7E-A818-0F068B5E2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5B53BE-3F3B-46DF-9409-B5369EDBC831}"/>
              </a:ext>
            </a:extLst>
          </p:cNvPr>
          <p:cNvSpPr/>
          <p:nvPr/>
        </p:nvSpPr>
        <p:spPr>
          <a:xfrm>
            <a:off x="1100829" y="957166"/>
            <a:ext cx="1057330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Игры с гласными звуками и буквами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 (А, О, У, Э, И, Ы)</a:t>
            </a:r>
          </a:p>
          <a:p>
            <a:pPr algn="ctr"/>
            <a:endParaRPr lang="ru-RU" sz="2800" b="1" i="1" dirty="0">
              <a:solidFill>
                <a:srgbClr val="FF0000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1.      «Изобразим и споём».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По заданию обучающего ребёнок, глядя в зеркало, придаёт губам форму гласных букв, а затем поёт их: А — открывает широко рот; И — губы в улыбке, рот открыт на палец и др.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2.      «Что я хочу спеть?»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Дети отгадывают буквы по немой артикуляции.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3.      «Что надо сделать?»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Чтобы правильно произнести Э, надо опустить нижнюю челюсть, во рту будет виден конец языка; на Ы рот откроем пошире, чем при И, и улыбнёмся, во рту тоже виден язык.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4.      «Сравни и найди букву».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Обучающий говорит, например: «Алёнушка плачет», — ребёнок произносит звук </a:t>
            </a:r>
            <a:r>
              <a:rPr lang="ru-RU" b="0" i="0" dirty="0" err="1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ааа</a:t>
            </a:r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, затем находит букву А.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73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78411-6678-4E7E-A818-0F068B5E2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DB27E2F-DE1E-4B7E-9609-67548757DB19}"/>
              </a:ext>
            </a:extLst>
          </p:cNvPr>
          <p:cNvSpPr/>
          <p:nvPr/>
        </p:nvSpPr>
        <p:spPr>
          <a:xfrm>
            <a:off x="1020933" y="1040725"/>
            <a:ext cx="105466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5.      «Назови и покажи».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Один ребёнок произносит гласный звук, а другой произносит звукоподражание и находит букву. Пример: О — «зубки болят» (поёт звук и находит букву).</a:t>
            </a:r>
          </a:p>
          <a:p>
            <a:pPr algn="just"/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6.      «Назови части букв».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В каких гласных буквах есть палочки, перекладины, овал?</a:t>
            </a:r>
          </a:p>
          <a:p>
            <a:pPr algn="just"/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7.      «Отгадай по описанию».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Две палочки наверху соединились, внизу разошлись в стороны, образуя шалаш, в середине — перекладина — это буква А; овал, бублик — О; длинная наклонная палочка, а впереди к ней присоединяется короткая — У; полуовал, открытый слева, в середине — волнистая перекладина — Э; две палочки и косая перекладина от нижнего конца первой палочки к верхнему концу второй — И; две палочки, на первой справа внизу — овал — Ы.</a:t>
            </a:r>
          </a:p>
          <a:p>
            <a:pPr algn="just"/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8.      «А что иначе?»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Bookman Old Style" panose="02050604050505020204" pitchFamily="18" charset="0"/>
              </a:rPr>
              <a:t>Маленькая буква «а» пишется не так, как большая: палочка с закруглением внизу, слева наверху — ещё закругление, а внизу — овал.</a:t>
            </a:r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56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78411-6678-4E7E-A818-0F068B5E2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4331D65-4F12-481E-91C4-F8CDCBDB8FDD}"/>
              </a:ext>
            </a:extLst>
          </p:cNvPr>
          <p:cNvSpPr/>
          <p:nvPr/>
        </p:nvSpPr>
        <p:spPr>
          <a:xfrm>
            <a:off x="1109709" y="2413338"/>
            <a:ext cx="105289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+mj-lt"/>
              </a:rPr>
              <a:t>9.      «Опиши букву».</a:t>
            </a: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+mj-lt"/>
              </a:rPr>
              <a:t>Дети дают описания заданных букв, взяв их с наборного полотна.</a:t>
            </a:r>
          </a:p>
          <a:p>
            <a:pPr algn="just"/>
            <a:endParaRPr lang="ru-RU" b="0" i="0" dirty="0">
              <a:solidFill>
                <a:srgbClr val="2A2723"/>
              </a:solidFill>
              <a:effectLst/>
              <a:latin typeface="+mj-lt"/>
            </a:endParaRPr>
          </a:p>
          <a:p>
            <a:pPr algn="just"/>
            <a:r>
              <a:rPr lang="ru-RU" b="0" i="0" dirty="0">
                <a:solidFill>
                  <a:srgbClr val="2A2723"/>
                </a:solidFill>
                <a:effectLst/>
                <a:latin typeface="+mj-lt"/>
              </a:rPr>
              <a:t>10.   «Сравни буквы».</a:t>
            </a:r>
          </a:p>
          <a:p>
            <a:pPr algn="just"/>
            <a:r>
              <a:rPr lang="ru-RU" i="0" dirty="0">
                <a:solidFill>
                  <a:srgbClr val="2A2723"/>
                </a:solidFill>
                <a:effectLst/>
                <a:latin typeface="+mj-lt"/>
              </a:rPr>
              <a:t>Пример сравнения написания букв О, Э: О — полный овал; Э — половина овала (неполный овал) и в середине перекладина.</a:t>
            </a:r>
          </a:p>
          <a:p>
            <a:pPr algn="just"/>
            <a:endParaRPr lang="ru-RU" dirty="0">
              <a:solidFill>
                <a:srgbClr val="2A2723"/>
              </a:solidFill>
              <a:latin typeface="+mj-lt"/>
            </a:endParaRPr>
          </a:p>
          <a:p>
            <a:r>
              <a:rPr lang="ru-RU" dirty="0">
                <a:latin typeface="+mj-lt"/>
              </a:rPr>
              <a:t>11.   «Узнай по губам».</a:t>
            </a:r>
          </a:p>
          <a:p>
            <a:r>
              <a:rPr lang="ru-RU" dirty="0">
                <a:latin typeface="+mj-lt"/>
              </a:rPr>
              <a:t>Взрослый молча артикулирует гласные, а дети по немой артикуляции узнают и повторяют вслух звуковой ряд.</a:t>
            </a:r>
          </a:p>
          <a:p>
            <a:pPr algn="just"/>
            <a:endParaRPr lang="ru-RU" b="0" i="0" dirty="0">
              <a:solidFill>
                <a:srgbClr val="2A2723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07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422478-C838-45BD-B940-220C344DE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89DC15-1721-4F8D-A8DD-361621CFEE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46" y="771587"/>
            <a:ext cx="7406107" cy="554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6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E102DA-16AC-4D1D-8142-521C6CCDA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4F94F9-4F24-4709-8511-0319C28B13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83" y="768856"/>
            <a:ext cx="7762834" cy="548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8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F2BF90-EC33-4E93-BAAB-F18C1F54C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4BD443-A0BA-404A-8147-DCA7E05A5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94" y="653470"/>
            <a:ext cx="8261610" cy="576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57B0CF-CDA5-4C22-852F-6B7A774FA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8588D4-6B25-41EF-BA63-76A6D7F1C7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6" y="727968"/>
            <a:ext cx="4689234" cy="31520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AF2AF6-B1A5-473D-9EBA-712BCBAEDC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46" y="3142695"/>
            <a:ext cx="5855649" cy="29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60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405B56-CA6B-4947-8E85-2F3632217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F8742E-499E-40BB-A082-6D5713469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43" y="789511"/>
            <a:ext cx="4316115" cy="270829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47E17E-ABD8-409F-A6C8-26EA812267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788" y="3429000"/>
            <a:ext cx="5959876" cy="286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75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7D426A-521E-473D-AC0D-F2BD231A2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4507CC-2420-4E6D-A023-20C413672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87" y="801904"/>
            <a:ext cx="4191726" cy="29355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AC1391-5C70-4E00-911D-A4DB682847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09" y="2920753"/>
            <a:ext cx="6079020" cy="330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11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7D426A-521E-473D-AC0D-F2BD231A2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0608AC-DB01-4C41-9AD0-7D0762A4D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43" y="3429000"/>
            <a:ext cx="5170061" cy="280916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55D9E6-B12B-4066-8410-53515FD09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28" y="828151"/>
            <a:ext cx="5175843" cy="377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238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7D426A-521E-473D-AC0D-F2BD231A2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7DE3A9-6CBC-40D8-A7F9-257CC2CA1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308" y="3542190"/>
            <a:ext cx="4886555" cy="263420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73455E-DEA6-4661-9E42-3115CE4975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651" y="856602"/>
            <a:ext cx="4953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361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224</Words>
  <Application>Microsoft Office PowerPoint</Application>
  <PresentationFormat>Широкоэкранный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Calibri</vt:lpstr>
      <vt:lpstr>Calibri Light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2023-04-19T20:50:02Z</dcterms:created>
  <dcterms:modified xsi:type="dcterms:W3CDTF">2023-04-19T21:20:00Z</dcterms:modified>
</cp:coreProperties>
</file>