
<file path=[Content_Types].xml><?xml version="1.0" encoding="utf-8"?>
<Types xmlns="http://schemas.openxmlformats.org/package/2006/content-types">
  <Default ContentType="image/jpeg" Extension="jpeg"/>
  <Default ContentType="image/png" Extension="png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presentationml.slide+xml" PartName="/ppt/slides/slide17.xml"/>
  <Override ContentType="application/vnd.openxmlformats-officedocument.presentationml.slide+xml" PartName="/ppt/slides/slide18.xml"/>
  <Override ContentType="application/vnd.openxmlformats-officedocument.presentationml.slide+xml" PartName="/ppt/slides/slide19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notesMaster+xml" PartName="/ppt/notesMasters/notesMaster1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16.xml"/>
  <Override ContentType="application/vnd.openxmlformats-officedocument.theme+xml" PartName="/ppt/theme/theme2.xml"/>
  <Override ContentType="application/vnd.openxmlformats-officedocument.presentationml.notesSlide+xml" PartName="/ppt/notesSlides/notesSlide1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1" r:id="rId1"/>
  </p:sldMasterIdLst>
  <p:notesMasterIdLst>
    <p:notesMasterId r:id="rId23"/>
  </p:notesMasterIdLst>
  <p:sldIdLst>
    <p:sldId id="284" r:id="rId2"/>
    <p:sldId id="266" r:id="rId3"/>
    <p:sldId id="273" r:id="rId4"/>
    <p:sldId id="258" r:id="rId5"/>
    <p:sldId id="268" r:id="rId6"/>
    <p:sldId id="270" r:id="rId7"/>
    <p:sldId id="282" r:id="rId8"/>
    <p:sldId id="269" r:id="rId9"/>
    <p:sldId id="286" r:id="rId10"/>
    <p:sldId id="285" r:id="rId11"/>
    <p:sldId id="281" r:id="rId12"/>
    <p:sldId id="274" r:id="rId13"/>
    <p:sldId id="275" r:id="rId14"/>
    <p:sldId id="283" r:id="rId15"/>
    <p:sldId id="276" r:id="rId16"/>
    <p:sldId id="277" r:id="rId17"/>
    <p:sldId id="278" r:id="rId18"/>
    <p:sldId id="287" r:id="rId19"/>
    <p:sldId id="264" r:id="rId20"/>
    <p:sldId id="280" r:id="rId21"/>
    <p:sldId id="271" r:id="rId2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4557" autoAdjust="0"/>
    <p:restoredTop sz="86449" autoAdjust="0"/>
  </p:normalViewPr>
  <p:slideViewPr>
    <p:cSldViewPr snapToGrid="0">
      <p:cViewPr varScale="1">
        <p:scale>
          <a:sx n="99" d="100"/>
          <a:sy n="99" d="100"/>
        </p:scale>
        <p:origin x="234" y="7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2F160C1-D326-47BC-89F7-9F4C5BA5C4CF}" type="datetimeFigureOut">
              <a:rPr lang="ru-RU" smtClean="0"/>
              <a:t>17.04.2023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8DA68D7-97E3-49A2-9FEF-771EA34F2E01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093620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8DA68D7-97E3-49A2-9FEF-771EA34F2E01}" type="slidenum">
              <a:rPr lang="ru-RU" smtClean="0"/>
              <a:t>19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869194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2B7765-0A81-4C56-BCAD-98B93EB16575}" type="datetimeFigureOut">
              <a:rPr lang="ru-RU" smtClean="0"/>
              <a:t>17.04.2023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A8EA87-3BE6-4847-9681-1C7387E17C99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418778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2B7765-0A81-4C56-BCAD-98B93EB16575}" type="datetimeFigureOut">
              <a:rPr lang="ru-RU" smtClean="0"/>
              <a:t>17.04.2023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A8EA87-3BE6-4847-9681-1C7387E17C99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502475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2B7765-0A81-4C56-BCAD-98B93EB16575}" type="datetimeFigureOut">
              <a:rPr lang="ru-RU" smtClean="0"/>
              <a:t>17.04.2023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A8EA87-3BE6-4847-9681-1C7387E17C99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57042269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2B7765-0A81-4C56-BCAD-98B93EB16575}" type="datetimeFigureOut">
              <a:rPr lang="ru-RU" smtClean="0"/>
              <a:t>17.04.2023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A8EA87-3BE6-4847-9681-1C7387E17C99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0121262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2B7765-0A81-4C56-BCAD-98B93EB16575}" type="datetimeFigureOut">
              <a:rPr lang="ru-RU" smtClean="0"/>
              <a:t>17.04.2023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A8EA87-3BE6-4847-9681-1C7387E17C99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87806960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2B7765-0A81-4C56-BCAD-98B93EB16575}" type="datetimeFigureOut">
              <a:rPr lang="ru-RU" smtClean="0"/>
              <a:t>17.04.2023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A8EA87-3BE6-4847-9681-1C7387E17C99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7147636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2B7765-0A81-4C56-BCAD-98B93EB16575}" type="datetimeFigureOut">
              <a:rPr lang="ru-RU" smtClean="0"/>
              <a:t>17.04.2023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A8EA87-3BE6-4847-9681-1C7387E17C99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532783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2B7765-0A81-4C56-BCAD-98B93EB16575}" type="datetimeFigureOut">
              <a:rPr lang="ru-RU" smtClean="0"/>
              <a:t>17.04.2023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A8EA87-3BE6-4847-9681-1C7387E17C99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401232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2B7765-0A81-4C56-BCAD-98B93EB16575}" type="datetimeFigureOut">
              <a:rPr lang="ru-RU" smtClean="0"/>
              <a:t>17.04.2023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A8EA87-3BE6-4847-9681-1C7387E17C99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659035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2B7765-0A81-4C56-BCAD-98B93EB16575}" type="datetimeFigureOut">
              <a:rPr lang="ru-RU" smtClean="0"/>
              <a:t>17.04.2023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A8EA87-3BE6-4847-9681-1C7387E17C99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12780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2B7765-0A81-4C56-BCAD-98B93EB16575}" type="datetimeFigureOut">
              <a:rPr lang="ru-RU" smtClean="0"/>
              <a:t>17.04.2023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A8EA87-3BE6-4847-9681-1C7387E17C99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800835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2B7765-0A81-4C56-BCAD-98B93EB16575}" type="datetimeFigureOut">
              <a:rPr lang="ru-RU" smtClean="0"/>
              <a:t>17.04.2023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A8EA87-3BE6-4847-9681-1C7387E17C99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624559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2B7765-0A81-4C56-BCAD-98B93EB16575}" type="datetimeFigureOut">
              <a:rPr lang="ru-RU" smtClean="0"/>
              <a:t>17.04.2023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A8EA87-3BE6-4847-9681-1C7387E17C99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971970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2B7765-0A81-4C56-BCAD-98B93EB16575}" type="datetimeFigureOut">
              <a:rPr lang="ru-RU" smtClean="0"/>
              <a:t>17.04.2023</a:t>
            </a:fld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A8EA87-3BE6-4847-9681-1C7387E17C99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553394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2B7765-0A81-4C56-BCAD-98B93EB16575}" type="datetimeFigureOut">
              <a:rPr lang="ru-RU" smtClean="0"/>
              <a:t>17.04.2023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A8EA87-3BE6-4847-9681-1C7387E17C99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799025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dirty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2B7765-0A81-4C56-BCAD-98B93EB16575}" type="datetimeFigureOut">
              <a:rPr lang="ru-RU" smtClean="0"/>
              <a:t>17.04.2023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A8EA87-3BE6-4847-9681-1C7387E17C99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64909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2B7765-0A81-4C56-BCAD-98B93EB16575}" type="datetimeFigureOut">
              <a:rPr lang="ru-RU" smtClean="0"/>
              <a:t>17.04.2023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3BA8EA87-3BE6-4847-9681-1C7387E17C99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445593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2" r:id="rId1"/>
    <p:sldLayoutId id="2147483713" r:id="rId2"/>
    <p:sldLayoutId id="2147483714" r:id="rId3"/>
    <p:sldLayoutId id="2147483715" r:id="rId4"/>
    <p:sldLayoutId id="2147483716" r:id="rId5"/>
    <p:sldLayoutId id="2147483717" r:id="rId6"/>
    <p:sldLayoutId id="2147483718" r:id="rId7"/>
    <p:sldLayoutId id="2147483719" r:id="rId8"/>
    <p:sldLayoutId id="2147483720" r:id="rId9"/>
    <p:sldLayoutId id="2147483721" r:id="rId10"/>
    <p:sldLayoutId id="2147483722" r:id="rId11"/>
    <p:sldLayoutId id="2147483723" r:id="rId12"/>
    <p:sldLayoutId id="2147483724" r:id="rId13"/>
    <p:sldLayoutId id="2147483725" r:id="rId14"/>
    <p:sldLayoutId id="2147483726" r:id="rId15"/>
    <p:sldLayoutId id="2147483727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 ?><Relationships xmlns="http://schemas.openxmlformats.org/package/2006/relationships"><Relationship Id="rId2" Target="../media/image1.jpeg" Type="http://schemas.openxmlformats.org/officeDocument/2006/relationships/image"/><Relationship Id="rId1" Target="../slideLayouts/slideLayout9.xml" Type="http://schemas.openxmlformats.org/officeDocument/2006/relationships/slideLayout"/></Relationships>
</file>

<file path=ppt/slides/_rels/slide10.xml.rels><?xml version="1.0" encoding="UTF-8" standalone="yes" ?><Relationships xmlns="http://schemas.openxmlformats.org/package/2006/relationships"><Relationship Id="rId2" Target="../media/image15.jpeg" Type="http://schemas.openxmlformats.org/officeDocument/2006/relationships/image"/><Relationship Id="rId1" Target="../slideLayouts/slideLayout6.xml" Type="http://schemas.openxmlformats.org/officeDocument/2006/relationships/slideLayout"/></Relationships>
</file>

<file path=ppt/slides/_rels/slide11.xml.rels><?xml version="1.0" encoding="UTF-8" standalone="yes" ?><Relationships xmlns="http://schemas.openxmlformats.org/package/2006/relationships"><Relationship Id="rId2" Target="../media/image16.jpeg" Type="http://schemas.openxmlformats.org/officeDocument/2006/relationships/image"/><Relationship Id="rId1" Target="../slideLayouts/slideLayout6.xml" Type="http://schemas.openxmlformats.org/officeDocument/2006/relationships/slideLayout"/></Relationships>
</file>

<file path=ppt/slides/_rels/slide12.xml.rels><?xml version="1.0" encoding="UTF-8" standalone="yes" ?><Relationships xmlns="http://schemas.openxmlformats.org/package/2006/relationships"><Relationship Id="rId3" Target="../media/image18.jpeg" Type="http://schemas.openxmlformats.org/officeDocument/2006/relationships/image"/><Relationship Id="rId2" Target="../media/image17.jpeg" Type="http://schemas.openxmlformats.org/officeDocument/2006/relationships/image"/><Relationship Id="rId1" Target="../slideLayouts/slideLayout3.xml" Type="http://schemas.openxmlformats.org/officeDocument/2006/relationships/slideLayout"/><Relationship Id="rId4" Target="../media/image19.jpeg" Type="http://schemas.openxmlformats.org/officeDocument/2006/relationships/image"/></Relationships>
</file>

<file path=ppt/slides/_rels/slide13.xml.rels><?xml version="1.0" encoding="UTF-8" standalone="yes" ?><Relationships xmlns="http://schemas.openxmlformats.org/package/2006/relationships"><Relationship Id="rId3" Target="../media/image21.jpeg" Type="http://schemas.openxmlformats.org/officeDocument/2006/relationships/image"/><Relationship Id="rId2" Target="../media/image20.jpeg" Type="http://schemas.openxmlformats.org/officeDocument/2006/relationships/image"/><Relationship Id="rId1" Target="../slideLayouts/slideLayout8.xml" Type="http://schemas.openxmlformats.org/officeDocument/2006/relationships/slideLayout"/></Relationships>
</file>

<file path=ppt/slides/_rels/slide14.xml.rels><?xml version="1.0" encoding="UTF-8" standalone="yes" ?><Relationships xmlns="http://schemas.openxmlformats.org/package/2006/relationships"><Relationship Id="rId3" Target="../media/image23.jpeg" Type="http://schemas.openxmlformats.org/officeDocument/2006/relationships/image"/><Relationship Id="rId2" Target="../media/image22.jpeg" Type="http://schemas.openxmlformats.org/officeDocument/2006/relationships/image"/><Relationship Id="rId1" Target="../slideLayouts/slideLayout3.xml" Type="http://schemas.openxmlformats.org/officeDocument/2006/relationships/slideLayout"/><Relationship Id="rId4" Target="../media/image24.png" Type="http://schemas.openxmlformats.org/officeDocument/2006/relationships/image"/></Relationships>
</file>

<file path=ppt/slides/_rels/slide15.xml.rels><?xml version="1.0" encoding="UTF-8" standalone="yes" ?><Relationships xmlns="http://schemas.openxmlformats.org/package/2006/relationships"><Relationship Id="rId2" Target="../media/image25.jpeg" Type="http://schemas.openxmlformats.org/officeDocument/2006/relationships/image"/><Relationship Id="rId1" Target="../slideLayouts/slideLayout6.xml" Type="http://schemas.openxmlformats.org/officeDocument/2006/relationships/slideLayout"/></Relationships>
</file>

<file path=ppt/slides/_rels/slide16.xml.rels><?xml version="1.0" encoding="UTF-8" standalone="yes" ?><Relationships xmlns="http://schemas.openxmlformats.org/package/2006/relationships"><Relationship Id="rId2" Target="../media/image26.jpeg" Type="http://schemas.openxmlformats.org/officeDocument/2006/relationships/image"/><Relationship Id="rId1" Target="../slideLayouts/slideLayout6.xml" Type="http://schemas.openxmlformats.org/officeDocument/2006/relationships/slideLayout"/></Relationships>
</file>

<file path=ppt/slides/_rels/slide17.xml.rels><?xml version="1.0" encoding="UTF-8" standalone="yes" ?><Relationships xmlns="http://schemas.openxmlformats.org/package/2006/relationships"><Relationship Id="rId2" Target="../media/image27.jpeg" Type="http://schemas.openxmlformats.org/officeDocument/2006/relationships/image"/><Relationship Id="rId1" Target="../slideLayouts/slideLayout6.xml" Type="http://schemas.openxmlformats.org/officeDocument/2006/relationships/slideLayout"/></Relationships>
</file>

<file path=ppt/slides/_rels/slide18.xml.rels><?xml version="1.0" encoding="UTF-8" standalone="yes" ?><Relationships xmlns="http://schemas.openxmlformats.org/package/2006/relationships"><Relationship Id="rId3" Target="../media/image29.jpeg" Type="http://schemas.openxmlformats.org/officeDocument/2006/relationships/image"/><Relationship Id="rId2" Target="../media/image28.jpeg" Type="http://schemas.openxmlformats.org/officeDocument/2006/relationships/image"/><Relationship Id="rId1" Target="../slideLayouts/slideLayout6.xml" Type="http://schemas.openxmlformats.org/officeDocument/2006/relationships/slideLayout"/><Relationship Id="rId4" Target="../media/image30.jpeg" Type="http://schemas.openxmlformats.org/officeDocument/2006/relationships/image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 ?><Relationships xmlns="http://schemas.openxmlformats.org/package/2006/relationships"><Relationship Id="rId2" Target="../media/image2.jpeg" Type="http://schemas.openxmlformats.org/officeDocument/2006/relationships/image"/><Relationship Id="rId1" Target="../slideLayouts/slideLayout6.xml" Type="http://schemas.openxmlformats.org/officeDocument/2006/relationships/slideLayout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hyperlink" Target="http://www.biser.info/o-bisere" TargetMode="External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 ?><Relationships xmlns="http://schemas.openxmlformats.org/package/2006/relationships"><Relationship Id="rId2" Target="../media/image3.jpeg" Type="http://schemas.openxmlformats.org/officeDocument/2006/relationships/image"/><Relationship Id="rId1" Target="../slideLayouts/slideLayout6.xml" Type="http://schemas.openxmlformats.org/officeDocument/2006/relationships/slideLayout"/></Relationships>
</file>

<file path=ppt/slides/_rels/slide5.xml.rels><?xml version="1.0" encoding="UTF-8" standalone="yes" ?><Relationships xmlns="http://schemas.openxmlformats.org/package/2006/relationships"><Relationship Id="rId3" Target="../media/image5.jpeg" Type="http://schemas.openxmlformats.org/officeDocument/2006/relationships/image"/><Relationship Id="rId2" Target="../media/image4.jpeg" Type="http://schemas.openxmlformats.org/officeDocument/2006/relationships/image"/><Relationship Id="rId1" Target="../slideLayouts/slideLayout3.xml" Type="http://schemas.openxmlformats.org/officeDocument/2006/relationships/slideLayout"/></Relationships>
</file>

<file path=ppt/slides/_rels/slide6.xml.rels><?xml version="1.0" encoding="UTF-8" standalone="yes" ?><Relationships xmlns="http://schemas.openxmlformats.org/package/2006/relationships"><Relationship Id="rId2" Target="../media/image6.jpeg" Type="http://schemas.openxmlformats.org/officeDocument/2006/relationships/image"/><Relationship Id="rId1" Target="../slideLayouts/slideLayout6.xml" Type="http://schemas.openxmlformats.org/officeDocument/2006/relationships/slideLayout"/></Relationships>
</file>

<file path=ppt/slides/_rels/slide7.xml.rels><?xml version="1.0" encoding="UTF-8" standalone="yes" ?><Relationships xmlns="http://schemas.openxmlformats.org/package/2006/relationships"><Relationship Id="rId2" Target="../media/image7.jpeg" Type="http://schemas.openxmlformats.org/officeDocument/2006/relationships/image"/><Relationship Id="rId1" Target="../slideLayouts/slideLayout6.xml" Type="http://schemas.openxmlformats.org/officeDocument/2006/relationships/slideLayout"/></Relationships>
</file>

<file path=ppt/slides/_rels/slide8.xml.rels><?xml version="1.0" encoding="UTF-8" standalone="yes" ?><Relationships xmlns="http://schemas.openxmlformats.org/package/2006/relationships"><Relationship Id="rId3" Target="../media/image9.jpeg" Type="http://schemas.openxmlformats.org/officeDocument/2006/relationships/image"/><Relationship Id="rId2" Target="../media/image8.jpeg" Type="http://schemas.openxmlformats.org/officeDocument/2006/relationships/image"/><Relationship Id="rId1" Target="../slideLayouts/slideLayout6.xml" Type="http://schemas.openxmlformats.org/officeDocument/2006/relationships/slideLayout"/></Relationships>
</file>

<file path=ppt/slides/_rels/slide9.xml.rels><?xml version="1.0" encoding="UTF-8" standalone="yes" ?><Relationships xmlns="http://schemas.openxmlformats.org/package/2006/relationships"><Relationship Id="rId3" Target="../media/image11.jpeg" Type="http://schemas.openxmlformats.org/officeDocument/2006/relationships/image"/><Relationship Id="rId2" Target="../media/image10.jpeg" Type="http://schemas.openxmlformats.org/officeDocument/2006/relationships/image"/><Relationship Id="rId1" Target="../slideLayouts/slideLayout6.xml" Type="http://schemas.openxmlformats.org/officeDocument/2006/relationships/slideLayout"/><Relationship Id="rId6" Target="../media/image14.jpeg" Type="http://schemas.openxmlformats.org/officeDocument/2006/relationships/image"/><Relationship Id="rId5" Target="../media/image13.jpeg" Type="http://schemas.openxmlformats.org/officeDocument/2006/relationships/image"/><Relationship Id="rId4" Target="../media/image12.jpeg" Type="http://schemas.openxmlformats.org/officeDocument/2006/relationships/image"/></Relationships>
</file>

<file path=ppt/slides/slide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D9880E5-83D9-4624-BB7D-737B30C03E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2" y="1888173"/>
            <a:ext cx="8596667" cy="1294867"/>
          </a:xfrm>
        </p:spPr>
        <p:txBody>
          <a:bodyPr>
            <a:normAutofit/>
          </a:bodyPr>
          <a:lstStyle/>
          <a:p>
            <a:pPr algn="ctr"/>
            <a:r>
              <a:rPr b="1" dirty="0" lang="ru-RU" sz="3600">
                <a:solidFill>
                  <a:srgbClr val="002060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Проект</a:t>
            </a:r>
            <a:br>
              <a:rPr b="1" dirty="0" lang="ru-RU" sz="3600">
                <a:solidFill>
                  <a:srgbClr val="002060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</a:br>
            <a:r>
              <a:rPr b="1" dirty="0" lang="ru-RU" sz="3600">
                <a:solidFill>
                  <a:srgbClr val="002060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«Моё хобби – бисероплетение»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B6084E69-F264-486B-9DAF-DCD104101BCD}"/>
              </a:ext>
            </a:extLst>
          </p:cNvPr>
          <p:cNvPicPr>
            <a:picLocks noChangeAspect="1" noGrp="1"/>
          </p:cNvPicPr>
          <p:nvPr>
            <p:ph idx="1" type="pic"/>
          </p:nvPr>
        </p:nvPicPr>
        <p:blipFill>
          <a:blip r:embed="rId2"/>
          <a:srcRect b="159" t="159"/>
          <a:stretch>
            <a:fillRect/>
          </a:stretch>
        </p:blipFill>
        <p:spPr>
          <a:xfrm>
            <a:off x="1007245" y="3253520"/>
            <a:ext cx="3569193" cy="2813178"/>
          </a:xfrm>
          <a:prstGeom prst="rect">
            <a:avLst/>
          </a:prstGeom>
        </p:spPr>
      </p:pic>
      <p:sp>
        <p:nvSpPr>
          <p:cNvPr id="4" name="Текст 3">
            <a:extLst>
              <a:ext uri="{FF2B5EF4-FFF2-40B4-BE49-F238E27FC236}">
                <a16:creationId xmlns:a16="http://schemas.microsoft.com/office/drawing/2014/main" id="{3C78564B-C43C-488F-A7BE-55B56E8EA293}"/>
              </a:ext>
            </a:extLst>
          </p:cNvPr>
          <p:cNvSpPr>
            <a:spLocks noGrp="1"/>
          </p:cNvSpPr>
          <p:nvPr>
            <p:ph idx="2" sz="half" type="body"/>
          </p:nvPr>
        </p:nvSpPr>
        <p:spPr>
          <a:xfrm>
            <a:off x="677333" y="360332"/>
            <a:ext cx="8596667" cy="1033462"/>
          </a:xfrm>
        </p:spPr>
        <p:txBody>
          <a:bodyPr>
            <a:noAutofit/>
          </a:bodyPr>
          <a:lstStyle/>
          <a:p>
            <a:pPr algn="ctr"/>
            <a:r>
              <a:rPr dirty="0" lang="ru-RU" sz="1800">
                <a:solidFill>
                  <a:srgbClr val="0C0E31"/>
                </a:solidFill>
                <a:latin charset="0" panose="02020603050405020304" pitchFamily="18" typeface="Times New Roman"/>
                <a:ea charset="0" panose="020F0502020204030204" pitchFamily="34" typeface="Calibri"/>
                <a:cs charset="0" panose="02020603050405020304" pitchFamily="18" typeface="Times New Roman"/>
              </a:rPr>
              <a:t>Научное общество учащихся</a:t>
            </a:r>
            <a:br>
              <a:rPr dirty="0" lang="ru-RU" sz="1800">
                <a:solidFill>
                  <a:srgbClr val="0C0E31"/>
                </a:solidFill>
                <a:latin charset="0" panose="02020603050405020304" pitchFamily="18" typeface="Times New Roman"/>
                <a:ea charset="0" panose="020F0502020204030204" pitchFamily="34" typeface="Calibri"/>
                <a:cs charset="0" panose="02020603050405020304" pitchFamily="18" typeface="Times New Roman"/>
              </a:rPr>
            </a:br>
            <a:r>
              <a:rPr dirty="0" lang="ru-RU" sz="1800">
                <a:solidFill>
                  <a:srgbClr val="0C0E31"/>
                </a:solidFill>
                <a:latin charset="0" panose="02020603050405020304" pitchFamily="18" typeface="Times New Roman"/>
                <a:ea charset="0" panose="020F0502020204030204" pitchFamily="34" typeface="Calibri"/>
                <a:cs charset="0" panose="02020603050405020304" pitchFamily="18" typeface="Times New Roman"/>
              </a:rPr>
              <a:t>Муниципальное бюджетное общеобразовательное учреждение</a:t>
            </a:r>
            <a:br>
              <a:rPr dirty="0" lang="ru-RU" sz="1800">
                <a:solidFill>
                  <a:srgbClr val="0C0E31"/>
                </a:solidFill>
                <a:latin charset="0" panose="02020603050405020304" pitchFamily="18" typeface="Times New Roman"/>
                <a:ea charset="0" panose="020F0502020204030204" pitchFamily="34" typeface="Calibri"/>
                <a:cs charset="0" panose="02020603050405020304" pitchFamily="18" typeface="Times New Roman"/>
              </a:rPr>
            </a:br>
            <a:r>
              <a:rPr dirty="0" lang="ru-RU" sz="1800">
                <a:solidFill>
                  <a:srgbClr val="0C0E31"/>
                </a:solidFill>
                <a:latin charset="0" panose="02020603050405020304" pitchFamily="18" typeface="Times New Roman"/>
                <a:ea charset="0" panose="020F0502020204030204" pitchFamily="34" typeface="Calibri"/>
                <a:cs charset="0" panose="02020603050405020304" pitchFamily="18" typeface="Times New Roman"/>
              </a:rPr>
              <a:t>«Школа № 69»</a:t>
            </a:r>
            <a:br>
              <a:rPr dirty="0" lang="ru-RU" sz="1800">
                <a:solidFill>
                  <a:srgbClr val="0C0E31"/>
                </a:solidFill>
                <a:latin charset="0" panose="02020603050405020304" pitchFamily="18" typeface="Times New Roman"/>
                <a:ea charset="0" panose="020F0502020204030204" pitchFamily="34" typeface="Calibri"/>
                <a:cs charset="0" panose="02020603050405020304" pitchFamily="18" typeface="Times New Roman"/>
              </a:rPr>
            </a:br>
            <a:endParaRPr dirty="0" lang="ru-RU" sz="1800"/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7106D312-2F0A-4498-9EB7-C3EDDED28070}"/>
              </a:ext>
            </a:extLst>
          </p:cNvPr>
          <p:cNvSpPr/>
          <p:nvPr/>
        </p:nvSpPr>
        <p:spPr>
          <a:xfrm>
            <a:off x="4302506" y="4016213"/>
            <a:ext cx="4731798" cy="21209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07000"/>
              </a:lnSpc>
              <a:spcAft>
                <a:spcPts val="0"/>
              </a:spcAft>
            </a:pPr>
            <a:r>
              <a:rPr dirty="0" lang="ru-RU">
                <a:solidFill>
                  <a:srgbClr val="0C0E31"/>
                </a:solidFill>
                <a:latin charset="0" panose="02020603050405020304" pitchFamily="18" typeface="Times New Roman"/>
                <a:ea charset="0" panose="020F0502020204030204" pitchFamily="34" typeface="Calibri"/>
                <a:cs charset="0" panose="02020603050405020304" pitchFamily="18" typeface="Times New Roman"/>
              </a:rPr>
              <a:t>Выполнила: </a:t>
            </a:r>
            <a:endParaRPr dirty="0" lang="ru-RU">
              <a:latin charset="0" panose="02020603050405020304" pitchFamily="18" typeface="Times New Roman"/>
              <a:ea charset="0" panose="020F0502020204030204" pitchFamily="34" typeface="Calibri"/>
              <a:cs charset="0" panose="02020603050405020304" pitchFamily="18" typeface="Times New Roman"/>
            </a:endParaRPr>
          </a:p>
          <a:p>
            <a:pPr algn="r">
              <a:lnSpc>
                <a:spcPct val="107000"/>
              </a:lnSpc>
              <a:spcAft>
                <a:spcPts val="0"/>
              </a:spcAft>
            </a:pPr>
            <a:r>
              <a:rPr dirty="0" lang="ru-RU">
                <a:solidFill>
                  <a:srgbClr val="0C0E31"/>
                </a:solidFill>
                <a:latin charset="0" panose="02020603050405020304" pitchFamily="18" typeface="Times New Roman"/>
                <a:ea charset="0" panose="020F0502020204030204" pitchFamily="34" typeface="Calibri"/>
                <a:cs charset="0" panose="02020603050405020304" pitchFamily="18" typeface="Times New Roman"/>
              </a:rPr>
              <a:t>ученица 4 Б класса                                                                 Бирюкова Валентина                                                                    Руководитель: </a:t>
            </a:r>
            <a:endParaRPr dirty="0" lang="ru-RU">
              <a:latin charset="0" panose="02020603050405020304" pitchFamily="18" typeface="Times New Roman"/>
              <a:ea charset="0" panose="020F0502020204030204" pitchFamily="34" typeface="Calibri"/>
              <a:cs charset="0" panose="02020603050405020304" pitchFamily="18" typeface="Times New Roman"/>
            </a:endParaRPr>
          </a:p>
          <a:p>
            <a:pPr algn="r">
              <a:lnSpc>
                <a:spcPct val="107000"/>
              </a:lnSpc>
              <a:spcAft>
                <a:spcPts val="0"/>
              </a:spcAft>
            </a:pPr>
            <a:r>
              <a:rPr dirty="0" lang="ru-RU">
                <a:solidFill>
                  <a:srgbClr val="0C0E31"/>
                </a:solidFill>
                <a:latin charset="0" panose="02020603050405020304" pitchFamily="18" typeface="Times New Roman"/>
                <a:ea charset="0" panose="020F0502020204030204" pitchFamily="34" typeface="Calibri"/>
                <a:cs charset="0" panose="02020603050405020304" pitchFamily="18" typeface="Times New Roman"/>
              </a:rPr>
              <a:t>учитель начальных классов                                                                                  Ютанина Ольга Владимировна</a:t>
            </a:r>
            <a:endParaRPr dirty="0" lang="ru-RU">
              <a:latin charset="0" panose="02020603050405020304" pitchFamily="18" typeface="Times New Roman"/>
              <a:ea charset="0" panose="020F0502020204030204" pitchFamily="34" typeface="Calibri"/>
              <a:cs charset="0" panose="02020603050405020304" pitchFamily="18" typeface="Times New Roman"/>
            </a:endParaRPr>
          </a:p>
          <a:p>
            <a:pPr algn="r">
              <a:lnSpc>
                <a:spcPct val="107000"/>
              </a:lnSpc>
              <a:spcAft>
                <a:spcPts val="0"/>
              </a:spcAft>
            </a:pPr>
            <a:r>
              <a:rPr dirty="0" lang="ru-RU" sz="1600">
                <a:solidFill>
                  <a:srgbClr val="0C0E31"/>
                </a:solidFill>
                <a:latin charset="0" panose="02020603050405020304" pitchFamily="18" typeface="Times New Roman"/>
                <a:ea charset="0" panose="020F0502020204030204" pitchFamily="34" typeface="Calibri"/>
                <a:cs charset="0" panose="02020603050405020304" pitchFamily="18" typeface="Times New Roman"/>
              </a:rPr>
              <a:t> </a:t>
            </a:r>
            <a:endParaRPr dirty="0" lang="ru-RU" sz="1100">
              <a:latin charset="0" panose="020F0502020204030204" pitchFamily="34" typeface="Calibri"/>
              <a:ea charset="0" panose="020F0502020204030204" pitchFamily="34" typeface="Calibri"/>
              <a:cs charset="0" panose="02020603050405020304" pitchFamily="18" typeface="Times New Roman"/>
            </a:endParaRP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A96D2E8E-C36D-4AFE-B53C-57A6C5657DDB}"/>
              </a:ext>
            </a:extLst>
          </p:cNvPr>
          <p:cNvSpPr/>
          <p:nvPr/>
        </p:nvSpPr>
        <p:spPr>
          <a:xfrm>
            <a:off x="2955995" y="6165109"/>
            <a:ext cx="4039339" cy="6651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dirty="0" lang="ru-RU">
                <a:solidFill>
                  <a:srgbClr val="0C0E31"/>
                </a:solidFill>
                <a:latin charset="0" panose="02020603050405020304" pitchFamily="18" typeface="Times New Roman"/>
                <a:ea charset="0" panose="020F0502020204030204" pitchFamily="34" typeface="Calibri"/>
                <a:cs charset="0" panose="02020603050405020304" pitchFamily="18" typeface="Times New Roman"/>
              </a:rPr>
              <a:t> г. Нижний Новгород</a:t>
            </a:r>
            <a:endParaRPr dirty="0" lang="ru-RU">
              <a:latin charset="0" panose="02020603050405020304" pitchFamily="18" typeface="Times New Roman"/>
              <a:ea charset="0" panose="020F0502020204030204" pitchFamily="34" typeface="Calibri"/>
              <a:cs charset="0" panose="02020603050405020304" pitchFamily="18" typeface="Times New Roman"/>
            </a:endParaRPr>
          </a:p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dirty="0" lang="ru-RU">
                <a:solidFill>
                  <a:srgbClr val="0C0E31"/>
                </a:solidFill>
                <a:latin charset="0" panose="02020603050405020304" pitchFamily="18" typeface="Times New Roman"/>
                <a:ea charset="0" panose="020F0502020204030204" pitchFamily="34" typeface="Calibri"/>
                <a:cs charset="0" panose="02020603050405020304" pitchFamily="18" typeface="Times New Roman"/>
              </a:rPr>
              <a:t> 2023г</a:t>
            </a:r>
            <a:endParaRPr dirty="0" lang="ru-RU">
              <a:latin charset="0" panose="02020603050405020304" pitchFamily="18" typeface="Times New Roman"/>
              <a:cs charset="0" panose="02020603050405020304" pitchFamily="18"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615169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F0502F1-BFEA-4D92-A16C-7DA53A043A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8084" y="301592"/>
            <a:ext cx="8596668" cy="1286576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Виды техники бисероплетения</a:t>
            </a:r>
            <a:br>
              <a:rPr lang="ru-RU" sz="3200" dirty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Существует множество видов техники плетения от простого к сложному, в зависимости от изделия. </a:t>
            </a:r>
            <a:b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3116FB2F-B10B-4802-800E-985757A67B8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53233" y="1508226"/>
            <a:ext cx="6410066" cy="4807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000278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7BC15DA-0FAA-41F7-8BC3-D57571C583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2863" y="447721"/>
            <a:ext cx="8865629" cy="2577485"/>
          </a:xfrm>
        </p:spPr>
        <p:txBody>
          <a:bodyPr>
            <a:normAutofit fontScale="90000"/>
          </a:bodyPr>
          <a:lstStyle/>
          <a:p>
            <a:pPr indent="449580">
              <a:lnSpc>
                <a:spcPct val="150000"/>
              </a:lnSpc>
              <a:spcAft>
                <a:spcPts val="0"/>
              </a:spcAft>
            </a:pPr>
            <a:r>
              <a:rPr lang="ru-RU" sz="22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Одно из моих хобби это бисероплетение. Первый раз про бисер мне рассказала мама и показала одну из своих сохранившихся работ, которую она сплела в детстве, крокодильчик. Так же в социальных сетях я увидела много видеороликов связанных с бисером. И мне захотелось попробовать – получится ли у меня также! </a:t>
            </a:r>
            <a:br>
              <a:rPr lang="ru-RU" sz="16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6BB88166-6D35-4919-BEB1-6F2F2822ADD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61965" y="2837561"/>
            <a:ext cx="6347534" cy="33241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911194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C0153F0-4114-402A-BBC6-20425AFEC8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4716" y="292707"/>
            <a:ext cx="8596668" cy="568885"/>
          </a:xfrm>
        </p:spPr>
        <p:txBody>
          <a:bodyPr>
            <a:noAutofit/>
          </a:bodyPr>
          <a:lstStyle/>
          <a:p>
            <a:pPr algn="ctr"/>
            <a:r>
              <a:rPr lang="ru-RU" sz="3200" dirty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Мои работы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E0BAD0A4-3E90-4FE8-A476-4ADA5622B11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31051" y="861592"/>
            <a:ext cx="9143999" cy="5393349"/>
          </a:xfrm>
        </p:spPr>
        <p:txBody>
          <a:bodyPr/>
          <a:lstStyle/>
          <a:p>
            <a:pPr algn="just" fontAlgn="base">
              <a:lnSpc>
                <a:spcPct val="150000"/>
              </a:lnSpc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	Идеи я беру в открытых источниках- ютуб, тик-ток.</a:t>
            </a:r>
            <a:endParaRPr lang="ru-RU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fontAlgn="base">
              <a:lnSpc>
                <a:spcPct val="150000"/>
              </a:lnSpc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Мои первые работы, на которых я училась и осваивала техники бисероплетения.</a:t>
            </a:r>
            <a:endParaRPr lang="ru-RU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fontAlgn="base"/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Кольца: начиная с самых простых в технике крест, нанизывание и петля, и более трудоемкие – ндебеле и мозаичное плетение.</a:t>
            </a:r>
            <a:endParaRPr lang="ru-RU" sz="18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ru-RU" dirty="0"/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544929F5-5776-4A24-935D-5FA8801AD4A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970616">
            <a:off x="3922915" y="3497174"/>
            <a:ext cx="2832823" cy="2692814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26A605BD-67E4-41B9-AF77-266DA94CC8C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0991112">
            <a:off x="228773" y="3502538"/>
            <a:ext cx="3486535" cy="2457634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AFCE9720-88DA-4F73-8635-5C226CC9C66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34367">
            <a:off x="7691966" y="2610200"/>
            <a:ext cx="1640345" cy="40422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46523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9F29ED4A-9C2F-42C6-A4E6-628DE517364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26299" y="1905462"/>
            <a:ext cx="4386163" cy="3047076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20EF045-1CE8-45F9-A4E4-05DBBD3F9B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26299" y="5114139"/>
            <a:ext cx="3854528" cy="1019118"/>
          </a:xfrm>
        </p:spPr>
        <p:txBody>
          <a:bodyPr/>
          <a:lstStyle/>
          <a:p>
            <a:pPr fontAlgn="base"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Первые пробные зверюшки (крыса и утка) в технике плоское параллельное плетение.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E03FED5-7586-484E-A92A-78C5C953664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8165" y="467290"/>
            <a:ext cx="4771847" cy="80786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Более объёмные изделия – фигурки, брелки в технике крестик. </a:t>
            </a:r>
            <a:endParaRPr lang="ru-RU" sz="2000" dirty="0"/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3251A813-E928-41DE-ABC1-719C6AB3FC7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6254" y="1416335"/>
            <a:ext cx="4895671" cy="40253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1870752"/>
      </p:ext>
    </p:extLst>
  </p:cSld>
  <p:clrMapOvr>
    <a:masterClrMapping/>
  </p:clrMapOvr>
</p:sld>
</file>

<file path=ppt/slides/slide1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97EC68B-34AE-42EF-9B2B-C9C0BFD755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72288" y="854332"/>
            <a:ext cx="3495169" cy="948225"/>
          </a:xfrm>
        </p:spPr>
        <p:txBody>
          <a:bodyPr>
            <a:noAutofit/>
          </a:bodyPr>
          <a:lstStyle/>
          <a:p>
            <a:pPr fontAlgn="base">
              <a:lnSpc>
                <a:spcPct val="150000"/>
              </a:lnSpc>
              <a:spcAft>
                <a:spcPts val="0"/>
              </a:spcAft>
            </a:pPr>
            <a:r>
              <a:rPr dirty="0" lang="ru-RU" sz="2000">
                <a:solidFill>
                  <a:srgbClr val="000000"/>
                </a:solidFill>
                <a:latin charset="0" panose="02020603050405020304" pitchFamily="18" typeface="Times New Roman"/>
                <a:ea charset="0" panose="02020603050405020304" pitchFamily="18" typeface="Times New Roman"/>
              </a:rPr>
              <a:t>Браслеты, исполненные </a:t>
            </a:r>
            <a:br>
              <a:rPr dirty="0" lang="ru-RU" sz="2000">
                <a:solidFill>
                  <a:srgbClr val="000000"/>
                </a:solidFill>
                <a:latin charset="0" panose="02020603050405020304" pitchFamily="18" typeface="Times New Roman"/>
                <a:ea charset="0" panose="02020603050405020304" pitchFamily="18" typeface="Times New Roman"/>
              </a:rPr>
            </a:br>
            <a:r>
              <a:rPr dirty="0" lang="ru-RU" sz="2000">
                <a:solidFill>
                  <a:srgbClr val="000000"/>
                </a:solidFill>
                <a:latin charset="0" panose="02020603050405020304" pitchFamily="18" typeface="Times New Roman"/>
                <a:ea charset="0" panose="02020603050405020304" pitchFamily="18" typeface="Times New Roman"/>
              </a:rPr>
              <a:t>по технике плетения квадрат.</a:t>
            </a:r>
            <a:endParaRPr dirty="0" lang="ru-RU" sz="2000">
              <a:latin charset="0" panose="02020603050405020304" pitchFamily="18" typeface="Times New Roman"/>
              <a:cs charset="0" panose="02020603050405020304" pitchFamily="18" typeface="Times New Roman"/>
            </a:endParaRP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4FF83498-700D-4132-9AC3-AD045901F733}"/>
              </a:ext>
            </a:extLst>
          </p:cNvPr>
          <p:cNvSpPr>
            <a:spLocks noGrp="1"/>
          </p:cNvSpPr>
          <p:nvPr>
            <p:ph idx="1" type="body"/>
          </p:nvPr>
        </p:nvSpPr>
        <p:spPr>
          <a:xfrm>
            <a:off x="5198688" y="5224360"/>
            <a:ext cx="4283553" cy="1026115"/>
          </a:xfrm>
        </p:spPr>
        <p:txBody>
          <a:bodyPr>
            <a:normAutofit/>
          </a:bodyPr>
          <a:lstStyle/>
          <a:p>
            <a:pPr algn="just" fontAlgn="base"/>
            <a:r>
              <a:rPr dirty="0" lang="ru-RU" sz="2200">
                <a:solidFill>
                  <a:srgbClr val="000000"/>
                </a:solidFill>
                <a:latin charset="0" panose="02020603050405020304" pitchFamily="18" typeface="Times New Roman"/>
                <a:ea charset="0" panose="02020603050405020304" pitchFamily="18" typeface="Times New Roman"/>
              </a:rPr>
              <a:t>Фенечка, выполненная в технике  </a:t>
            </a:r>
          </a:p>
          <a:p>
            <a:pPr algn="just" fontAlgn="base"/>
            <a:r>
              <a:rPr dirty="0" lang="ru-RU" sz="2200">
                <a:solidFill>
                  <a:srgbClr val="000000"/>
                </a:solidFill>
                <a:latin charset="0" panose="02020603050405020304" pitchFamily="18" typeface="Times New Roman"/>
                <a:ea charset="0" panose="02020603050405020304" pitchFamily="18" typeface="Times New Roman"/>
              </a:rPr>
              <a:t>плетения «полотно»</a:t>
            </a:r>
            <a:endParaRPr dirty="0" lang="ru-RU" sz="2200">
              <a:latin charset="0" panose="02020603050405020304" pitchFamily="18" typeface="Times New Roman"/>
              <a:ea charset="0" panose="02020603050405020304" pitchFamily="18" typeface="Times New Roman"/>
            </a:endParaRPr>
          </a:p>
          <a:p>
            <a:endParaRPr dirty="0" lang="ru-RU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7499D80C-3919-4D9E-8A6E-CD5224011D6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20343976">
            <a:off x="1712017" y="594640"/>
            <a:ext cx="2673131" cy="3008584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2925B6D4-6287-4BA9-A13E-589211C7AD5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67" l="79" r="68" t="75"/>
          <a:stretch/>
        </p:blipFill>
        <p:spPr>
          <a:xfrm rot="5400000">
            <a:off x="6223499" y="1775295"/>
            <a:ext cx="2233929" cy="4412352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31C33840-B5C0-4814-86AB-35303035CA1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6120" y="3288516"/>
            <a:ext cx="4438273" cy="33530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063188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E57AEC7-A178-4878-A6DA-4B905A9E82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74346" y="1905738"/>
            <a:ext cx="5362113" cy="3704949"/>
          </a:xfrm>
        </p:spPr>
        <p:txBody>
          <a:bodyPr>
            <a:normAutofit/>
          </a:bodyPr>
          <a:lstStyle/>
          <a:p>
            <a:pPr algn="just" fontAlgn="base">
              <a:lnSpc>
                <a:spcPct val="150000"/>
              </a:lnSpc>
              <a:spcAft>
                <a:spcPts val="0"/>
              </a:spcAft>
            </a:pP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	Одна из пробных работ, дерево, выполнение с применением петельной техники, не столько сложно само плетение, сколько волнительно и интересно изготовление объёмного и самостоятельного изделия. </a:t>
            </a:r>
            <a:b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	В этом направлении есть к чему стремиться и оттачивать свое мастерство.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9E43FBFA-EF0A-4C00-BEEF-09D0E672718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1842" y="796462"/>
            <a:ext cx="3919440" cy="49635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271496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2CB382B-00C3-45E4-9192-4B5169FDF2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560" y="361673"/>
            <a:ext cx="8596668" cy="1822882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         И самые мои любимые, объёмные работы.</a:t>
            </a:r>
            <a:b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</a:b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Зверюшки амигуруми. Маленькие, миленькие зверюшки родом из Японии выполненные в технике монастырского плетения. 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CEA0330D-3F20-4224-A484-E49DCFF5966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2560" y="2184555"/>
            <a:ext cx="6365288" cy="4576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159564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0F887C5-9721-4F83-9B71-D10D240693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6716" y="316635"/>
            <a:ext cx="8596668" cy="1529919"/>
          </a:xfrm>
        </p:spPr>
        <p:txBody>
          <a:bodyPr>
            <a:normAutofit fontScale="90000"/>
          </a:bodyPr>
          <a:lstStyle/>
          <a:p>
            <a:pPr fontAlgn="base">
              <a:lnSpc>
                <a:spcPct val="150000"/>
              </a:lnSpc>
              <a:spcAft>
                <a:spcPts val="0"/>
              </a:spcAft>
            </a:pP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	</a:t>
            </a:r>
            <a:r>
              <a:rPr lang="ru-RU" sz="2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Жираф и лисичка,</a:t>
            </a:r>
            <a:r>
              <a:rPr lang="ru-RU" sz="22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sz="2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для меня это мой талисман глядя на который, я понимаю, что впереди у меня ещё много изделий, выполненных в более сложных техниках. Эта работа, на мой взгляд, одна из самых кропотливых.</a:t>
            </a:r>
            <a:br>
              <a:rPr lang="ru-RU" sz="2200" dirty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ru-RU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AF41AB41-FB35-4D2E-913B-0014EC6AF95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49748" y="1910163"/>
            <a:ext cx="5839784" cy="4775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389637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7C789FC-1721-4077-AE7B-3C2BBCB1BF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7515" y="186089"/>
            <a:ext cx="8596668" cy="1089482"/>
          </a:xfrm>
        </p:spPr>
        <p:txBody>
          <a:bodyPr>
            <a:normAutofit/>
          </a:bodyPr>
          <a:lstStyle/>
          <a:p>
            <a:pPr algn="just"/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Бисероплетением</a:t>
            </a:r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 занимаюсь не так давно и есть к чему стремиться. Я буду продолжать и дальше осваивать более сложные виды плетения, и хочу выйти на новый уровень в этом творчестве.</a:t>
            </a:r>
            <a:endParaRPr lang="ru-RU" sz="2000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0B8B3D62-F7D7-4C37-B1DE-9ECB38A32AA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0402" y="1309151"/>
            <a:ext cx="3142461" cy="3967793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EE81383B-E018-4C9C-9E75-9BE45B9CF4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18750" y="1274122"/>
            <a:ext cx="3705708" cy="2779281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C5D4F1D3-08FA-4BA9-9CB2-4A1D68DB636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80011" y="4149432"/>
            <a:ext cx="3450635" cy="25849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439816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1F6C0DC-BFE4-4D16-B8E3-7C8AABF0B4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1306" y="196790"/>
            <a:ext cx="8596668" cy="562252"/>
          </a:xfrm>
        </p:spPr>
        <p:txBody>
          <a:bodyPr>
            <a:noAutofit/>
          </a:bodyPr>
          <a:lstStyle/>
          <a:p>
            <a:pPr algn="ctr"/>
            <a:r>
              <a:rPr lang="ru-RU" sz="3200" dirty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Итоги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A97238A-6524-456C-854E-926B73B68C7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645792"/>
            <a:ext cx="9526006" cy="6144830"/>
          </a:xfrm>
        </p:spPr>
        <p:txBody>
          <a:bodyPr>
            <a:normAutofit/>
          </a:bodyPr>
          <a:lstStyle/>
          <a:p>
            <a:pPr indent="449580" algn="just" fontAlgn="base">
              <a:lnSpc>
                <a:spcPct val="150000"/>
              </a:lnSpc>
            </a:pPr>
            <a:r>
              <a:rPr lang="ru-RU" sz="2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Выполнив данную работу, пришла к следующим выводам:</a:t>
            </a:r>
          </a:p>
          <a:p>
            <a:pPr indent="0" algn="just" fontAlgn="base">
              <a:lnSpc>
                <a:spcPct val="150000"/>
              </a:lnSpc>
              <a:buNone/>
            </a:pPr>
            <a:r>
              <a:rPr lang="ru-RU" sz="2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		Бисероплетение – это замечательное, творческое увлечение, где можно проявить фантазию!  Так же это полезное занятие, оно учит быть терпеливым и внимательным. </a:t>
            </a:r>
          </a:p>
          <a:p>
            <a:pPr indent="0" algn="just" fontAlgn="base">
              <a:lnSpc>
                <a:spcPct val="150000"/>
              </a:lnSpc>
              <a:buNone/>
            </a:pPr>
            <a:r>
              <a:rPr lang="ru-RU" sz="2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		Оглядываясь назад, мы видим, каких вершин достигло это древнее искусство в минувшие столетия. Но эпоха бисера не ушла безвозвратно в прошлое. </a:t>
            </a:r>
          </a:p>
          <a:p>
            <a:pPr indent="0" algn="just">
              <a:lnSpc>
                <a:spcPct val="150000"/>
              </a:lnSpc>
              <a:buNone/>
            </a:pPr>
            <a:r>
              <a:rPr lang="ru-RU" sz="2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		Этот вид рукоделия интересен и детям, и взрослым. Изделия из бисера пользуются популярностью на протяжении тысячи лет, доставляют радость и удовольствие созерцать шедевры из бисера. </a:t>
            </a:r>
          </a:p>
          <a:p>
            <a:pPr marL="0" indent="0" algn="just">
              <a:lnSpc>
                <a:spcPct val="150000"/>
              </a:lnSpc>
              <a:buNone/>
            </a:pP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 indent="0" algn="just">
              <a:lnSpc>
                <a:spcPct val="150000"/>
              </a:lnSpc>
              <a:buNone/>
            </a:pP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789345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4B9D044-9EF7-446E-A61B-F50F2966BE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2126" y="236736"/>
            <a:ext cx="8946059" cy="6190697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Бисерное рукоделие - один из старинных и достаточно распространенных видов народного творчества. </a:t>
            </a:r>
            <a:br>
              <a:rPr lang="ru-RU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Наличие хобби в жизни человека является важной составляющей для его гармоничного развития, отдыха и хорошего настроения. </a:t>
            </a:r>
            <a:br>
              <a:rPr lang="ru-RU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Не так давно я увлеклась бисероплетением, мне этот вид рукоделия очень нравится. Интересно узнавать что-то новое, изучать новые техники, придумывать и создавать украшения. </a:t>
            </a:r>
            <a:b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3FE4DAC3-A97A-4C74-8BD3-07BDADE6363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3119912" y="1624748"/>
            <a:ext cx="2669959" cy="67578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611133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219ED90-4CE0-436F-AD69-BB6E11A336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7452" y="263370"/>
            <a:ext cx="8883385" cy="4885679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sz="2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                         </a:t>
            </a:r>
            <a:r>
              <a:rPr lang="ru-RU" dirty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Список литературы</a:t>
            </a:r>
            <a:br>
              <a:rPr lang="ru-RU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2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1. Е. Вирко «Бисер» Москва. Просвещение. 2004 год. </a:t>
            </a:r>
            <a:br>
              <a:rPr lang="ru-RU" sz="22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2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2. Литвинец Э.Н. Забытое искусство (о бисере) / Э.Н. Литвинец. Коси, коса…/ Н.Н. Родионов. – М.: Знание, 1992.</a:t>
            </a:r>
            <a:br>
              <a:rPr lang="ru-RU" sz="22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2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3. </a:t>
            </a:r>
            <a:r>
              <a:rPr lang="ru-RU" sz="22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Энциклопедия «Бисер», автор</a:t>
            </a:r>
            <a:r>
              <a:rPr lang="ru-RU" sz="22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2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Лукина М.В.</a:t>
            </a:r>
            <a:br>
              <a:rPr lang="ru-RU" sz="22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4. Интернет – ресурсы:</a:t>
            </a:r>
            <a:br>
              <a:rPr lang="ru-RU" sz="22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- http://bisero-mania.ru</a:t>
            </a:r>
            <a:br>
              <a:rPr lang="ru-RU" sz="22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- </a:t>
            </a:r>
            <a:r>
              <a:rPr lang="ru-RU" sz="2200" u="sng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http://www.biser.info/o-bisere</a:t>
            </a:r>
            <a:br>
              <a:rPr lang="ru-RU" sz="22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22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en-US" sz="22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http</a:t>
            </a:r>
            <a:r>
              <a:rPr lang="ru-RU" sz="22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://</a:t>
            </a:r>
            <a:r>
              <a:rPr lang="en-US" sz="22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ru.wikipedia.org</a:t>
            </a:r>
            <a:br>
              <a:rPr lang="ru-RU" sz="2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048938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42F15B9-4E8B-4B79-A3B5-DC4C10A221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291" y="2491666"/>
            <a:ext cx="8596668" cy="1320800"/>
          </a:xfrm>
        </p:spPr>
        <p:txBody>
          <a:bodyPr>
            <a:noAutofit/>
          </a:bodyPr>
          <a:lstStyle/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ru-RU" dirty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Спасибо за внимание!</a:t>
            </a:r>
            <a:br>
              <a:rPr lang="ru-RU" dirty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dirty="0">
              <a:solidFill>
                <a:schemeClr val="accent2">
                  <a:lumMod val="60000"/>
                  <a:lumOff val="4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578131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87C1C2C-4490-4597-90B4-3A69FB8B93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4571" y="324774"/>
            <a:ext cx="9034837" cy="6138169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ru-RU" sz="16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Актуальность</a:t>
            </a:r>
            <a:r>
              <a:rPr lang="ru-RU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бисероплетения состоит в том, что освоив технику плетения, можно создавать оригинальные предметы интерьера, украшать изделия, одежду, различные украшения, картины, цветы и т.д. </a:t>
            </a:r>
            <a:br>
              <a:rPr lang="ru-RU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Любая работа из бисера уникальна и неповторима поэтому будет только у вас и только в единственном экземпляре.</a:t>
            </a:r>
            <a:br>
              <a:rPr lang="ru-RU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Гипотеза: Бисероплетение- одни из самых доступных способов проявления индивидуальности и самовыражения, оно актуально в настоящее время.</a:t>
            </a:r>
            <a:br>
              <a:rPr lang="ru-RU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</a:t>
            </a:r>
            <a:r>
              <a:rPr lang="ru-RU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проекта: познакомиться с моими работами из бисера, выполненными в разных техниках плетения, от простого к сложному.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215161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1E8BF55-436B-468F-9B1E-BBAA4A701E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3248" y="210102"/>
            <a:ext cx="8963816" cy="6226207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  <a:spcAft>
                <a:spcPts val="750"/>
              </a:spcAft>
            </a:pPr>
            <a:r>
              <a:rPr lang="ru-RU" sz="2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Задачи</a:t>
            </a:r>
            <a:r>
              <a:rPr lang="ru-RU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проекта:</a:t>
            </a:r>
            <a:br>
              <a:rPr lang="ru-RU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	•	познакомиться с историей бисера и бисероплетения;</a:t>
            </a:r>
            <a:br>
              <a:rPr lang="ru-RU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	•	</a:t>
            </a:r>
            <a:r>
              <a:rPr lang="ru-RU" sz="22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рассказать о применении бисера в современном мире;</a:t>
            </a:r>
            <a:br>
              <a:rPr lang="ru-RU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	•	показать, что бисероплетение- творческое увлечение и искусство.</a:t>
            </a:r>
            <a:br>
              <a:rPr lang="ru-RU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b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 надеюсь, что данный проект позволит по-новому взглянуть на декоративно-прикладное искусство и понять его ценность и важность. Любое творчество развивает у человека способности к восприятию искусства и </a:t>
            </a:r>
            <a:br>
              <a:rPr lang="ru-RU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чувства самовыражения.</a:t>
            </a:r>
            <a:br>
              <a:rPr lang="ru-RU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9753D9ED-1198-4F5F-B49A-BC666582BEC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11370" y="2136841"/>
            <a:ext cx="3568824" cy="23727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57500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>
            <a:extLst>
              <a:ext uri="{FF2B5EF4-FFF2-40B4-BE49-F238E27FC236}">
                <a16:creationId xmlns:a16="http://schemas.microsoft.com/office/drawing/2014/main" id="{81201F09-096F-4B3A-961C-715E19E045E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15696" y="134754"/>
            <a:ext cx="9141368" cy="5782213"/>
          </a:xfrm>
        </p:spPr>
        <p:txBody>
          <a:bodyPr/>
          <a:lstStyle/>
          <a:p>
            <a:pPr indent="449580" algn="just">
              <a:lnSpc>
                <a:spcPct val="150000"/>
              </a:lnSpc>
            </a:pPr>
            <a:r>
              <a:rPr lang="ru-RU" sz="3200" dirty="0">
                <a:solidFill>
                  <a:srgbClr val="9B2D1F">
                    <a:lumMod val="60000"/>
                    <a:lumOff val="40000"/>
                  </a:srgb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История бисера и бисероплетения</a:t>
            </a:r>
            <a:endParaRPr lang="ru-RU" sz="3200" dirty="0">
              <a:solidFill>
                <a:schemeClr val="tx1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49580" algn="just">
              <a:lnSpc>
                <a:spcPct val="150000"/>
              </a:lnSpc>
            </a:pP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История бисероплетения исчисляется не одной тысячей лет. За это время маленьким декоративным бусинкам успели найти применение в большинстве сфер человеческой жизни: одежда, обувь, интерьер, предметы повседневного быта.</a:t>
            </a:r>
          </a:p>
          <a:p>
            <a:endParaRPr lang="ru-RU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0DA76FD0-AD0B-4E23-8196-8A751EE7235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8085" y="3819846"/>
            <a:ext cx="4065972" cy="2808396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273A5675-561E-462E-9D5B-54CCC42806C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96168" y="2637646"/>
            <a:ext cx="4460896" cy="2663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125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9B76B78-A408-4CF7-B00C-D9AFADCDF4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9983" y="311353"/>
            <a:ext cx="8919426" cy="5924365"/>
          </a:xfrm>
        </p:spPr>
        <p:txBody>
          <a:bodyPr>
            <a:normAutofit/>
          </a:bodyPr>
          <a:lstStyle/>
          <a:p>
            <a:pPr lvl="0" indent="449580">
              <a:lnSpc>
                <a:spcPct val="150000"/>
              </a:lnSpc>
              <a:spcBef>
                <a:spcPts val="1000"/>
              </a:spcBef>
            </a:pPr>
            <a:r>
              <a:rPr lang="ru-RU" sz="20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История бисера началась почти шесть тысяч лет назад, в Древнем Египте, и назывался он в те времена «бусра», что в переводе с арабского обозначает «фальшивый жемчуг». Поначалу изготовление бисера выглядело довольно сложным: из стекломассы вытягивали нить и </a:t>
            </a:r>
            <a:br>
              <a:rPr lang="ru-RU" sz="20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обвивали ею медный стержень. Далее стержень </a:t>
            </a:r>
            <a:br>
              <a:rPr lang="ru-RU" sz="20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вынимали и вручную обрабатывали каждую </a:t>
            </a:r>
            <a:br>
              <a:rPr lang="ru-RU" sz="20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бусинку. </a:t>
            </a:r>
            <a:br>
              <a:rPr lang="ru-RU" sz="20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	Из Древнего Египта стеклоделие </a:t>
            </a:r>
            <a:br>
              <a:rPr lang="ru-RU" sz="20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распространилось на Римскую Империю.</a:t>
            </a:r>
            <a:br>
              <a:rPr lang="ru-RU" sz="20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43E3B3A7-9C06-4A83-BACA-AD0ECA6714A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08394" y="2276912"/>
            <a:ext cx="3815000" cy="29875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100460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3980278-DC70-4171-9F97-7E51E34A48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6817" y="192316"/>
            <a:ext cx="8596668" cy="5072109"/>
          </a:xfrm>
        </p:spPr>
        <p:txBody>
          <a:bodyPr>
            <a:normAutofit/>
          </a:bodyPr>
          <a:lstStyle/>
          <a:p>
            <a:pPr indent="449580">
              <a:lnSpc>
                <a:spcPct val="150000"/>
              </a:lnSpc>
              <a:spcAft>
                <a:spcPts val="0"/>
              </a:spcAft>
            </a:pP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 Руси существовали мастерские по производству бисера еще с XI века, но настоящее рождение стеклоделия началось уже после монголо-татарского ига, в XVI веке. </a:t>
            </a:r>
            <a:b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	С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теклянные бусинки ценились также, как и жемчуг. Привозной бисер применялся наравне с драгоценными камнями.</a:t>
            </a:r>
            <a:b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ru-RU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33CDBD25-18A4-455D-BE32-84B583456B5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48902" y="2761618"/>
            <a:ext cx="5856099" cy="39040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165637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5F17541-1A86-47E3-B4BA-4A9F5EA566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1205" y="22312"/>
            <a:ext cx="9700664" cy="6098220"/>
          </a:xfrm>
        </p:spPr>
        <p:txBody>
          <a:bodyPr>
            <a:normAutofit/>
          </a:bodyPr>
          <a:lstStyle/>
          <a:p>
            <a:pPr indent="449580">
              <a:lnSpc>
                <a:spcPct val="150000"/>
              </a:lnSpc>
              <a:spcAft>
                <a:spcPts val="0"/>
              </a:spcAft>
            </a:pP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</a:t>
            </a:r>
            <a:r>
              <a:rPr lang="ru-RU" sz="3200" dirty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Бисероплетения в современном мире.</a:t>
            </a:r>
            <a:br>
              <a:rPr lang="ru-RU" sz="3200" dirty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	Современное бисероплетение представляет собой </a:t>
            </a:r>
            <a:b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не просто изготовление украшений и аксессуаров, </a:t>
            </a:r>
            <a:b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 один из видов изобразительного искусства.</a:t>
            </a:r>
            <a:b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	В нашем мире, бисер нашел очень широкое </a:t>
            </a:r>
            <a:b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применение в индустрии моды, в украшении дома, </a:t>
            </a:r>
            <a:b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или одежды. </a:t>
            </a:r>
            <a:b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E4CAB417-3D00-46D4-BAB1-17AACB2EAC2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2491" y="3603698"/>
            <a:ext cx="4019046" cy="3071422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1C918123-5AC6-4657-A61A-C921C977C62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52674" y="970313"/>
            <a:ext cx="3043135" cy="45708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188419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D4D1141-CBB8-47B8-9E6E-05F355922B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6509" y="214964"/>
            <a:ext cx="9057373" cy="6549990"/>
          </a:xfrm>
        </p:spPr>
        <p:txBody>
          <a:bodyPr>
            <a:normAutofit/>
          </a:bodyPr>
          <a:lstStyle/>
          <a:p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Изделия из бисера - это модно, стильно и дорого. </a:t>
            </a:r>
            <a:b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Это различные броши, платья, украшенные  бисером, колье            </a:t>
            </a:r>
            <a:b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   кулоны, предметы для дома (шторы, фоторамки, </a:t>
            </a:r>
            <a:b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шкатулки, абажуры), игрушки. </a:t>
            </a:r>
            <a:b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	Современные мастерицы вышивают </a:t>
            </a:r>
            <a:b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бисером иконы, картины, портреты людей. </a:t>
            </a:r>
            <a:b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Любители вязания также применяют </a:t>
            </a:r>
            <a:b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бисер в своих работах.</a:t>
            </a:r>
            <a:b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	Известные модельеры в России и </a:t>
            </a:r>
            <a:b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за рубежом используют бисер для </a:t>
            </a:r>
            <a:b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украшения своих нарядов. </a:t>
            </a:r>
            <a:b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</a:t>
            </a:r>
            <a:b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В современном мире такие изделия актуальны. 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6E6278FD-B6A7-47A0-A99C-6BD43EEDE1F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58128" y="566889"/>
            <a:ext cx="2139876" cy="2669495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B57ED3D1-CBFF-45AF-BA48-45F0BA0EF8A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41040" y="3757952"/>
            <a:ext cx="2012860" cy="2411128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A300F22F-0B72-4194-959B-C1FAB2E149E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02591" y="3621616"/>
            <a:ext cx="2152599" cy="1819740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58631C45-DB79-476F-BB43-2B4B5CEA1A7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1502" y="1642518"/>
            <a:ext cx="2139876" cy="2411128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7A6AE556-2EC3-4312-AA7E-E5B3AB4762D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15032" y="4117600"/>
            <a:ext cx="2927684" cy="21957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3496518"/>
      </p:ext>
    </p:extLst>
  </p:cSld>
  <p:clrMapOvr>
    <a:masterClrMapping/>
  </p:clrMapOvr>
</p:sld>
</file>

<file path=ppt/theme/theme1.xml><?xml version="1.0" encoding="utf-8"?>
<a:theme xmlns:a="http://schemas.openxmlformats.org/drawingml/2006/main" name="Аспект">
  <a:themeElements>
    <a:clrScheme name="Оранжевый и красный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23659B44-6E34-4CE8-8F0D-387DA7996826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733</TotalTime>
  <Words>1159</Words>
  <Application>Microsoft Office PowerPoint</Application>
  <PresentationFormat>Широкоэкранный</PresentationFormat>
  <Paragraphs>41</Paragraphs>
  <Slides>21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7" baseType="lpstr">
      <vt:lpstr>Arial</vt:lpstr>
      <vt:lpstr>Calibri</vt:lpstr>
      <vt:lpstr>Times New Roman</vt:lpstr>
      <vt:lpstr>Trebuchet MS</vt:lpstr>
      <vt:lpstr>Wingdings 3</vt:lpstr>
      <vt:lpstr>Аспект</vt:lpstr>
      <vt:lpstr>Проект «Моё хобби – бисероплетение»</vt:lpstr>
      <vt:lpstr> Бисерное рукоделие - один из старинных и достаточно распространенных видов народного творчества.   Наличие хобби в жизни человека является важной составляющей для его гармоничного развития, отдыха и хорошего настроения.   Не так давно я увлеклась бисероплетением, мне этот вид рукоделия очень нравится. Интересно узнавать что-то новое, изучать новые техники, придумывать и создавать украшения.              </vt:lpstr>
      <vt:lpstr> Актуальность бисероплетения состоит в том, что освоив технику плетения, можно создавать оригинальные предметы интерьера, украшать изделия, одежду, различные украшения, картины, цветы и т.д.   Любая работа из бисера уникальна и неповторима поэтому будет только у вас и только в единственном экземпляре.   Гипотеза: Бисероплетение- одни из самых доступных способов проявления индивидуальности и самовыражения, оно актуально в настоящее время.   Цель проекта: познакомиться с моими работами из бисера, выполненными в разных техниках плетения, от простого к сложному.</vt:lpstr>
      <vt:lpstr> Задачи проекта:   • познакомиться с историей бисера и бисероплетения;   • рассказать о применении бисера в современном мире;   • показать, что бисероплетение- творческое увлечение и искусство.         Я надеюсь, что данный проект позволит по-новому взглянуть на декоративно-прикладное искусство и понять его ценность и важность. Любое творчество развивает у человека способности к восприятию искусства и  чувства самовыражения. </vt:lpstr>
      <vt:lpstr>Презентация PowerPoint</vt:lpstr>
      <vt:lpstr>История бисера началась почти шесть тысяч лет назад, в Древнем Египте, и назывался он в те времена «бусра», что в переводе с арабского обозначает «фальшивый жемчуг». Поначалу изготовление бисера выглядело довольно сложным: из стекломассы вытягивали нить и  обвивали ею медный стержень. Далее стержень  вынимали и вручную обрабатывали каждую  бусинку.   Из Древнего Египта стеклоделие  распространилось на Римскую Империю. </vt:lpstr>
      <vt:lpstr>На Руси существовали мастерские по производству бисера еще с XI века, но настоящее рождение стеклоделия началось уже после монголо-татарского ига, в XVI веке.   Стеклянные бусинки ценились также, как и жемчуг. Привозной бисер применялся наравне с драгоценными камнями.  </vt:lpstr>
      <vt:lpstr>            Бисероплетения в современном мире.  Современное бисероплетение представляет собой  не просто изготовление украшений и аксессуаров,  а один из видов изобразительного искусства.  В нашем мире, бисер нашел очень широкое  применение в индустрии моды, в украшении дома,  или одежды.  </vt:lpstr>
      <vt:lpstr> Изделия из бисера - это модно, стильно и дорого.  Это различные броши, платья, украшенные  бисером, колье             и    кулоны, предметы для дома (шторы, фоторамки,  шкатулки, абажуры), игрушки.                                  Современные мастерицы вышивают                                 бисером иконы, картины, портреты людей.                                 Любители вязания также применяют                                 бисер в своих работах.                                  Известные модельеры в России и                                  за рубежом используют бисер для                                  украшения своих нарядов.                                                                        В современном мире такие изделия актуальны. </vt:lpstr>
      <vt:lpstr>Виды техники бисероплетения Существует множество видов техники плетения от простого к сложному, в зависимости от изделия.  </vt:lpstr>
      <vt:lpstr>Одно из моих хобби это бисероплетение. Первый раз про бисер мне рассказала мама и показала одну из своих сохранившихся работ, которую она сплела в детстве, крокодильчик. Так же в социальных сетях я увидела много видеороликов связанных с бисером. И мне захотелось попробовать – получится ли у меня также!  </vt:lpstr>
      <vt:lpstr>Мои работы</vt:lpstr>
      <vt:lpstr>Первые пробные зверюшки (крыса и утка) в технике плоское параллельное плетение.</vt:lpstr>
      <vt:lpstr>Браслеты, исполненные  по технике плетения квадрат.</vt:lpstr>
      <vt:lpstr> Одна из пробных работ, дерево, выполнение с применением петельной техники, не столько сложно само плетение, сколько волнительно и интересно изготовление объёмного и самостоятельного изделия.   В этом направлении есть к чему стремиться и оттачивать свое мастерство.</vt:lpstr>
      <vt:lpstr>          И самые мои любимые, объёмные работы. Зверюшки амигуруми. Маленькие, миленькие зверюшки родом из Японии выполненные в технике монастырского плетения. </vt:lpstr>
      <vt:lpstr> Жираф и лисичка, для меня это мой талисман глядя на который, я понимаю, что впереди у меня ещё много изделий, выполненных в более сложных техниках. Эта работа, на мой взгляд, одна из самых кропотливых. </vt:lpstr>
      <vt:lpstr> Бисероплетением я занимаюсь не так давно и есть к чему стремиться. Я буду продолжать и дальше осваивать более сложные виды плетения, и хочу выйти на новый уровень в этом творчестве.</vt:lpstr>
      <vt:lpstr>Итоги</vt:lpstr>
      <vt:lpstr>                                                Список литературы 1. Е. Вирко «Бисер» Москва. Просвещение. 2004 год.  2. Литвинец Э.Н. Забытое искусство (о бисере) / Э.Н. Литвинец. Коси, коса…/ Н.Н. Родионов. – М.: Знание, 1992. 3. Энциклопедия «Бисер», автор Лукина М.В. 4. Интернет – ресурсы:   - http://bisero-mania.ru   - http://www.biser.info/o-bisere   - http://ru.wikipedia.org </vt:lpstr>
      <vt:lpstr>Спасибо за внимание!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БЮДЖЕТНОЕ ОБЩЕОБРАЗОВАТЕЛЬНОЕ УЧРЕЖДЕНИЕ "ШКОЛА № 69"</dc:title>
  <dc:creator>HOME</dc:creator>
  <cp:lastModifiedBy>HOME</cp:lastModifiedBy>
  <cp:revision>26</cp:revision>
  <dcterms:created xsi:type="dcterms:W3CDTF">2023-01-31T15:46:44Z</dcterms:created>
  <dcterms:modified xsi:type="dcterms:W3CDTF">2023-04-17T18:49:33Z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796064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S9.2.0</vt:lpwstr>
  </property>
</Properties>
</file>