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2D04BC8-E77B-4381-8FA6-97077CED9A62}" type="datetimeFigureOut">
              <a:rPr lang="ru-RU" smtClean="0"/>
              <a:pPr/>
              <a:t>02.03.2011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06A163A-9D43-4568-9651-1FF175A2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1435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Диктант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954591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Закон</a:t>
            </a:r>
          </a:p>
          <a:p>
            <a:r>
              <a:rPr lang="ru-RU" b="1" i="1" dirty="0" smtClean="0"/>
              <a:t>Президент</a:t>
            </a:r>
          </a:p>
          <a:p>
            <a:r>
              <a:rPr lang="ru-RU" b="1" i="1" dirty="0" smtClean="0"/>
              <a:t>Правительство</a:t>
            </a:r>
          </a:p>
          <a:p>
            <a:r>
              <a:rPr lang="ru-RU" b="1" i="1" dirty="0" smtClean="0"/>
              <a:t>Гражданство</a:t>
            </a:r>
          </a:p>
          <a:p>
            <a:r>
              <a:rPr lang="ru-RU" b="1" i="1" dirty="0" smtClean="0"/>
              <a:t>Собственник</a:t>
            </a:r>
          </a:p>
          <a:p>
            <a:r>
              <a:rPr lang="ru-RU" b="1" i="1" dirty="0" smtClean="0"/>
              <a:t>Сделка</a:t>
            </a:r>
          </a:p>
          <a:p>
            <a:r>
              <a:rPr lang="ru-RU" b="1" i="1" dirty="0" smtClean="0"/>
              <a:t>Правоспособность</a:t>
            </a:r>
          </a:p>
          <a:p>
            <a:r>
              <a:rPr lang="ru-RU" b="1" i="1" dirty="0" smtClean="0"/>
              <a:t>Договор</a:t>
            </a:r>
          </a:p>
          <a:p>
            <a:r>
              <a:rPr lang="ru-RU" b="1" i="1" dirty="0" smtClean="0"/>
              <a:t>Иск</a:t>
            </a:r>
          </a:p>
          <a:p>
            <a:r>
              <a:rPr lang="ru-RU" b="1" i="1" dirty="0" smtClean="0"/>
              <a:t>Конституция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Как защитить свои права?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Быть внимательным, выбирая тот или иной товар, принимая определенную услугу</a:t>
            </a:r>
          </a:p>
          <a:p>
            <a:r>
              <a:rPr lang="ru-RU" i="1" dirty="0" smtClean="0"/>
              <a:t>Обращаться в те организации, которые хорошо зарекомендовали себя на потребительском рынке</a:t>
            </a:r>
          </a:p>
          <a:p>
            <a:r>
              <a:rPr lang="ru-RU" i="1" dirty="0" smtClean="0"/>
              <a:t>Обязательно сохранять товарные и кассовые чеки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Сказка ложь, да в ней намек…</a:t>
            </a:r>
            <a:endParaRPr lang="ru-RU" dirty="0"/>
          </a:p>
        </p:txBody>
      </p:sp>
      <p:pic>
        <p:nvPicPr>
          <p:cNvPr id="4" name="Picture 3" descr="WIZLOOP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14554"/>
            <a:ext cx="4257693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714356"/>
            <a:ext cx="3257544" cy="207170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Русская народная сказка «Царевна – лягушка»</a:t>
            </a:r>
            <a:endParaRPr lang="ru-RU" sz="28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3712739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328612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Ребенок, как и любой другой человек, имеет право на собственную личную жизнь, на свою тайну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143000"/>
            <a:ext cx="41148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А.С.Пушкин. </a:t>
            </a:r>
            <a:br>
              <a:rPr lang="ru-RU" sz="2800" dirty="0" smtClean="0"/>
            </a:br>
            <a:r>
              <a:rPr lang="ru-RU" sz="2800" dirty="0" smtClean="0"/>
              <a:t>«Сказка о мертвой царевне»</a:t>
            </a:r>
            <a:endParaRPr lang="ru-RU" sz="2800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714488"/>
            <a:ext cx="4000527" cy="4859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2714620"/>
            <a:ext cx="40004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Свесть</a:t>
            </a:r>
            <a:r>
              <a:rPr lang="ru-RU" dirty="0" smtClean="0"/>
              <a:t> царевну в глушь лесную,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И , связав ее живую, 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Под сосной оставить там,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На съедение волкам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4500570"/>
            <a:ext cx="3643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i="1" dirty="0" smtClean="0">
                <a:solidFill>
                  <a:srgbClr val="0070C0"/>
                </a:solidFill>
              </a:rPr>
              <a:t>Никто и никогда не смеет оскорблять и мучить ребенка</a:t>
            </a:r>
            <a:endParaRPr lang="ru-RU" sz="2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1143000"/>
            <a:ext cx="4686304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Г.Х.Андерсен </a:t>
            </a:r>
            <a:br>
              <a:rPr lang="ru-RU" dirty="0" smtClean="0"/>
            </a:br>
            <a:r>
              <a:rPr lang="ru-RU" dirty="0" smtClean="0"/>
              <a:t>«Голый король»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3651966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278605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hlink"/>
                </a:solidFill>
              </a:rPr>
              <a:t>Каждый ребенок имеет право на свое собственное мнение</a:t>
            </a:r>
            <a:endParaRPr lang="ru-RU" sz="28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85802"/>
          </a:xfrm>
        </p:spPr>
        <p:txBody>
          <a:bodyPr/>
          <a:lstStyle/>
          <a:p>
            <a:r>
              <a:rPr lang="ru-RU" dirty="0" smtClean="0"/>
              <a:t>Ш.Перро «Спящая красавица»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4786346" cy="3143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1857364"/>
            <a:ext cx="30003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Много чудесных подарков получила новорожденная принцесса, и вдруг во Дворце появилась злая Ведьма.</a:t>
            </a:r>
          </a:p>
          <a:p>
            <a:pPr>
              <a:spcBef>
                <a:spcPct val="50000"/>
              </a:spcBef>
            </a:pPr>
            <a:r>
              <a:rPr lang="ru-RU" b="1" dirty="0" smtClean="0"/>
              <a:t>- Вы не пригласили меня на крестины? – сказала она Королю и Королеве. – Так я пришла сама, и вот мой подарок: когда принцессе исполнится 16 лет, она уколется веретеном и умрет.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5007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hlink"/>
                </a:solidFill>
              </a:rPr>
              <a:t>Ребенок не отвечает за провинность родителей, чтобы они не совершили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6329378" cy="9286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Г.Х.Андерсен «Гадкий утенок»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623104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43372" y="2643182"/>
            <a:ext cx="47863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Ребенок не обязан быть «как все».</a:t>
            </a:r>
            <a:endParaRPr lang="ru-RU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5686436" cy="857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С.Михалков «Три поросенка»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214554"/>
            <a:ext cx="4357718" cy="4152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1928802"/>
            <a:ext cx="421484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dirty="0" smtClean="0"/>
              <a:t>Сейчас же отопри дверь, - прорычал Волк, - а не то я ее выломаю!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- Дом поросенка – это его крепость, - сказал </a:t>
            </a:r>
            <a:r>
              <a:rPr lang="ru-RU" dirty="0" err="1" smtClean="0"/>
              <a:t>Наф</a:t>
            </a:r>
            <a:r>
              <a:rPr lang="ru-RU" dirty="0" smtClean="0"/>
              <a:t> – </a:t>
            </a:r>
            <a:r>
              <a:rPr lang="ru-RU" dirty="0" err="1" smtClean="0"/>
              <a:t>Наф</a:t>
            </a:r>
            <a:r>
              <a:rPr lang="ru-RU" dirty="0" smtClean="0"/>
              <a:t> своим братьям, и они приготовились защищаться.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214818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hlink"/>
                </a:solidFill>
              </a:rPr>
              <a:t>Ребенок имеет право спокойно жить в своем доме и чувствовать себя хозяином , как папа и мама.</a:t>
            </a:r>
            <a:endParaRPr lang="ru-RU" sz="24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661513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Льюис </a:t>
            </a:r>
            <a:r>
              <a:rPr lang="ru-RU" sz="2800" dirty="0" err="1" smtClean="0"/>
              <a:t>Кэролл</a:t>
            </a:r>
            <a:r>
              <a:rPr lang="ru-RU" sz="2800" dirty="0" smtClean="0"/>
              <a:t> «Алиса в стране чудес»</a:t>
            </a:r>
            <a:endParaRPr lang="ru-RU" sz="2800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009900" cy="4038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221455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dirty="0" smtClean="0"/>
              <a:t> Рубите ей голову! – крикнула Королева. – Пусть выносят приговор, а виновата она или нет – потом разберемся!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57187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Никого нельзя наказывать без суда.</a:t>
            </a:r>
            <a:endParaRPr lang="ru-RU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628654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Закон</a:t>
            </a:r>
            <a:r>
              <a:rPr lang="ru-RU" i="1" dirty="0" smtClean="0"/>
              <a:t>- правовая норма, обязательная для исполнения;</a:t>
            </a:r>
          </a:p>
          <a:p>
            <a:r>
              <a:rPr lang="ru-RU" b="1" i="1" dirty="0" smtClean="0"/>
              <a:t>Президент</a:t>
            </a:r>
            <a:r>
              <a:rPr lang="ru-RU" i="1" dirty="0" smtClean="0"/>
              <a:t>- глава государства;</a:t>
            </a:r>
          </a:p>
          <a:p>
            <a:r>
              <a:rPr lang="ru-RU" b="1" i="1" dirty="0" smtClean="0"/>
              <a:t>Правительство</a:t>
            </a:r>
            <a:r>
              <a:rPr lang="ru-RU" i="1" dirty="0" smtClean="0"/>
              <a:t>- исполнительная ветвь власти;</a:t>
            </a:r>
          </a:p>
          <a:p>
            <a:r>
              <a:rPr lang="ru-RU" b="1" i="1" dirty="0" smtClean="0"/>
              <a:t>Гражданство</a:t>
            </a:r>
            <a:r>
              <a:rPr lang="ru-RU" i="1" dirty="0" smtClean="0"/>
              <a:t>- принадлежность лица к определенному государству;</a:t>
            </a:r>
          </a:p>
          <a:p>
            <a:r>
              <a:rPr lang="ru-RU" b="1" i="1" dirty="0" smtClean="0"/>
              <a:t>Собственник</a:t>
            </a:r>
            <a:r>
              <a:rPr lang="ru-RU" i="1" dirty="0" smtClean="0"/>
              <a:t>- лицо, которому принадлежит право собственности на что-либо;</a:t>
            </a:r>
          </a:p>
          <a:p>
            <a:r>
              <a:rPr lang="ru-RU" b="1" i="1" dirty="0" smtClean="0"/>
              <a:t>Сделка</a:t>
            </a:r>
            <a:r>
              <a:rPr lang="ru-RU" i="1" dirty="0" smtClean="0"/>
              <a:t>- действия лиц, направленные на установление, изменение или прекращение гражданских прав и обязанностей;</a:t>
            </a:r>
          </a:p>
          <a:p>
            <a:r>
              <a:rPr lang="ru-RU" b="1" i="1" dirty="0" smtClean="0"/>
              <a:t>Правоспособность- </a:t>
            </a:r>
            <a:r>
              <a:rPr lang="ru-RU" i="1" dirty="0" smtClean="0"/>
              <a:t>способность иметь права и обязанности;</a:t>
            </a:r>
          </a:p>
          <a:p>
            <a:r>
              <a:rPr lang="ru-RU" b="1" i="1" dirty="0" smtClean="0"/>
              <a:t>Договор- </a:t>
            </a:r>
            <a:r>
              <a:rPr lang="ru-RU" i="1" dirty="0" smtClean="0"/>
              <a:t>сделка, в которой принимают участие несколько лиц;</a:t>
            </a:r>
            <a:endParaRPr lang="ru-RU" b="1" i="1" dirty="0" smtClean="0"/>
          </a:p>
          <a:p>
            <a:r>
              <a:rPr lang="ru-RU" b="1" i="1" dirty="0" smtClean="0"/>
              <a:t>Иск- </a:t>
            </a:r>
            <a:r>
              <a:rPr lang="ru-RU" i="1" dirty="0" smtClean="0"/>
              <a:t>требование лица в судебном порядке защитить нарушенные права;</a:t>
            </a:r>
            <a:endParaRPr lang="ru-RU" b="1" i="1" dirty="0" smtClean="0"/>
          </a:p>
          <a:p>
            <a:r>
              <a:rPr lang="ru-RU" b="1" i="1" dirty="0" smtClean="0"/>
              <a:t>Конституция- </a:t>
            </a:r>
            <a:r>
              <a:rPr lang="ru-RU" i="1" dirty="0" smtClean="0"/>
              <a:t>основной закон государства.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85794"/>
            <a:ext cx="7498080" cy="2071702"/>
          </a:xfrm>
        </p:spPr>
        <p:txBody>
          <a:bodyPr/>
          <a:lstStyle/>
          <a:p>
            <a:r>
              <a:rPr lang="ru-RU" b="1" i="1" dirty="0" smtClean="0"/>
              <a:t>Потребитель и его права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Цель: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Познакомить с правовым статусом потребителя в российском государстве, сформировать элементарные умения защиты своих прав в этой области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План урока: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/>
          </a:p>
          <a:p>
            <a:r>
              <a:rPr lang="ru-RU" i="1" dirty="0" smtClean="0"/>
              <a:t>Потребитель и его основные права;</a:t>
            </a:r>
          </a:p>
          <a:p>
            <a:r>
              <a:rPr lang="ru-RU" i="1" dirty="0" smtClean="0"/>
              <a:t>Защита прав потребителей.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Основные понятия темы: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/>
          </a:p>
          <a:p>
            <a:r>
              <a:rPr lang="ru-RU" i="1" dirty="0" smtClean="0"/>
              <a:t>Потребитель</a:t>
            </a:r>
          </a:p>
          <a:p>
            <a:r>
              <a:rPr lang="ru-RU" i="1" dirty="0" smtClean="0"/>
              <a:t>Изготовитель</a:t>
            </a:r>
          </a:p>
          <a:p>
            <a:r>
              <a:rPr lang="ru-RU" i="1" dirty="0" smtClean="0"/>
              <a:t>Услуги</a:t>
            </a:r>
          </a:p>
          <a:p>
            <a:r>
              <a:rPr lang="ru-RU" i="1" dirty="0" smtClean="0"/>
              <a:t>Закон о защите прав потребителей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8080" cy="4800600"/>
          </a:xfrm>
        </p:spPr>
        <p:txBody>
          <a:bodyPr/>
          <a:lstStyle/>
          <a:p>
            <a:r>
              <a:rPr lang="ru-RU" b="1" i="1" dirty="0" smtClean="0"/>
              <a:t>Потребитель</a:t>
            </a:r>
            <a:r>
              <a:rPr lang="ru-RU" i="1" dirty="0" smtClean="0"/>
              <a:t>- гражданин, имеющий намерение заказать, приобрести товары, работы, услуги для личных(бытовых) нужд, не связанных с извлечением прибыли</a:t>
            </a:r>
          </a:p>
          <a:p>
            <a:r>
              <a:rPr lang="ru-RU" b="1" i="1" dirty="0" smtClean="0"/>
              <a:t>Изготовитель</a:t>
            </a:r>
            <a:r>
              <a:rPr lang="ru-RU" i="1" dirty="0" smtClean="0"/>
              <a:t>- организация или индивидуальный предприниматель, производящие товары для реализации потребителям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498080" cy="4800600"/>
          </a:xfrm>
        </p:spPr>
        <p:txBody>
          <a:bodyPr>
            <a:normAutofit fontScale="92500" lnSpcReduction="1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Исполнитель</a:t>
            </a:r>
            <a:r>
              <a:rPr lang="ru-RU" i="1" dirty="0" smtClean="0"/>
              <a:t>- организация, независимо от ее формы собственности, а также индивидуальный предприниматель, выполняющие работы или оказывающие услуги потребителям по возмездному договору</a:t>
            </a:r>
          </a:p>
          <a:p>
            <a:r>
              <a:rPr lang="ru-RU" b="1" i="1" dirty="0" smtClean="0"/>
              <a:t>Продавец</a:t>
            </a:r>
            <a:r>
              <a:rPr lang="ru-RU" i="1" dirty="0" smtClean="0"/>
              <a:t>- организация, независимо от ее формы собственности, а также индивидуальный предприниматель, реализующие товары потребителям по договору купли- продажи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Документы по защите прав потребителей: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Гражданский кодекс РФ</a:t>
            </a:r>
          </a:p>
          <a:p>
            <a:r>
              <a:rPr lang="ru-RU" i="1" dirty="0" smtClean="0"/>
              <a:t>Закон о защите прав потребителей</a:t>
            </a:r>
          </a:p>
          <a:p>
            <a:r>
              <a:rPr lang="ru-RU" i="1" dirty="0" smtClean="0"/>
              <a:t>Закон о рекламе</a:t>
            </a:r>
          </a:p>
          <a:p>
            <a:r>
              <a:rPr lang="ru-RU" i="1" dirty="0" smtClean="0"/>
              <a:t>Правила предоставления услуг</a:t>
            </a:r>
          </a:p>
          <a:p>
            <a:r>
              <a:rPr lang="ru-RU" i="1" dirty="0" smtClean="0"/>
              <a:t>Правила бытового обслуживания населения РФ</a:t>
            </a:r>
          </a:p>
          <a:p>
            <a:r>
              <a:rPr lang="ru-RU" i="1" dirty="0" smtClean="0"/>
              <a:t>Правила производства и реализации продукции (услуг)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68</TotalTime>
  <Words>542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Диктант</vt:lpstr>
      <vt:lpstr>Слайд 2</vt:lpstr>
      <vt:lpstr>Потребитель и его права</vt:lpstr>
      <vt:lpstr>Цель:</vt:lpstr>
      <vt:lpstr>План урока:</vt:lpstr>
      <vt:lpstr>Основные понятия темы:</vt:lpstr>
      <vt:lpstr>Слайд 7</vt:lpstr>
      <vt:lpstr>Слайд 8</vt:lpstr>
      <vt:lpstr>Документы по защите прав потребителей:</vt:lpstr>
      <vt:lpstr>Как защитить свои права?</vt:lpstr>
      <vt:lpstr>Сказка ложь, да в ней намек…</vt:lpstr>
      <vt:lpstr>Русская народная сказка «Царевна – лягушка»</vt:lpstr>
      <vt:lpstr>А.С.Пушкин.  «Сказка о мертвой царевне»</vt:lpstr>
      <vt:lpstr>Г.Х.Андерсен  «Голый король»</vt:lpstr>
      <vt:lpstr>Ш.Перро «Спящая красавица»</vt:lpstr>
      <vt:lpstr>Г.Х.Андерсен «Гадкий утенок»</vt:lpstr>
      <vt:lpstr>С.Михалков «Три поросенка»</vt:lpstr>
      <vt:lpstr>Льюис Кэролл «Алиса в стране чудес»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2011-03-02T09:06:53Z</dcterms:created>
  <dcterms:modified xsi:type="dcterms:W3CDTF">2011-03-02T10:19:07Z</dcterms:modified>
</cp:coreProperties>
</file>