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04" r:id="rId1"/>
  </p:sldMasterIdLst>
  <p:notesMasterIdLst>
    <p:notesMasterId r:id="rId16"/>
  </p:notesMasterIdLst>
  <p:handoutMasterIdLst>
    <p:handoutMasterId r:id="rId17"/>
  </p:handoutMasterIdLst>
  <p:sldIdLst>
    <p:sldId id="256" r:id="rId2"/>
    <p:sldId id="452" r:id="rId3"/>
    <p:sldId id="453" r:id="rId4"/>
    <p:sldId id="454" r:id="rId5"/>
    <p:sldId id="455" r:id="rId6"/>
    <p:sldId id="456" r:id="rId7"/>
    <p:sldId id="457" r:id="rId8"/>
    <p:sldId id="458" r:id="rId9"/>
    <p:sldId id="398" r:id="rId10"/>
    <p:sldId id="460" r:id="rId11"/>
    <p:sldId id="461" r:id="rId12"/>
    <p:sldId id="462" r:id="rId13"/>
    <p:sldId id="463" r:id="rId14"/>
    <p:sldId id="464" r:id="rId15"/>
  </p:sldIdLst>
  <p:sldSz cx="12192000" cy="6858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3" orient="horz" pos="3884" userDrawn="1">
          <p15:clr>
            <a:srgbClr val="A4A3A4"/>
          </p15:clr>
        </p15:guide>
        <p15:guide id="6" pos="7673" userDrawn="1">
          <p15:clr>
            <a:srgbClr val="A4A3A4"/>
          </p15:clr>
        </p15:guide>
        <p15:guide id="9" pos="7219" userDrawn="1">
          <p15:clr>
            <a:srgbClr val="A4A3A4"/>
          </p15:clr>
        </p15:guide>
        <p15:guide id="10" pos="461" userDrawn="1">
          <p15:clr>
            <a:srgbClr val="A4A3A4"/>
          </p15:clr>
        </p15:guide>
        <p15:guide id="12" orient="horz" pos="867" userDrawn="1">
          <p15:clr>
            <a:srgbClr val="A4A3A4"/>
          </p15:clr>
        </p15:guide>
        <p15:guide id="13" pos="3863" userDrawn="1">
          <p15:clr>
            <a:srgbClr val="F26B43"/>
          </p15:clr>
        </p15:guide>
        <p15:guide id="14" orient="horz" pos="2319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севолод Курганов" initials="ВК" lastIdx="1" clrIdx="0">
    <p:extLst>
      <p:ext uri="{19B8F6BF-5375-455C-9EA6-DF929625EA0E}">
        <p15:presenceInfo xmlns:p15="http://schemas.microsoft.com/office/powerpoint/2012/main" userId="Всеволод Курганов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AEE9"/>
    <a:srgbClr val="00AB84"/>
    <a:srgbClr val="FFAA00"/>
    <a:srgbClr val="002286"/>
    <a:srgbClr val="0040AE"/>
    <a:srgbClr val="98C7EC"/>
    <a:srgbClr val="00AB80"/>
    <a:srgbClr val="DBDCDB"/>
    <a:srgbClr val="3D98E3"/>
    <a:srgbClr val="FEC8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82" autoAdjust="0"/>
    <p:restoredTop sz="84349" autoAdjust="0"/>
  </p:normalViewPr>
  <p:slideViewPr>
    <p:cSldViewPr snapToGrid="0" showGuides="1">
      <p:cViewPr varScale="1">
        <p:scale>
          <a:sx n="68" d="100"/>
          <a:sy n="68" d="100"/>
        </p:scale>
        <p:origin x="90" y="78"/>
      </p:cViewPr>
      <p:guideLst>
        <p:guide orient="horz" pos="3884"/>
        <p:guide pos="7673"/>
        <p:guide pos="7219"/>
        <p:guide pos="461"/>
        <p:guide orient="horz" pos="867"/>
        <p:guide pos="3863"/>
        <p:guide orient="horz" pos="23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3" d="100"/>
          <a:sy n="103" d="100"/>
        </p:scale>
        <p:origin x="30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23EEF-67C5-499E-A045-181A00DB87C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A0E5F-757C-4464-83AD-C0051A029B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78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9" name="Shape 349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767713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hyperlink" Target="https://t.me/medcollege_1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s://ok.ru/group/5477156021881" TargetMode="External"/><Relationship Id="rId3" Type="http://schemas.openxmlformats.org/officeDocument/2006/relationships/hyperlink" Target="mailto:mk1@zdrav.mos.ru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s://www.youtube.com/channel/UC976BgS3sGwS2URMwc404dQ" TargetMode="External"/><Relationship Id="rId17" Type="http://schemas.openxmlformats.org/officeDocument/2006/relationships/image" Target="../media/image9.png"/><Relationship Id="rId2" Type="http://schemas.openxmlformats.org/officeDocument/2006/relationships/image" Target="../media/image2.png"/><Relationship Id="rId16" Type="http://schemas.openxmlformats.org/officeDocument/2006/relationships/hyperlink" Target="https://ok.ru/group/54771560218811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vk.com/medcollege_1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hyperlink" Target="https://www.facebook.com/groups/medcollege1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s://www.instagram.com/medcollege.ru/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twitter.com/medcollege_1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54D98CB-9A79-43F1-B984-BB079FF3A3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49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xmlns="" id="{3109B410-1A79-4B5F-B9DA-5E077A1A09C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8" name="Нижний колонтитул 2">
            <a:extLst>
              <a:ext uri="{FF2B5EF4-FFF2-40B4-BE49-F238E27FC236}">
                <a16:creationId xmlns:a16="http://schemas.microsoft.com/office/drawing/2014/main" xmlns="" id="{F32DE269-D444-49B6-BF9A-F47756D8B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200" kern="1200" dirty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108AA283-8610-487A-ACD5-EB455BA8E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461051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xmlns="" id="{AED690B6-A500-496B-BAF9-16899ADC5B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849" y="2057400"/>
            <a:ext cx="10878110" cy="382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9696E30E-6761-47DA-9788-B3511548F21E}"/>
              </a:ext>
            </a:extLst>
          </p:cNvPr>
          <p:cNvGrpSpPr/>
          <p:nvPr userDrawn="1"/>
        </p:nvGrpSpPr>
        <p:grpSpPr>
          <a:xfrm>
            <a:off x="483101" y="461051"/>
            <a:ext cx="1104404" cy="1104404"/>
            <a:chOff x="298302" y="242566"/>
            <a:chExt cx="1104404" cy="11044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E9D79EC3-71AB-43CA-B291-41C5C1FDD8EA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E80A08AF-1F98-4EEE-A3B2-523FD63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3D8326B-6C80-4FC2-A975-624D3C23E1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3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108AA283-8610-487A-ACD5-EB455BA8E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461051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xmlns="" id="{AED690B6-A500-496B-BAF9-16899ADC5B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849" y="2057400"/>
            <a:ext cx="10878110" cy="382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9696E30E-6761-47DA-9788-B3511548F21E}"/>
              </a:ext>
            </a:extLst>
          </p:cNvPr>
          <p:cNvGrpSpPr/>
          <p:nvPr userDrawn="1"/>
        </p:nvGrpSpPr>
        <p:grpSpPr>
          <a:xfrm>
            <a:off x="483101" y="461051"/>
            <a:ext cx="1104404" cy="1104404"/>
            <a:chOff x="298302" y="242566"/>
            <a:chExt cx="1104404" cy="11044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E9D79EC3-71AB-43CA-B291-41C5C1FDD8EA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E80A08AF-1F98-4EEE-A3B2-523FD63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552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DEECBD5-CFF7-46E3-871E-F4A4EC6FB7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8658AA2-58A3-4536-8DD1-0B946F0BD9A4}"/>
              </a:ext>
            </a:extLst>
          </p:cNvPr>
          <p:cNvSpPr/>
          <p:nvPr userDrawn="1"/>
        </p:nvSpPr>
        <p:spPr>
          <a:xfrm>
            <a:off x="0" y="0"/>
            <a:ext cx="1216058" cy="6858000"/>
          </a:xfrm>
          <a:prstGeom prst="rect">
            <a:avLst/>
          </a:prstGeom>
          <a:gradFill>
            <a:gsLst>
              <a:gs pos="100000">
                <a:srgbClr val="003DA5"/>
              </a:gs>
              <a:gs pos="0">
                <a:srgbClr val="00AB8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xmlns="" id="{65C0743A-19F4-4B1D-9AC5-AD5596E4671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5" name="Нижний колонтитул 2">
            <a:extLst>
              <a:ext uri="{FF2B5EF4-FFF2-40B4-BE49-F238E27FC236}">
                <a16:creationId xmlns:a16="http://schemas.microsoft.com/office/drawing/2014/main" xmlns="" id="{63DC5B2D-8B5D-4BC1-A5B2-A22E84881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200" kern="1200" dirty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xmlns="" id="{EFECC5CB-974D-4A0D-9D39-C8DE2EE821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242566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xmlns="" id="{0CF83FA6-CF81-4859-AFD3-462171B6DFD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004399" y="1798320"/>
            <a:ext cx="9510560" cy="4085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33C1CDCA-5410-4E6D-B4BF-A6F32BA83B8A}"/>
              </a:ext>
            </a:extLst>
          </p:cNvPr>
          <p:cNvGrpSpPr/>
          <p:nvPr userDrawn="1"/>
        </p:nvGrpSpPr>
        <p:grpSpPr>
          <a:xfrm>
            <a:off x="636849" y="242566"/>
            <a:ext cx="1104404" cy="1104404"/>
            <a:chOff x="298302" y="242566"/>
            <a:chExt cx="1104404" cy="1104404"/>
          </a:xfrm>
        </p:grpSpPr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xmlns="" id="{3A67A697-D1E7-460C-8030-1B6C227E2915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xmlns="" id="{7A0BE446-4F84-4050-A58C-D803346F4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805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отбивки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D2E69E99-4E07-4124-BE24-171E2BE831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0">
                <a:srgbClr val="003DA5"/>
              </a:gs>
              <a:gs pos="0">
                <a:srgbClr val="00AB8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47A0BB5-7CE0-49E0-8EB2-D990593C9C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1034" y="1979277"/>
            <a:ext cx="10079421" cy="2243651"/>
          </a:xfrm>
        </p:spPr>
        <p:txBody>
          <a:bodyPr anchor="ctr" anchorCtr="0">
            <a:normAutofit/>
          </a:bodyPr>
          <a:lstStyle>
            <a:lvl1pPr algn="ctr">
              <a:defRPr lang="ru-RU" sz="2600" b="1" kern="1200" dirty="0">
                <a:solidFill>
                  <a:schemeClr val="bg1"/>
                </a:solidFill>
                <a:latin typeface="HelveticaNeueCyr" panose="02000503040000020004" pitchFamily="2" charset="-52"/>
                <a:ea typeface="+mj-ea"/>
                <a:cs typeface="+mj-cs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C74E082-074D-4D47-9388-3939887F74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1042"/>
            <a:ext cx="12192000" cy="213306"/>
          </a:xfrm>
          <a:prstGeom prst="rect">
            <a:avLst/>
          </a:prstGeom>
        </p:spPr>
      </p:pic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1F1D6AF2-833B-4F02-AFC1-F795FB0F782E}"/>
              </a:ext>
            </a:extLst>
          </p:cNvPr>
          <p:cNvGrpSpPr/>
          <p:nvPr userDrawn="1"/>
        </p:nvGrpSpPr>
        <p:grpSpPr>
          <a:xfrm>
            <a:off x="483101" y="4465493"/>
            <a:ext cx="1104404" cy="1104404"/>
            <a:chOff x="298302" y="242566"/>
            <a:chExt cx="1104404" cy="1104404"/>
          </a:xfrm>
        </p:grpSpPr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xmlns="" id="{3D6CBF07-EB31-4D34-A7F5-5A46487D6279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xmlns="" id="{9D67544B-6942-4BEC-8A0C-0FEB2AF3C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206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118F0696-243C-4378-BB42-16FEF6515A12}"/>
              </a:ext>
            </a:extLst>
          </p:cNvPr>
          <p:cNvGrpSpPr/>
          <p:nvPr userDrawn="1"/>
        </p:nvGrpSpPr>
        <p:grpSpPr>
          <a:xfrm>
            <a:off x="829943" y="1449024"/>
            <a:ext cx="1104404" cy="1104404"/>
            <a:chOff x="298302" y="242566"/>
            <a:chExt cx="1104404" cy="1104404"/>
          </a:xfrm>
        </p:grpSpPr>
        <p:sp>
          <p:nvSpPr>
            <p:cNvPr id="3" name="Овал 2">
              <a:extLst>
                <a:ext uri="{FF2B5EF4-FFF2-40B4-BE49-F238E27FC236}">
                  <a16:creationId xmlns:a16="http://schemas.microsoft.com/office/drawing/2014/main" xmlns="" id="{BBDFA2FB-58D7-4AD6-BDED-437B7FA121FF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xmlns="" id="{1E6243C6-1266-4C66-B581-2CB033B03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145C4B8-D5A0-44FC-98B4-0092E1A06FDC}"/>
              </a:ext>
            </a:extLst>
          </p:cNvPr>
          <p:cNvSpPr/>
          <p:nvPr userDrawn="1"/>
        </p:nvSpPr>
        <p:spPr>
          <a:xfrm>
            <a:off x="731838" y="3320874"/>
            <a:ext cx="4539858" cy="108173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mk1@zdrav.mos.ru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952-46-42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700" b="1" dirty="0">
                <a:solidFill>
                  <a:srgbClr val="0040AE"/>
                </a:solidFill>
              </a:rPr>
              <a:t>medcollege.ru</a:t>
            </a:r>
            <a:endParaRPr lang="ru-RU" sz="1700" b="1" dirty="0">
              <a:solidFill>
                <a:srgbClr val="0040AE"/>
              </a:solidFill>
            </a:endParaRPr>
          </a:p>
        </p:txBody>
      </p:sp>
      <p:pic>
        <p:nvPicPr>
          <p:cNvPr id="8" name="Рисунок 11" descr="instagram бесплатно иконка">
            <a:hlinkClick r:id="rId4"/>
            <a:extLst>
              <a:ext uri="{FF2B5EF4-FFF2-40B4-BE49-F238E27FC236}">
                <a16:creationId xmlns:a16="http://schemas.microsoft.com/office/drawing/2014/main" xmlns="" id="{B85CEB61-6F5D-4176-9180-2DD314C9AF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3416223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4" descr="Вконтакте бесплатно иконка">
            <a:hlinkClick r:id="rId6"/>
            <a:extLst>
              <a:ext uri="{FF2B5EF4-FFF2-40B4-BE49-F238E27FC236}">
                <a16:creationId xmlns:a16="http://schemas.microsoft.com/office/drawing/2014/main" xmlns="" id="{7420D52B-532B-4534-BD9C-C8034A506D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3793688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5" descr="Телеграмма бесплатно иконка">
            <a:hlinkClick r:id="rId8"/>
            <a:extLst>
              <a:ext uri="{FF2B5EF4-FFF2-40B4-BE49-F238E27FC236}">
                <a16:creationId xmlns:a16="http://schemas.microsoft.com/office/drawing/2014/main" xmlns="" id="{C346C845-2031-45DA-9086-1111D524C3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4171153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7" descr="facebook бесплатно иконка">
            <a:hlinkClick r:id="rId10"/>
            <a:extLst>
              <a:ext uri="{FF2B5EF4-FFF2-40B4-BE49-F238E27FC236}">
                <a16:creationId xmlns:a16="http://schemas.microsoft.com/office/drawing/2014/main" xmlns="" id="{CDEEC1F2-4063-4309-A586-8F8A67CC14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4548618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8" descr="youtube бесплатно иконка">
            <a:hlinkClick r:id="rId12"/>
            <a:extLst>
              <a:ext uri="{FF2B5EF4-FFF2-40B4-BE49-F238E27FC236}">
                <a16:creationId xmlns:a16="http://schemas.microsoft.com/office/drawing/2014/main" xmlns="" id="{F2907525-4DCE-49C9-A644-B7E2F1E60CD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4926083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9" descr="Твиттер бесплатно иконка">
            <a:hlinkClick r:id="rId14"/>
            <a:extLst>
              <a:ext uri="{FF2B5EF4-FFF2-40B4-BE49-F238E27FC236}">
                <a16:creationId xmlns:a16="http://schemas.microsoft.com/office/drawing/2014/main" xmlns="" id="{B3E5E567-3ADE-48BA-818E-9097E64D21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5303548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0" descr="Одноклассники бесплатно иконка">
            <a:hlinkClick r:id="rId16"/>
            <a:extLst>
              <a:ext uri="{FF2B5EF4-FFF2-40B4-BE49-F238E27FC236}">
                <a16:creationId xmlns:a16="http://schemas.microsoft.com/office/drawing/2014/main" xmlns="" id="{3B4B9DE1-5007-445A-B800-0D8F7918F7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5681012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48F416E-9D21-4A2E-A301-E3A828FD0DD7}"/>
              </a:ext>
            </a:extLst>
          </p:cNvPr>
          <p:cNvSpPr txBox="1"/>
          <p:nvPr userDrawn="1"/>
        </p:nvSpPr>
        <p:spPr>
          <a:xfrm>
            <a:off x="4756934" y="3240039"/>
            <a:ext cx="7841466" cy="2791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https://www.instagram.com/medcollege.ru/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https://vk.com/medcollege_1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8"/>
              </a:rPr>
              <a:t>https://t.me/medcollege_1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0"/>
              </a:rPr>
              <a:t>https://www.facebook.com/groups/medcollege1/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2"/>
              </a:rPr>
              <a:t>https://www.youtube.com/channel/UC976BgS3sGwS2URMwc404dQ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4"/>
              </a:rPr>
              <a:t>https://twitter.com/medcollege_1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8"/>
              </a:rPr>
              <a:t>https://ok.ru/group/5477156021881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22998552-F91C-4444-AE73-E1AEEB24FC84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88" y="4608479"/>
            <a:ext cx="1338262" cy="133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8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57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xmlns="" id="{DD1445EF-C067-436A-BC1B-5C5F56A436B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solidFill>
                  <a:srgbClr val="00AB84"/>
                </a:solidFill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cs typeface="Arial" panose="020B0604020202020204" pitchFamily="34" charset="0"/>
            </a:endParaRPr>
          </a:p>
        </p:txBody>
      </p:sp>
      <p:sp>
        <p:nvSpPr>
          <p:cNvPr id="9" name="Нижний колонтитул 2">
            <a:extLst>
              <a:ext uri="{FF2B5EF4-FFF2-40B4-BE49-F238E27FC236}">
                <a16:creationId xmlns:a16="http://schemas.microsoft.com/office/drawing/2014/main" xmlns="" id="{13A3A7F3-23AF-46CC-B737-BDBB7747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AB84"/>
                </a:solidFill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400" kern="1200" dirty="0">
                <a:cs typeface="Arial" panose="020B0604020202020204" pitchFamily="34" charset="0"/>
              </a:rPr>
              <a:t>medcollege</a:t>
            </a:r>
            <a:r>
              <a:rPr lang="en-US" sz="1200" kern="1200" dirty="0">
                <a:cs typeface="Arial" panose="020B0604020202020204" pitchFamily="34" charset="0"/>
              </a:rPr>
              <a:t>.ru</a:t>
            </a:r>
            <a:endParaRPr lang="ru-RU" kern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64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14" r:id="rId3"/>
    <p:sldLayoutId id="2147483712" r:id="rId4"/>
    <p:sldLayoutId id="2147483709" r:id="rId5"/>
    <p:sldLayoutId id="2147483707" r:id="rId6"/>
    <p:sldLayoutId id="2147483713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NeueCyr" panose="02000503040000020004" pitchFamily="2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yandex.ru/video/preview/?filmId=10573622359411524995&amp;text=&#1101;&#1088;&#1075;&#1086;&#1085;&#1086;&#1084;&#1080;&#1082;&#1072;+&#1088;&#1072;&#1073;&#1086;&#1095;&#1077;&#1075;&#1086;+&#1084;&#1077;&#1089;&#1090;&#1072;+&#1074;&#1080;&#1076;&#1077;&#1086;&amp;url=http%3A%2F%2Fvk.com%2Fvideo-75386907_170502794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yandex.ru/video/preview/?filmId=12467684437647766006&amp;text=&#1101;&#1088;&#1075;&#1086;&#1085;&#1086;&#1084;&#1080;&#1082;&#1072;+&#1088;&#1072;&#1073;&#1086;&#1095;&#1077;&#1075;&#1086;+&#1084;&#1077;&#1089;&#1090;&#1072;+&#1074;&#1080;&#1076;&#1077;&#1086;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4DB238A-FAB0-4421-A397-5791123D4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"/>
            <a:ext cx="12192000" cy="685596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18E1FF4-6EB3-493D-B961-328D7747847F}"/>
              </a:ext>
            </a:extLst>
          </p:cNvPr>
          <p:cNvSpPr/>
          <p:nvPr/>
        </p:nvSpPr>
        <p:spPr>
          <a:xfrm>
            <a:off x="0" y="-1016"/>
            <a:ext cx="12192000" cy="6858000"/>
          </a:xfrm>
          <a:prstGeom prst="rect">
            <a:avLst/>
          </a:prstGeom>
          <a:gradFill>
            <a:gsLst>
              <a:gs pos="100000">
                <a:srgbClr val="003DA5">
                  <a:alpha val="80000"/>
                </a:srgbClr>
              </a:gs>
              <a:gs pos="0">
                <a:srgbClr val="00AB84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4601FB-2BAD-4923-9814-29B45E2056AA}"/>
              </a:ext>
            </a:extLst>
          </p:cNvPr>
          <p:cNvSpPr txBox="1"/>
          <p:nvPr/>
        </p:nvSpPr>
        <p:spPr>
          <a:xfrm>
            <a:off x="2185738" y="873439"/>
            <a:ext cx="88011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chemeClr val="bg1"/>
                </a:solidFill>
              </a:rPr>
              <a:t>БЕЗОПАСНОСТЬ, ГИГИЕНА, ЭРГОНОМИКА, РЕСУРСОСБЕРЕЖЕНИЕ</a:t>
            </a:r>
            <a:endParaRPr lang="ru-RU" altLang="ru-RU" sz="4000" b="1" dirty="0">
              <a:solidFill>
                <a:schemeClr val="bg1"/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4125E008-EC9C-4094-BC79-799FEB0C8A28}"/>
              </a:ext>
            </a:extLst>
          </p:cNvPr>
          <p:cNvGrpSpPr/>
          <p:nvPr/>
        </p:nvGrpSpPr>
        <p:grpSpPr>
          <a:xfrm>
            <a:off x="510277" y="733631"/>
            <a:ext cx="1440000" cy="1440000"/>
            <a:chOff x="3673498" y="1483019"/>
            <a:chExt cx="2376355" cy="2473847"/>
          </a:xfrm>
        </p:grpSpPr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4DC0F287-912E-44B1-8A4B-058C39903C9A}"/>
                </a:ext>
              </a:extLst>
            </p:cNvPr>
            <p:cNvSpPr/>
            <p:nvPr/>
          </p:nvSpPr>
          <p:spPr>
            <a:xfrm>
              <a:off x="3673498" y="1483019"/>
              <a:ext cx="2376355" cy="2473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07399D25-EA11-41E0-8998-2BACD0077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712" y="2167336"/>
              <a:ext cx="1243927" cy="124246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0831BFB-3AFE-4B8B-9547-2E8A3A2C7BA8}"/>
              </a:ext>
            </a:extLst>
          </p:cNvPr>
          <p:cNvSpPr txBox="1"/>
          <p:nvPr/>
        </p:nvSpPr>
        <p:spPr>
          <a:xfrm>
            <a:off x="5704765" y="3850673"/>
            <a:ext cx="6187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Автор:  преподаватель 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Смирнова Галина Ивановна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Дисциплина: ОУД.09 Информатика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Специальность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: 34.02.01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Сестринское дело</a:t>
            </a:r>
          </a:p>
          <a:p>
            <a:pPr algn="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I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курс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1 семестр</a:t>
            </a:r>
            <a:r>
              <a:rPr lang="ru-RU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</a:t>
            </a:r>
            <a:endParaRPr lang="ru-RU" dirty="0">
              <a:solidFill>
                <a:schemeClr val="bg1"/>
              </a:solidFill>
              <a:latin typeface="HelveticaNeueCyr" panose="02000503040000020004" pitchFamily="2" charset="-52"/>
              <a:ea typeface="Helvetica Neue" panose="02000503000000020004" pitchFamily="2"/>
              <a:cs typeface="Helvetica Neue" panose="02000503000000020004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4833" y="6169098"/>
            <a:ext cx="1662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Москва, 2022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809" y="5691116"/>
            <a:ext cx="14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П 9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EC94C7AA-AD9D-4D75-A7F5-2E9E66855A0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10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xmlns="" id="{913E6F6F-6C8F-4037-A2FD-30AEF500D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1E1839FC-C647-4711-8FB8-6B5651223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ОРГАНИЗАЦИЯ РАБОЧЕГО МЕСТА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39DEB13-2831-42FF-9538-CE9A0E3C5F0F}"/>
              </a:ext>
            </a:extLst>
          </p:cNvPr>
          <p:cNvSpPr txBox="1"/>
          <p:nvPr/>
        </p:nvSpPr>
        <p:spPr>
          <a:xfrm>
            <a:off x="948210" y="1974747"/>
            <a:ext cx="52837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/>
            <a:r>
              <a:rPr lang="ru-RU" altLang="ru-RU" sz="2400" kern="1200" dirty="0" smtClean="0">
                <a:solidFill>
                  <a:schemeClr val="tx1"/>
                </a:solidFill>
                <a:latin typeface="HelveticaNeueCyr" panose="02000503040000020004" pitchFamily="2" charset="-52"/>
              </a:rPr>
              <a:t>При </a:t>
            </a:r>
            <a:r>
              <a:rPr lang="ru-RU" altLang="ru-RU" sz="2400" kern="1200" dirty="0">
                <a:solidFill>
                  <a:schemeClr val="tx1"/>
                </a:solidFill>
                <a:latin typeface="HelveticaNeueCyr" panose="02000503040000020004" pitchFamily="2" charset="-52"/>
              </a:rPr>
              <a:t>организации рабочих мест необходимо учитывать то, что конструкция рабочего места, его размеры и взаимное расположение его элементов должны соответствовать антропометрическим, физиологическим и психофизиологическим данным человека, а также </a:t>
            </a:r>
            <a:r>
              <a:rPr lang="ru-RU" altLang="ru-RU" sz="2400" kern="1200" dirty="0" smtClean="0">
                <a:solidFill>
                  <a:schemeClr val="tx1"/>
                </a:solidFill>
                <a:latin typeface="HelveticaNeueCyr" panose="02000503040000020004" pitchFamily="2" charset="-52"/>
              </a:rPr>
              <a:t>характеру.</a:t>
            </a:r>
            <a:endParaRPr lang="ru-RU" altLang="ru-RU" sz="2400" b="1" dirty="0"/>
          </a:p>
        </p:txBody>
      </p:sp>
      <p:pic>
        <p:nvPicPr>
          <p:cNvPr id="8" name="Picture 8" descr="&amp;kcy;&amp;ocy;&amp;mcy;&amp;pcy;&amp;softcy;&amp;yucy;&amp;tcy;&amp;iecy;&amp;r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679" y="1974747"/>
            <a:ext cx="51402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885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11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32534" y="397122"/>
            <a:ext cx="9510560" cy="1104404"/>
          </a:xfrm>
        </p:spPr>
        <p:txBody>
          <a:bodyPr/>
          <a:lstStyle/>
          <a:p>
            <a:r>
              <a:rPr lang="ru-RU" dirty="0" smtClean="0"/>
              <a:t>ПРАВИЛЬНАЯ РАБОЧАЯ ПОЗА</a:t>
            </a:r>
            <a:endParaRPr lang="ru-RU" dirty="0"/>
          </a:p>
        </p:txBody>
      </p:sp>
      <p:pic>
        <p:nvPicPr>
          <p:cNvPr id="6" name="Picture 6" descr="&amp;Ecy;&amp;tcy;&amp;ocy; &amp;dcy;&amp;ocy;&amp;lcy;&amp;zhcy;&amp;iecy;&amp;ncy; &amp;zcy;&amp;ncy;&amp;acy;&amp;tcy;&amp;softcy; &amp;kcy;&amp;acy;&amp;zhcy;&amp;dcy;&amp;ycy;&amp;jcy; IT-&amp;scy;&amp;pcy;&amp;iecy;&amp;tscy;&amp;icy;&amp;acy;&amp;lcy;&amp;icy;&amp;scy;&amp;tcy;. &amp;Vcy;&amp;acy;&amp;shcy;&amp;iecy; &amp;Zcy;&amp;dcy;&amp;ocy;&amp;rcy;&amp;ocy;&amp;vcy;&amp;softcy;&amp;iecy;. &amp;Pcy;&amp;ocy;&amp;lcy;&amp;ocy;&amp;zhcy;&amp;iecy;&amp;ncy;&amp;icy;&amp;iecy; &amp;zcy;&amp;acy; &amp;kcy;&amp;ocy;&amp;mcy;&amp;pcy;&amp;softcy;&amp;yucy;&amp;tcy;&amp;iecy;&amp;rcy;&amp;ocy;&amp;mcy;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" t="2087" r="2202" b="2689"/>
          <a:stretch/>
        </p:blipFill>
        <p:spPr>
          <a:xfrm>
            <a:off x="1322363" y="1223889"/>
            <a:ext cx="10227212" cy="4923694"/>
          </a:xfrm>
          <a:noFill/>
        </p:spPr>
      </p:pic>
    </p:spTree>
    <p:extLst>
      <p:ext uri="{BB962C8B-B14F-4D97-AF65-F5344CB8AC3E}">
        <p14:creationId xmlns:p14="http://schemas.microsoft.com/office/powerpoint/2010/main" val="412232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B397583C-31D0-464C-B4A3-6804EBFFB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846" y="-182880"/>
            <a:ext cx="10079421" cy="2243651"/>
          </a:xfrm>
        </p:spPr>
        <p:txBody>
          <a:bodyPr/>
          <a:lstStyle/>
          <a:p>
            <a:r>
              <a:rPr lang="ru-RU" dirty="0" smtClean="0"/>
              <a:t>ВИДЕО-РОЛИК «ПРАВИЛЬНАЯ ОРГАНИЗАЦИЯ РАБОЧЕГО МЕСТА»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00664" y="5317587"/>
            <a:ext cx="5359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u="sng" dirty="0">
                <a:hlinkClick r:id="rId2"/>
              </a:rPr>
              <a:t>https://yandex.ru/video/preview/?filmId=10573622359411524995&amp;text=эргономика+рабочего+места+видео&amp;url=http%3A%2F%2Fvk.com%2Fvideo-75386907_170502794</a:t>
            </a:r>
            <a:endParaRPr lang="ru-RU" u="sng" dirty="0"/>
          </a:p>
        </p:txBody>
      </p:sp>
      <p:pic>
        <p:nvPicPr>
          <p:cNvPr id="5" name="Рисунок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497" y="1547446"/>
            <a:ext cx="4522699" cy="3174975"/>
          </a:xfrm>
          <a:prstGeom prst="rect">
            <a:avLst/>
          </a:prstGeom>
        </p:spPr>
      </p:pic>
      <p:pic>
        <p:nvPicPr>
          <p:cNvPr id="2050" name="Picture 2" descr="http://qrcoder.ru/code/?https%3A%2F%2Fvk.com%2Fvideo-75386907_170502794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830" y="5108216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694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17">
            <a:extLst>
              <a:ext uri="{FF2B5EF4-FFF2-40B4-BE49-F238E27FC236}">
                <a16:creationId xmlns:a16="http://schemas.microsoft.com/office/drawing/2014/main" xmlns="" id="{DA8D23C7-A4BB-4AFA-93F3-4C622EA68D3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13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Нижний колонтитул 16">
            <a:extLst>
              <a:ext uri="{FF2B5EF4-FFF2-40B4-BE49-F238E27FC236}">
                <a16:creationId xmlns:a16="http://schemas.microsoft.com/office/drawing/2014/main" xmlns="" id="{4E1E5199-DE8B-45CA-9DA3-F1E265F81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3DFB1627-B11A-4692-BB9C-22B6FE2E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4530" y="175782"/>
            <a:ext cx="8772848" cy="1104404"/>
          </a:xfrm>
        </p:spPr>
        <p:txBody>
          <a:bodyPr/>
          <a:lstStyle/>
          <a:p>
            <a:pPr algn="ctr"/>
            <a:r>
              <a:rPr lang="ru-RU" altLang="ru-RU" sz="4000" dirty="0"/>
              <a:t>Примерный комплекс упражнений</a:t>
            </a:r>
            <a:br>
              <a:rPr lang="ru-RU" altLang="ru-RU" sz="4000" dirty="0"/>
            </a:br>
            <a:r>
              <a:rPr lang="ru-RU" altLang="ru-RU" sz="4000" dirty="0"/>
              <a:t>для глаз</a:t>
            </a:r>
            <a:r>
              <a:rPr lang="ru-RU" altLang="ru-RU" sz="4400" dirty="0"/>
              <a:t> </a:t>
            </a:r>
            <a:endParaRPr lang="ru-RU" sz="4000" dirty="0"/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xmlns="" id="{DFACE1AB-3C8B-408D-8FA6-37F6944F4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103" y="1372653"/>
            <a:ext cx="10400012" cy="401100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/>
              <a:t>Закрыть глаза, сильно напрягая глазные мышцы, на счет 1-4, затем раскрыть глаза, расслабить мышцы глаз, посмотреть вдаль на счет 1-6. Повторить 4-5 раз.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Посмотреть на переносицу и задержать взор на счет 1-4. До усталости глаза не доводить. Затем открыть глаза, посмотреть вдаль на счет 1-6. Повторить 4-5 раз.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Не поворачивая головы, посмотреть направо и зафиксировать взгляд на счет 1-4. Затем посмотреть вдаль прямо на счет 1-6. Аналогично проводятся упражнения, но с фиксацией взгляда влево, вверх, вниз. Повторить 3-4 раза.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Перевести взгляд быстро по диагонали: направо вверх – налево вниз, потом прямо вдаль на счет 1-6; затем налево вверх – направо вниз и посмотреть вдаль на счет 1-6. Повторить 4-5 раз.</a:t>
            </a:r>
            <a:br>
              <a:rPr lang="ru-RU" altLang="ru-RU" sz="2400" dirty="0"/>
            </a:br>
            <a:endParaRPr lang="ru-RU" altLang="ru-RU" sz="2400" dirty="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6F7EF4EA-9916-41F4-AB17-3D521B6857C9}"/>
              </a:ext>
            </a:extLst>
          </p:cNvPr>
          <p:cNvGrpSpPr/>
          <p:nvPr/>
        </p:nvGrpSpPr>
        <p:grpSpPr>
          <a:xfrm>
            <a:off x="-199436" y="2780505"/>
            <a:ext cx="12401551" cy="3143778"/>
            <a:chOff x="-199436" y="2793073"/>
            <a:chExt cx="12401551" cy="3143778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="" id="{4620D0AE-DACE-4EFC-8A59-391FFC0CF304}"/>
                </a:ext>
              </a:extLst>
            </p:cNvPr>
            <p:cNvSpPr/>
            <p:nvPr/>
          </p:nvSpPr>
          <p:spPr>
            <a:xfrm>
              <a:off x="1435371" y="5560676"/>
              <a:ext cx="356617" cy="356617"/>
            </a:xfrm>
            <a:prstGeom prst="ellipse">
              <a:avLst/>
            </a:prstGeom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D118E504-EF81-460B-886C-6C651A59F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142152">
              <a:off x="-156062" y="2749699"/>
              <a:ext cx="2306214" cy="23929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DEC4FEAC-960F-4729-8669-274CDB43EC78}"/>
                </a:ext>
              </a:extLst>
            </p:cNvPr>
            <p:cNvSpPr/>
            <p:nvPr/>
          </p:nvSpPr>
          <p:spPr>
            <a:xfrm>
              <a:off x="2147998" y="5580234"/>
              <a:ext cx="356617" cy="35661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="" id="{3878EB8B-6C66-4C54-93B1-3DC060C1D83F}"/>
                </a:ext>
              </a:extLst>
            </p:cNvPr>
            <p:cNvSpPr/>
            <p:nvPr/>
          </p:nvSpPr>
          <p:spPr>
            <a:xfrm>
              <a:off x="2865548" y="5580234"/>
              <a:ext cx="356617" cy="35661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0CAEB155-4977-4ECD-9F7D-4704988334CE}"/>
                </a:ext>
              </a:extLst>
            </p:cNvPr>
            <p:cNvSpPr/>
            <p:nvPr/>
          </p:nvSpPr>
          <p:spPr>
            <a:xfrm>
              <a:off x="1" y="5716784"/>
              <a:ext cx="1270000" cy="10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61080B79-D9A8-4E71-AA4B-4072BA0A01FF}"/>
                </a:ext>
              </a:extLst>
            </p:cNvPr>
            <p:cNvSpPr/>
            <p:nvPr/>
          </p:nvSpPr>
          <p:spPr>
            <a:xfrm>
              <a:off x="3418115" y="5716784"/>
              <a:ext cx="8784000" cy="1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405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4DB238A-FAB0-4421-A397-5791123D4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"/>
            <a:ext cx="12192000" cy="685596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18E1FF4-6EB3-493D-B961-328D7747847F}"/>
              </a:ext>
            </a:extLst>
          </p:cNvPr>
          <p:cNvSpPr/>
          <p:nvPr/>
        </p:nvSpPr>
        <p:spPr>
          <a:xfrm>
            <a:off x="0" y="-1016"/>
            <a:ext cx="12192000" cy="6858000"/>
          </a:xfrm>
          <a:prstGeom prst="rect">
            <a:avLst/>
          </a:prstGeom>
          <a:gradFill>
            <a:gsLst>
              <a:gs pos="100000">
                <a:srgbClr val="003DA5">
                  <a:alpha val="80000"/>
                </a:srgbClr>
              </a:gs>
              <a:gs pos="0">
                <a:srgbClr val="00AB84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4601FB-2BAD-4923-9814-29B45E2056AA}"/>
              </a:ext>
            </a:extLst>
          </p:cNvPr>
          <p:cNvSpPr txBox="1"/>
          <p:nvPr/>
        </p:nvSpPr>
        <p:spPr>
          <a:xfrm>
            <a:off x="2185738" y="873439"/>
            <a:ext cx="88011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chemeClr val="bg1"/>
                </a:solidFill>
              </a:rPr>
              <a:t>БЕЗОПАСНОСТЬ, ГИГИЕНА, ЭРГОНОМИКА, РЕСУРСОСБЕРЕЖЕНИЕ</a:t>
            </a:r>
            <a:endParaRPr lang="ru-RU" altLang="ru-RU" sz="4000" b="1" dirty="0">
              <a:solidFill>
                <a:schemeClr val="bg1"/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4125E008-EC9C-4094-BC79-799FEB0C8A28}"/>
              </a:ext>
            </a:extLst>
          </p:cNvPr>
          <p:cNvGrpSpPr/>
          <p:nvPr/>
        </p:nvGrpSpPr>
        <p:grpSpPr>
          <a:xfrm>
            <a:off x="510277" y="733631"/>
            <a:ext cx="1440000" cy="1440000"/>
            <a:chOff x="3673498" y="1483019"/>
            <a:chExt cx="2376355" cy="2473847"/>
          </a:xfrm>
        </p:grpSpPr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4DC0F287-912E-44B1-8A4B-058C39903C9A}"/>
                </a:ext>
              </a:extLst>
            </p:cNvPr>
            <p:cNvSpPr/>
            <p:nvPr/>
          </p:nvSpPr>
          <p:spPr>
            <a:xfrm>
              <a:off x="3673498" y="1483019"/>
              <a:ext cx="2376355" cy="2473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07399D25-EA11-41E0-8998-2BACD0077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712" y="2167336"/>
              <a:ext cx="1243927" cy="124246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0831BFB-3AFE-4B8B-9547-2E8A3A2C7BA8}"/>
              </a:ext>
            </a:extLst>
          </p:cNvPr>
          <p:cNvSpPr txBox="1"/>
          <p:nvPr/>
        </p:nvSpPr>
        <p:spPr>
          <a:xfrm>
            <a:off x="5704765" y="3850673"/>
            <a:ext cx="6187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Автор:  преподаватель 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Смирнова Галина Ивановна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Дисциплина: ОУД.09 Информатика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Специальность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: 34.02.01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Сестринское дело</a:t>
            </a:r>
          </a:p>
          <a:p>
            <a:pPr algn="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I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курс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1 семестр</a:t>
            </a:r>
            <a:r>
              <a:rPr lang="ru-RU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 </a:t>
            </a:r>
            <a:endParaRPr lang="ru-RU" dirty="0">
              <a:solidFill>
                <a:schemeClr val="bg1"/>
              </a:solidFill>
              <a:latin typeface="HelveticaNeueCyr" panose="02000503040000020004" pitchFamily="2" charset="-52"/>
              <a:ea typeface="Helvetica Neue" panose="02000503000000020004" pitchFamily="2"/>
              <a:cs typeface="Helvetica Neue" panose="02000503000000020004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4833" y="6169098"/>
            <a:ext cx="1662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Москва, 2022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7809" y="5691116"/>
            <a:ext cx="14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П 9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5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02995" y="378530"/>
            <a:ext cx="8124339" cy="110440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5A987"/>
                </a:solidFill>
              </a:rPr>
              <a:t>АКТУАЛЬНОСТЬ ТЕМЫ</a:t>
            </a:r>
            <a:endParaRPr lang="ru-RU" sz="4800" dirty="0">
              <a:solidFill>
                <a:srgbClr val="05A987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08650" y="1736762"/>
            <a:ext cx="10853667" cy="382621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В </a:t>
            </a:r>
            <a:r>
              <a:rPr lang="ru-RU" sz="2800" dirty="0">
                <a:solidFill>
                  <a:schemeClr val="accent1"/>
                </a:solidFill>
              </a:rPr>
              <a:t>связи с тем, что всё больше людей проводят много времени перед компьютерными мониторами, ученые многих областей, включая анатомию, психологию и охрану окружающей среды, вовлекаются в изучение правильных, с точки зрения эргономики, условий работы</a:t>
            </a:r>
            <a:r>
              <a:rPr lang="ru-RU" sz="28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ru-RU" sz="2800" dirty="0">
                <a:solidFill>
                  <a:schemeClr val="accent1"/>
                </a:solidFill>
              </a:rPr>
              <a:t>Цель эргономики состоит в том, чтобы обеспечить комфорт, эффективность и безопасность при пользовании компьютерами уже на этапе разработки клавиатур, компьютерных плат, рабочей мебели и др. для устранения физического дискомфорта и проблем со здоровьем на рабочем месте.</a:t>
            </a:r>
          </a:p>
        </p:txBody>
      </p:sp>
      <p:pic>
        <p:nvPicPr>
          <p:cNvPr id="6" name="Рисунок 5" descr="Нажмите">
            <a:extLst>
              <a:ext uri="{FF2B5EF4-FFF2-40B4-BE49-F238E27FC236}">
                <a16:creationId xmlns:a16="http://schemas.microsoft.com/office/drawing/2014/main" xmlns="" id="{92A57F96-042A-455F-9314-A6E3137DA26E}"/>
              </a:ext>
            </a:extLst>
          </p:cNvPr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" y="1992494"/>
            <a:ext cx="759656" cy="7819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</p:pic>
      <p:pic>
        <p:nvPicPr>
          <p:cNvPr id="10" name="Рисунок 9" descr="Нажмите">
            <a:extLst>
              <a:ext uri="{FF2B5EF4-FFF2-40B4-BE49-F238E27FC236}">
                <a16:creationId xmlns:a16="http://schemas.microsoft.com/office/drawing/2014/main" xmlns="" id="{92A57F96-042A-455F-9314-A6E3137DA26E}"/>
              </a:ext>
            </a:extLst>
          </p:cNvPr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" y="4589917"/>
            <a:ext cx="759656" cy="7819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855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3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09384" y="407462"/>
            <a:ext cx="9510560" cy="1104404"/>
          </a:xfrm>
        </p:spPr>
        <p:txBody>
          <a:bodyPr/>
          <a:lstStyle/>
          <a:p>
            <a:pPr algn="ctr"/>
            <a:r>
              <a:rPr lang="ru-RU" sz="4800" dirty="0" smtClean="0"/>
              <a:t>БЕЗОПАСНОСТЬ</a:t>
            </a:r>
            <a:endParaRPr lang="ru-RU" sz="4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2A613DA2-6351-4718-A355-4AEDAA035F0E}"/>
              </a:ext>
            </a:extLst>
          </p:cNvPr>
          <p:cNvSpPr/>
          <p:nvPr/>
        </p:nvSpPr>
        <p:spPr>
          <a:xfrm>
            <a:off x="0" y="1847556"/>
            <a:ext cx="12192000" cy="36529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78074" y="2136784"/>
            <a:ext cx="10524720" cy="3074455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- </a:t>
            </a:r>
            <a:r>
              <a:rPr lang="ru-RU" sz="4000" dirty="0">
                <a:solidFill>
                  <a:schemeClr val="bg1"/>
                </a:solidFill>
              </a:rPr>
              <a:t>состояние защищённости  жизненно важных интересов личности, общества, организации, предприятия от потенциально и реально существующих угроз, или отсутствие таких угроз.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3E3A6C4-F967-4A3D-AB7C-1E3CAB212FD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0546" y="3265319"/>
            <a:ext cx="816982" cy="81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7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4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09384" y="407462"/>
            <a:ext cx="9510560" cy="1104404"/>
          </a:xfrm>
        </p:spPr>
        <p:txBody>
          <a:bodyPr/>
          <a:lstStyle/>
          <a:p>
            <a:pPr algn="ctr"/>
            <a:r>
              <a:rPr lang="ru-RU" sz="4800" dirty="0" smtClean="0"/>
              <a:t>ГИГИЕНА, ГИГИЕНА ТРУДА</a:t>
            </a:r>
            <a:endParaRPr lang="ru-RU" sz="4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2A613DA2-6351-4718-A355-4AEDAA035F0E}"/>
              </a:ext>
            </a:extLst>
          </p:cNvPr>
          <p:cNvSpPr/>
          <p:nvPr/>
        </p:nvSpPr>
        <p:spPr>
          <a:xfrm>
            <a:off x="0" y="1847556"/>
            <a:ext cx="12192000" cy="4468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78074" y="1996105"/>
            <a:ext cx="10524720" cy="2181998"/>
          </a:xfrm>
        </p:spPr>
        <p:txBody>
          <a:bodyPr>
            <a:noAutofit/>
          </a:bodyPr>
          <a:lstStyle/>
          <a:p>
            <a:pPr marL="574675" indent="-571500">
              <a:buFontTx/>
              <a:buChar char="-"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наука</a:t>
            </a:r>
            <a:r>
              <a:rPr lang="ru-RU" sz="3600" dirty="0">
                <a:solidFill>
                  <a:schemeClr val="bg1"/>
                </a:solidFill>
              </a:rPr>
              <a:t>, изучающая влияние факторов внешней среды на организм человека с целью оптимизации благоприятного и профилактики неблагоприятного воздействия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marL="574675" indent="-571500">
              <a:buFontTx/>
              <a:buChar char="-"/>
              <a:defRPr/>
            </a:pPr>
            <a:r>
              <a:rPr lang="ru-RU" sz="3600" dirty="0">
                <a:solidFill>
                  <a:schemeClr val="bg1"/>
                </a:solidFill>
              </a:rPr>
              <a:t>наука изучающая воздействие производственной среды и факторов производственного процесса на человека.</a:t>
            </a:r>
          </a:p>
          <a:p>
            <a:pPr marL="574675" indent="-571500">
              <a:buFontTx/>
              <a:buChar char="-"/>
              <a:defRPr/>
            </a:pP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3E3A6C4-F967-4A3D-AB7C-1E3CAB212FD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0546" y="2410400"/>
            <a:ext cx="816982" cy="8173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3E3A6C4-F967-4A3D-AB7C-1E3CAB212FD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0546" y="4863367"/>
            <a:ext cx="816982" cy="81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5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09384" y="407462"/>
            <a:ext cx="9510560" cy="1104404"/>
          </a:xfrm>
        </p:spPr>
        <p:txBody>
          <a:bodyPr/>
          <a:lstStyle/>
          <a:p>
            <a:pPr algn="ctr"/>
            <a:r>
              <a:rPr lang="ru-RU" sz="4800" dirty="0" smtClean="0"/>
              <a:t>ЭРГОНОМИКА</a:t>
            </a:r>
            <a:endParaRPr lang="ru-RU" sz="4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2A613DA2-6351-4718-A355-4AEDAA035F0E}"/>
              </a:ext>
            </a:extLst>
          </p:cNvPr>
          <p:cNvSpPr/>
          <p:nvPr/>
        </p:nvSpPr>
        <p:spPr>
          <a:xfrm>
            <a:off x="0" y="1847556"/>
            <a:ext cx="12192000" cy="36529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78074" y="2136784"/>
            <a:ext cx="10524720" cy="3074455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ru-RU" sz="4000" dirty="0">
                <a:solidFill>
                  <a:schemeClr val="bg1"/>
                </a:solidFill>
              </a:rPr>
              <a:t>(от греч. </a:t>
            </a:r>
            <a:r>
              <a:rPr lang="ru-RU" sz="4000" dirty="0" err="1">
                <a:solidFill>
                  <a:schemeClr val="bg1"/>
                </a:solidFill>
              </a:rPr>
              <a:t>érgon</a:t>
            </a:r>
            <a:r>
              <a:rPr lang="ru-RU" sz="4000" dirty="0">
                <a:solidFill>
                  <a:schemeClr val="bg1"/>
                </a:solidFill>
              </a:rPr>
              <a:t> — работа и </a:t>
            </a:r>
            <a:r>
              <a:rPr lang="ru-RU" sz="4000" dirty="0" err="1">
                <a:solidFill>
                  <a:schemeClr val="bg1"/>
                </a:solidFill>
              </a:rPr>
              <a:t>nómos</a:t>
            </a:r>
            <a:r>
              <a:rPr lang="ru-RU" sz="4000" dirty="0">
                <a:solidFill>
                  <a:schemeClr val="bg1"/>
                </a:solidFill>
              </a:rPr>
              <a:t> — закон), научная дисциплина, комплексно изучающая человека (группу людей) в конкретных условиях его деятельности в современном производстве.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3E3A6C4-F967-4A3D-AB7C-1E3CAB212FD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0546" y="3265319"/>
            <a:ext cx="816982" cy="81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Номер слайда 17">
            <a:extLst>
              <a:ext uri="{FF2B5EF4-FFF2-40B4-BE49-F238E27FC236}">
                <a16:creationId xmlns:a16="http://schemas.microsoft.com/office/drawing/2014/main" xmlns="" id="{DA8D23C7-A4BB-4AFA-93F3-4C622EA68D3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6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Нижний колонтитул 16">
            <a:extLst>
              <a:ext uri="{FF2B5EF4-FFF2-40B4-BE49-F238E27FC236}">
                <a16:creationId xmlns:a16="http://schemas.microsoft.com/office/drawing/2014/main" xmlns="" id="{4E1E5199-DE8B-45CA-9DA3-F1E265F81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3DFB1627-B11A-4692-BB9C-22B6FE2E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4530" y="175782"/>
            <a:ext cx="9510560" cy="1104404"/>
          </a:xfrm>
        </p:spPr>
        <p:txBody>
          <a:bodyPr/>
          <a:lstStyle/>
          <a:p>
            <a:r>
              <a:rPr lang="ru-RU" sz="4000" dirty="0" smtClean="0"/>
              <a:t>ИСТОРИЯ ЭРГОНОМИКИ</a:t>
            </a:r>
            <a:endParaRPr lang="ru-RU" sz="4000" dirty="0"/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xmlns="" id="{DFACE1AB-3C8B-408D-8FA6-37F6944F4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1988" y="1136501"/>
            <a:ext cx="10400012" cy="4011003"/>
          </a:xfrm>
        </p:spPr>
        <p:txBody>
          <a:bodyPr>
            <a:noAutofit/>
          </a:bodyPr>
          <a:lstStyle/>
          <a:p>
            <a:r>
              <a:rPr lang="ru-RU" altLang="ru-RU" sz="2800" dirty="0"/>
              <a:t>Эргономика возникла в 1920-х годах, в связи со значительным усложнением техники, которой должен управлять человек в своей деятельности. </a:t>
            </a:r>
          </a:p>
          <a:p>
            <a:r>
              <a:rPr lang="ru-RU" altLang="ru-RU" sz="2800" dirty="0"/>
              <a:t>Термин «эргономика» был принят в Великобритании в 1949 году</a:t>
            </a:r>
          </a:p>
          <a:p>
            <a:r>
              <a:rPr lang="ru-RU" altLang="ru-RU" sz="2800" dirty="0"/>
              <a:t>В СССР в 1920-е годы предлагалось название «</a:t>
            </a:r>
            <a:r>
              <a:rPr lang="ru-RU" altLang="ru-RU" sz="2800" i="1" dirty="0" err="1"/>
              <a:t>эргология</a:t>
            </a:r>
            <a:r>
              <a:rPr lang="ru-RU" altLang="ru-RU" sz="2800" dirty="0"/>
              <a:t>»</a:t>
            </a:r>
          </a:p>
          <a:p>
            <a:r>
              <a:rPr lang="ru-RU" altLang="ru-RU" sz="2800" dirty="0"/>
              <a:t>Современная эргономика изучает действия человека в процессе работы, скорость освоения им новой техники, затраты его энергии, производительность и интенсивность при конкретных видах деятельности.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6F7EF4EA-9916-41F4-AB17-3D521B6857C9}"/>
              </a:ext>
            </a:extLst>
          </p:cNvPr>
          <p:cNvGrpSpPr/>
          <p:nvPr/>
        </p:nvGrpSpPr>
        <p:grpSpPr>
          <a:xfrm>
            <a:off x="-199436" y="2780505"/>
            <a:ext cx="12401551" cy="3143778"/>
            <a:chOff x="-199436" y="2793073"/>
            <a:chExt cx="12401551" cy="3143778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="" id="{4620D0AE-DACE-4EFC-8A59-391FFC0CF304}"/>
                </a:ext>
              </a:extLst>
            </p:cNvPr>
            <p:cNvSpPr/>
            <p:nvPr/>
          </p:nvSpPr>
          <p:spPr>
            <a:xfrm>
              <a:off x="1435371" y="5560676"/>
              <a:ext cx="356617" cy="356617"/>
            </a:xfrm>
            <a:prstGeom prst="ellipse">
              <a:avLst/>
            </a:prstGeom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D118E504-EF81-460B-886C-6C651A59F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142152">
              <a:off x="-156062" y="2749699"/>
              <a:ext cx="2306214" cy="23929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DEC4FEAC-960F-4729-8669-274CDB43EC78}"/>
                </a:ext>
              </a:extLst>
            </p:cNvPr>
            <p:cNvSpPr/>
            <p:nvPr/>
          </p:nvSpPr>
          <p:spPr>
            <a:xfrm>
              <a:off x="2147998" y="5580234"/>
              <a:ext cx="356617" cy="35661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="" id="{3878EB8B-6C66-4C54-93B1-3DC060C1D83F}"/>
                </a:ext>
              </a:extLst>
            </p:cNvPr>
            <p:cNvSpPr/>
            <p:nvPr/>
          </p:nvSpPr>
          <p:spPr>
            <a:xfrm>
              <a:off x="2865548" y="5580234"/>
              <a:ext cx="356617" cy="35661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0CAEB155-4977-4ECD-9F7D-4704988334CE}"/>
                </a:ext>
              </a:extLst>
            </p:cNvPr>
            <p:cNvSpPr/>
            <p:nvPr/>
          </p:nvSpPr>
          <p:spPr>
            <a:xfrm>
              <a:off x="1" y="5716784"/>
              <a:ext cx="1270000" cy="10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61080B79-D9A8-4E71-AA4B-4072BA0A01FF}"/>
                </a:ext>
              </a:extLst>
            </p:cNvPr>
            <p:cNvSpPr/>
            <p:nvPr/>
          </p:nvSpPr>
          <p:spPr>
            <a:xfrm>
              <a:off x="3418115" y="5716784"/>
              <a:ext cx="8784000" cy="1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880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рофей">
            <a:extLst>
              <a:ext uri="{FF2B5EF4-FFF2-40B4-BE49-F238E27FC236}">
                <a16:creationId xmlns:a16="http://schemas.microsoft.com/office/drawing/2014/main" xmlns="" id="{5097ACD0-6141-4F77-B923-C39E38F0D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58" y="5073260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 descr="Обучение бесплатно иконка">
            <a:extLst>
              <a:ext uri="{FF2B5EF4-FFF2-40B4-BE49-F238E27FC236}">
                <a16:creationId xmlns:a16="http://schemas.microsoft.com/office/drawing/2014/main" xmlns="" id="{CF1E6AA6-2056-46A3-9FED-08F19CA1131E}"/>
              </a:ext>
            </a:extLst>
          </p:cNvPr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69" y="3353681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Больница">
            <a:extLst>
              <a:ext uri="{FF2B5EF4-FFF2-40B4-BE49-F238E27FC236}">
                <a16:creationId xmlns:a16="http://schemas.microsoft.com/office/drawing/2014/main" xmlns="" id="{B7E147D5-406E-4F4E-A960-7400DF3F47F2}"/>
              </a:ext>
            </a:extLst>
          </p:cNvPr>
          <p:cNvPicPr/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175" y="1610469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Номер слайда 26">
            <a:extLst>
              <a:ext uri="{FF2B5EF4-FFF2-40B4-BE49-F238E27FC236}">
                <a16:creationId xmlns:a16="http://schemas.microsoft.com/office/drawing/2014/main" xmlns="" id="{5E165ECB-B74B-4AAD-8E90-7996F424130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7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26" name="Нижний колонтитул 25">
            <a:extLst>
              <a:ext uri="{FF2B5EF4-FFF2-40B4-BE49-F238E27FC236}">
                <a16:creationId xmlns:a16="http://schemas.microsoft.com/office/drawing/2014/main" xmlns="" id="{3C03A393-57A0-4D29-AB38-2B67B8C4D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F9112193-172E-4E08-B02E-985B45039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СОВРЕМЕННАЯ ЭРГОНОМИКА ПОДРАЗДЕЛЯЕТСЯ </a:t>
            </a:r>
            <a:endParaRPr lang="ru-RU" dirty="0"/>
          </a:p>
        </p:txBody>
      </p:sp>
      <p:sp>
        <p:nvSpPr>
          <p:cNvPr id="6" name="Прямоугольник 7">
            <a:extLst>
              <a:ext uri="{FF2B5EF4-FFF2-40B4-BE49-F238E27FC236}">
                <a16:creationId xmlns:a16="http://schemas.microsoft.com/office/drawing/2014/main" xmlns="" id="{148248DB-D274-4ABB-803B-A131650FC613}"/>
              </a:ext>
            </a:extLst>
          </p:cNvPr>
          <p:cNvSpPr txBox="1"/>
          <p:nvPr/>
        </p:nvSpPr>
        <p:spPr>
          <a:xfrm>
            <a:off x="2233349" y="3222121"/>
            <a:ext cx="8610769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just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l">
              <a:defRPr/>
            </a:pPr>
            <a:r>
              <a:rPr lang="ru-RU" altLang="ru-RU" sz="2000" b="1" dirty="0" err="1">
                <a:solidFill>
                  <a:schemeClr val="tx2"/>
                </a:solidFill>
              </a:rPr>
              <a:t>Ми́диэргономика</a:t>
            </a:r>
            <a:r>
              <a:rPr lang="ru-RU" altLang="ru-RU" sz="2000" dirty="0">
                <a:solidFill>
                  <a:schemeClr val="tx2"/>
                </a:solidFill>
              </a:rPr>
              <a:t> занимается изучением и проектированием систем «человек — коллектив», «коллектив — организация», «коллектив — машина», «человек — сеть».</a:t>
            </a:r>
            <a:endParaRPr kumimoji="0" lang="ru-RU" sz="20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NeueCyr" panose="02000503040000020004" pitchFamily="2" charset="-52"/>
              <a:sym typeface="Arial"/>
            </a:endParaRPr>
          </a:p>
        </p:txBody>
      </p:sp>
      <p:sp>
        <p:nvSpPr>
          <p:cNvPr id="7" name="Прямоугольник 2">
            <a:extLst>
              <a:ext uri="{FF2B5EF4-FFF2-40B4-BE49-F238E27FC236}">
                <a16:creationId xmlns:a16="http://schemas.microsoft.com/office/drawing/2014/main" xmlns="" id="{91165927-152C-4DF6-896F-D0321D8F237C}"/>
              </a:ext>
            </a:extLst>
          </p:cNvPr>
          <p:cNvSpPr txBox="1"/>
          <p:nvPr/>
        </p:nvSpPr>
        <p:spPr>
          <a:xfrm>
            <a:off x="2233348" y="5028554"/>
            <a:ext cx="8610769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just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eaLnBrk="1" hangingPunct="1"/>
            <a:r>
              <a:rPr lang="ru-RU" altLang="ru-RU" sz="2000" b="1" dirty="0" err="1" smtClean="0">
                <a:solidFill>
                  <a:schemeClr val="tx2"/>
                </a:solidFill>
              </a:rPr>
              <a:t>Ма́кроэргономика</a:t>
            </a:r>
            <a:r>
              <a:rPr lang="ru-RU" altLang="ru-RU" sz="2000" dirty="0" smtClean="0">
                <a:solidFill>
                  <a:schemeClr val="tx2"/>
                </a:solidFill>
              </a:rPr>
              <a:t> исследует и проектирует систему в целом, учитывая все факторы: технические, социальные, организационные.</a:t>
            </a:r>
            <a:endParaRPr lang="ru-RU" altLang="ru-RU" sz="2000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14">
            <a:extLst>
              <a:ext uri="{FF2B5EF4-FFF2-40B4-BE49-F238E27FC236}">
                <a16:creationId xmlns:a16="http://schemas.microsoft.com/office/drawing/2014/main" xmlns="" id="{F7F9A666-D84C-4A0D-A4F4-194FC73519AE}"/>
              </a:ext>
            </a:extLst>
          </p:cNvPr>
          <p:cNvSpPr txBox="1"/>
          <p:nvPr/>
        </p:nvSpPr>
        <p:spPr>
          <a:xfrm>
            <a:off x="2233349" y="1626527"/>
            <a:ext cx="8978293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eaLnBrk="1" hangingPunct="1"/>
            <a:r>
              <a:rPr lang="ru-RU" altLang="ru-RU" sz="2000" b="1" dirty="0" err="1">
                <a:solidFill>
                  <a:schemeClr val="tx2"/>
                </a:solidFill>
              </a:rPr>
              <a:t>Ми́кроэргономика</a:t>
            </a:r>
            <a:r>
              <a:rPr lang="ru-RU" altLang="ru-RU" sz="2000" dirty="0">
                <a:solidFill>
                  <a:schemeClr val="tx2"/>
                </a:solidFill>
              </a:rPr>
              <a:t> занимается исследованием и проектированием систем «человек — машина». 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6D39CF87-396A-4895-A409-94043D011D75}"/>
              </a:ext>
            </a:extLst>
          </p:cNvPr>
          <p:cNvGrpSpPr/>
          <p:nvPr/>
        </p:nvGrpSpPr>
        <p:grpSpPr>
          <a:xfrm>
            <a:off x="1308100" y="2556907"/>
            <a:ext cx="9591352" cy="3476625"/>
            <a:chOff x="2063552" y="2353707"/>
            <a:chExt cx="9001000" cy="3476625"/>
          </a:xfrm>
        </p:grpSpPr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xmlns="" id="{AA25CC46-5550-4C31-A3B6-1408AA361093}"/>
                </a:ext>
              </a:extLst>
            </p:cNvPr>
            <p:cNvCxnSpPr/>
            <p:nvPr/>
          </p:nvCxnSpPr>
          <p:spPr>
            <a:xfrm>
              <a:off x="2063552" y="2353707"/>
              <a:ext cx="9001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xmlns="" id="{7743BBB1-5D41-4B4E-8BA7-3D5A16CA4AC6}"/>
                </a:ext>
              </a:extLst>
            </p:cNvPr>
            <p:cNvCxnSpPr/>
            <p:nvPr/>
          </p:nvCxnSpPr>
          <p:spPr>
            <a:xfrm>
              <a:off x="2063552" y="4119007"/>
              <a:ext cx="9001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12521371-F8F2-4E57-9A7D-E46E65D3F3CD}"/>
                </a:ext>
              </a:extLst>
            </p:cNvPr>
            <p:cNvCxnSpPr/>
            <p:nvPr/>
          </p:nvCxnSpPr>
          <p:spPr>
            <a:xfrm>
              <a:off x="2063552" y="5830332"/>
              <a:ext cx="9001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4C9A6F39-A296-4866-8ECB-22C1A29246D1}"/>
              </a:ext>
            </a:extLst>
          </p:cNvPr>
          <p:cNvSpPr/>
          <p:nvPr/>
        </p:nvSpPr>
        <p:spPr>
          <a:xfrm flipV="1">
            <a:off x="10903706" y="2402939"/>
            <a:ext cx="307936" cy="307936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xmlns="" id="{346401CE-0A04-453B-8018-BA4746F262C4}"/>
              </a:ext>
            </a:extLst>
          </p:cNvPr>
          <p:cNvSpPr/>
          <p:nvPr/>
        </p:nvSpPr>
        <p:spPr>
          <a:xfrm flipV="1">
            <a:off x="10903706" y="4137487"/>
            <a:ext cx="307936" cy="30793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xmlns="" id="{FA645A74-4A11-48EF-B7ED-3CE154346B48}"/>
              </a:ext>
            </a:extLst>
          </p:cNvPr>
          <p:cNvSpPr/>
          <p:nvPr/>
        </p:nvSpPr>
        <p:spPr>
          <a:xfrm flipV="1">
            <a:off x="10903706" y="5864687"/>
            <a:ext cx="307936" cy="307936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2747065F-1DE2-47D7-BFB8-A2319EEE375A}"/>
              </a:ext>
            </a:extLst>
          </p:cNvPr>
          <p:cNvSpPr/>
          <p:nvPr/>
        </p:nvSpPr>
        <p:spPr>
          <a:xfrm flipV="1">
            <a:off x="1007001" y="2402939"/>
            <a:ext cx="307936" cy="307936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28737A1E-2915-424D-9406-0F164E5A2A7A}"/>
              </a:ext>
            </a:extLst>
          </p:cNvPr>
          <p:cNvSpPr>
            <a:spLocks noChangeAspect="1"/>
          </p:cNvSpPr>
          <p:nvPr/>
        </p:nvSpPr>
        <p:spPr>
          <a:xfrm flipV="1">
            <a:off x="1007001" y="4137487"/>
            <a:ext cx="307936" cy="30793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6A4AD0A1-CC05-4291-AF58-15793730FCC3}"/>
              </a:ext>
            </a:extLst>
          </p:cNvPr>
          <p:cNvSpPr/>
          <p:nvPr/>
        </p:nvSpPr>
        <p:spPr>
          <a:xfrm flipV="1">
            <a:off x="1007001" y="5864687"/>
            <a:ext cx="307936" cy="307936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9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 20">
            <a:extLst>
              <a:ext uri="{FF2B5EF4-FFF2-40B4-BE49-F238E27FC236}">
                <a16:creationId xmlns:a16="http://schemas.microsoft.com/office/drawing/2014/main" xmlns="" id="{63047435-149D-4022-9427-CA5277E764B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8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20" name="Нижний колонтитул 19">
            <a:extLst>
              <a:ext uri="{FF2B5EF4-FFF2-40B4-BE49-F238E27FC236}">
                <a16:creationId xmlns:a16="http://schemas.microsoft.com/office/drawing/2014/main" xmlns="" id="{AF590577-AF02-4B2A-B0E9-A79DDC38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FFA96D1F-44EB-4FEA-9F60-9BAAFE533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ВИДЫ СОВМЕСТИМОСТИ СРЕДЫ «ЧЕЛОВЕК-МАШИНА»</a:t>
            </a:r>
            <a:endParaRPr lang="ru-RU" dirty="0"/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xmlns="" id="{4D8731A7-16FD-4555-A29E-7156769E30B5}"/>
              </a:ext>
            </a:extLst>
          </p:cNvPr>
          <p:cNvSpPr txBox="1"/>
          <p:nvPr/>
        </p:nvSpPr>
        <p:spPr>
          <a:xfrm>
            <a:off x="2004399" y="1614553"/>
            <a:ext cx="3934738" cy="2031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eaLnBrk="1" hangingPunct="1">
              <a:lnSpc>
                <a:spcPct val="90000"/>
              </a:lnSpc>
            </a:pPr>
            <a:r>
              <a:rPr lang="ru-RU" altLang="ru-RU" sz="2000" b="1" dirty="0">
                <a:solidFill>
                  <a:schemeClr val="folHlink"/>
                </a:solidFill>
              </a:rPr>
              <a:t>Антропометрическая совместимость</a:t>
            </a:r>
            <a:r>
              <a:rPr lang="ru-RU" altLang="ru-RU" sz="2000" dirty="0"/>
              <a:t> — учёт размеров тела человека (антропометрии), возможности обзора внешнего пространства, положения оператора при работе.</a:t>
            </a:r>
          </a:p>
        </p:txBody>
      </p:sp>
      <p:sp>
        <p:nvSpPr>
          <p:cNvPr id="7" name="Прямоугольник 21">
            <a:extLst>
              <a:ext uri="{FF2B5EF4-FFF2-40B4-BE49-F238E27FC236}">
                <a16:creationId xmlns:a16="http://schemas.microsoft.com/office/drawing/2014/main" xmlns="" id="{A9695748-72FA-4ED3-9B2E-F6198E866305}"/>
              </a:ext>
            </a:extLst>
          </p:cNvPr>
          <p:cNvSpPr txBox="1"/>
          <p:nvPr/>
        </p:nvSpPr>
        <p:spPr>
          <a:xfrm>
            <a:off x="2004399" y="4113619"/>
            <a:ext cx="3719239" cy="2457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04999"/>
              </a:lnSpc>
              <a:spcBef>
                <a:spcPts val="800"/>
              </a:spcBef>
              <a:tabLst>
                <a:tab pos="457200" algn="l"/>
              </a:tabLst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r>
              <a:rPr lang="ru-RU" altLang="ru-RU" sz="2000" b="1" dirty="0">
                <a:solidFill>
                  <a:schemeClr val="folHlink"/>
                </a:solidFill>
              </a:rPr>
              <a:t>Энергетическая совместимость</a:t>
            </a:r>
            <a:r>
              <a:rPr lang="ru-RU" altLang="ru-RU" sz="2000" dirty="0"/>
              <a:t> — учёт силовых </a:t>
            </a:r>
            <a:r>
              <a:rPr lang="ru-RU" altLang="ru-RU" sz="2000" dirty="0" smtClean="0"/>
              <a:t>возможностей человека </a:t>
            </a:r>
            <a:r>
              <a:rPr lang="ru-RU" altLang="ru-RU" sz="2000" dirty="0"/>
              <a:t>при определении усилий, прилагаемых к органам управления.</a:t>
            </a:r>
          </a:p>
          <a:p>
            <a:pPr marL="0" marR="0" lvl="0" indent="0" defTabSz="914400" rtl="0" eaLnBrk="1" fontAlgn="auto" latinLnBrk="0" hangingPunct="0">
              <a:lnSpc>
                <a:spcPct val="104999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NeueCyr" panose="02000503040000020004" pitchFamily="2" charset="-52"/>
              <a:sym typeface="Arial"/>
            </a:endParaRPr>
          </a:p>
        </p:txBody>
      </p:sp>
      <p:sp>
        <p:nvSpPr>
          <p:cNvPr id="8" name="Прямоугольник 5">
            <a:extLst>
              <a:ext uri="{FF2B5EF4-FFF2-40B4-BE49-F238E27FC236}">
                <a16:creationId xmlns:a16="http://schemas.microsoft.com/office/drawing/2014/main" xmlns="" id="{2D804D3D-5CC0-4D50-A96E-A5598FEDE445}"/>
              </a:ext>
            </a:extLst>
          </p:cNvPr>
          <p:cNvSpPr txBox="1"/>
          <p:nvPr/>
        </p:nvSpPr>
        <p:spPr>
          <a:xfrm>
            <a:off x="7951140" y="1726680"/>
            <a:ext cx="3793482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eaLnBrk="1" hangingPunct="1">
              <a:lnSpc>
                <a:spcPct val="90000"/>
              </a:lnSpc>
            </a:pPr>
            <a:r>
              <a:rPr lang="ru-RU" altLang="ru-RU" sz="2000" b="1" dirty="0">
                <a:solidFill>
                  <a:schemeClr val="folHlink"/>
                </a:solidFill>
              </a:rPr>
              <a:t>Сенсомоторная совместимость</a:t>
            </a:r>
            <a:r>
              <a:rPr lang="ru-RU" altLang="ru-RU" sz="2000" dirty="0"/>
              <a:t> — учёт скорости моторных </a:t>
            </a:r>
            <a:r>
              <a:rPr lang="ru-RU" altLang="ru-RU" sz="2000" dirty="0" smtClean="0"/>
              <a:t>операций человека и его сенсорных </a:t>
            </a:r>
            <a:r>
              <a:rPr lang="ru-RU" altLang="ru-RU" sz="2000" dirty="0"/>
              <a:t>реакций на различные виды раздражителей.</a:t>
            </a:r>
          </a:p>
        </p:txBody>
      </p:sp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xmlns="" id="{AB74DEE4-5F74-4D2F-9F3F-4FD1527A75A6}"/>
              </a:ext>
            </a:extLst>
          </p:cNvPr>
          <p:cNvSpPr txBox="1"/>
          <p:nvPr/>
        </p:nvSpPr>
        <p:spPr>
          <a:xfrm>
            <a:off x="7997725" y="3980139"/>
            <a:ext cx="3780705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eaLnBrk="1" hangingPunct="1">
              <a:lnSpc>
                <a:spcPct val="90000"/>
              </a:lnSpc>
            </a:pPr>
            <a:r>
              <a:rPr lang="ru-RU" altLang="ru-RU" sz="2000" b="1" dirty="0">
                <a:solidFill>
                  <a:schemeClr val="folHlink"/>
                </a:solidFill>
              </a:rPr>
              <a:t>Психофизиологическая совместимость</a:t>
            </a:r>
            <a:r>
              <a:rPr lang="ru-RU" altLang="ru-RU" sz="2000" dirty="0"/>
              <a:t> — учёт реакции человека на цвет, цветовую гамму, частотный диапазон подаваемых сигналов, форму и другие эстетические параметры машины.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48F8871D-0CB9-4A97-9458-EDE374E4C901}"/>
              </a:ext>
            </a:extLst>
          </p:cNvPr>
          <p:cNvCxnSpPr/>
          <p:nvPr/>
        </p:nvCxnSpPr>
        <p:spPr>
          <a:xfrm rot="5400000">
            <a:off x="5284551" y="2475182"/>
            <a:ext cx="1622106" cy="7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F21BC432-2D9B-417B-AFA7-719CCD487F6A}"/>
              </a:ext>
            </a:extLst>
          </p:cNvPr>
          <p:cNvCxnSpPr/>
          <p:nvPr/>
        </p:nvCxnSpPr>
        <p:spPr>
          <a:xfrm>
            <a:off x="766763" y="3645878"/>
            <a:ext cx="489718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16B87CE9-D34F-4785-8FA0-B708F89A485E}"/>
              </a:ext>
            </a:extLst>
          </p:cNvPr>
          <p:cNvCxnSpPr/>
          <p:nvPr/>
        </p:nvCxnSpPr>
        <p:spPr>
          <a:xfrm>
            <a:off x="6500813" y="3645878"/>
            <a:ext cx="489718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xmlns="" id="{C252D7FF-005E-40C7-920A-057958395429}"/>
              </a:ext>
            </a:extLst>
          </p:cNvPr>
          <p:cNvSpPr txBox="1"/>
          <p:nvPr/>
        </p:nvSpPr>
        <p:spPr>
          <a:xfrm>
            <a:off x="815914" y="1852916"/>
            <a:ext cx="1368152" cy="178510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0" b="1" dirty="0">
                <a:solidFill>
                  <a:schemeClr val="accent1"/>
                </a:solidFill>
                <a:latin typeface="HelveticaNeueCyr" panose="02000503040000020004" pitchFamily="2" charset="-52"/>
              </a:rPr>
              <a:t>1</a:t>
            </a:r>
            <a:r>
              <a:rPr lang="ru-RU" sz="11000" b="1" dirty="0">
                <a:solidFill>
                  <a:schemeClr val="accent1"/>
                </a:solidFill>
                <a:latin typeface="HelveticaNeueCyr" panose="02000503040000020004" pitchFamily="2" charset="-52"/>
              </a:rPr>
              <a:t>.</a:t>
            </a:r>
            <a:endParaRPr sz="11000" b="1" dirty="0">
              <a:solidFill>
                <a:schemeClr val="accent1"/>
              </a:solidFill>
              <a:latin typeface="HelveticaNeueCyr" panose="02000503040000020004" pitchFamily="2" charset="-52"/>
            </a:endParaRPr>
          </a:p>
        </p:txBody>
      </p:sp>
      <p:sp>
        <p:nvSpPr>
          <p:cNvPr id="14" name="Прямоугольник 19">
            <a:extLst>
              <a:ext uri="{FF2B5EF4-FFF2-40B4-BE49-F238E27FC236}">
                <a16:creationId xmlns:a16="http://schemas.microsoft.com/office/drawing/2014/main" xmlns="" id="{4C7FDF98-E3AF-407A-8256-177FC5A36DE7}"/>
              </a:ext>
            </a:extLst>
          </p:cNvPr>
          <p:cNvSpPr txBox="1"/>
          <p:nvPr/>
        </p:nvSpPr>
        <p:spPr>
          <a:xfrm>
            <a:off x="6629573" y="1852916"/>
            <a:ext cx="1368152" cy="178510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0" b="1" dirty="0">
                <a:solidFill>
                  <a:schemeClr val="accent2"/>
                </a:solidFill>
                <a:latin typeface="HelveticaNeueCyr" panose="02000503040000020004" pitchFamily="2" charset="-52"/>
              </a:rPr>
              <a:t>2.</a:t>
            </a:r>
            <a:endParaRPr sz="11000" b="1" dirty="0">
              <a:solidFill>
                <a:schemeClr val="accent2"/>
              </a:solidFill>
              <a:latin typeface="HelveticaNeueCyr" panose="02000503040000020004" pitchFamily="2" charset="-52"/>
            </a:endParaRPr>
          </a:p>
        </p:txBody>
      </p:sp>
      <p:sp>
        <p:nvSpPr>
          <p:cNvPr id="15" name="Прямоугольник 19">
            <a:extLst>
              <a:ext uri="{FF2B5EF4-FFF2-40B4-BE49-F238E27FC236}">
                <a16:creationId xmlns:a16="http://schemas.microsoft.com/office/drawing/2014/main" xmlns="" id="{17497C61-91B7-4055-A106-919572EEBC45}"/>
              </a:ext>
            </a:extLst>
          </p:cNvPr>
          <p:cNvSpPr txBox="1"/>
          <p:nvPr/>
        </p:nvSpPr>
        <p:spPr>
          <a:xfrm>
            <a:off x="844790" y="4144226"/>
            <a:ext cx="1368152" cy="178510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0" b="1" dirty="0">
                <a:solidFill>
                  <a:schemeClr val="accent4"/>
                </a:solidFill>
                <a:latin typeface="HelveticaNeueCyr" panose="02000503040000020004" pitchFamily="2" charset="-52"/>
              </a:rPr>
              <a:t>3.</a:t>
            </a:r>
            <a:endParaRPr sz="11000" b="1" dirty="0">
              <a:solidFill>
                <a:schemeClr val="accent4"/>
              </a:solidFill>
              <a:latin typeface="HelveticaNeueCyr" panose="02000503040000020004" pitchFamily="2" charset="-52"/>
            </a:endParaRPr>
          </a:p>
        </p:txBody>
      </p:sp>
      <p:sp>
        <p:nvSpPr>
          <p:cNvPr id="16" name="Прямоугольник 19">
            <a:extLst>
              <a:ext uri="{FF2B5EF4-FFF2-40B4-BE49-F238E27FC236}">
                <a16:creationId xmlns:a16="http://schemas.microsoft.com/office/drawing/2014/main" xmlns="" id="{34749D94-ECA7-4059-966B-7DE218125312}"/>
              </a:ext>
            </a:extLst>
          </p:cNvPr>
          <p:cNvSpPr txBox="1"/>
          <p:nvPr/>
        </p:nvSpPr>
        <p:spPr>
          <a:xfrm>
            <a:off x="6616797" y="4144226"/>
            <a:ext cx="1368152" cy="178510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0" b="1" dirty="0">
                <a:solidFill>
                  <a:schemeClr val="accent3"/>
                </a:solidFill>
                <a:latin typeface="HelveticaNeueCyr" panose="02000503040000020004" pitchFamily="2" charset="-52"/>
              </a:rPr>
              <a:t>4.</a:t>
            </a:r>
            <a:endParaRPr sz="11000" b="1" dirty="0">
              <a:solidFill>
                <a:schemeClr val="accent3"/>
              </a:solidFill>
              <a:latin typeface="HelveticaNeueCyr" panose="02000503040000020004" pitchFamily="2" charset="-52"/>
            </a:endParaRP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34AA550C-8D3B-4436-B382-F40F284EE933}"/>
              </a:ext>
            </a:extLst>
          </p:cNvPr>
          <p:cNvCxnSpPr/>
          <p:nvPr/>
        </p:nvCxnSpPr>
        <p:spPr>
          <a:xfrm rot="5400000">
            <a:off x="5285343" y="4925039"/>
            <a:ext cx="1622106" cy="7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2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B397583C-31D0-464C-B4A3-6804EBFFB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846" y="-182880"/>
            <a:ext cx="10079421" cy="2243651"/>
          </a:xfrm>
        </p:spPr>
        <p:txBody>
          <a:bodyPr/>
          <a:lstStyle/>
          <a:p>
            <a:r>
              <a:rPr lang="ru-RU" dirty="0" smtClean="0"/>
              <a:t>ВИДЕО-РОЛИК «ЭРГОНОМИКА»</a:t>
            </a:r>
            <a:endParaRPr lang="ru-RU" dirty="0"/>
          </a:p>
        </p:txBody>
      </p:sp>
      <p:pic>
        <p:nvPicPr>
          <p:cNvPr id="2" name="Рисунок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982" y="1536691"/>
            <a:ext cx="4026821" cy="287040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1800664" y="5317587"/>
            <a:ext cx="4642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chemeClr val="bg2"/>
                </a:solidFill>
                <a:hlinkClick r:id="rId2"/>
              </a:rPr>
              <a:t>https://yandex.ru/video/preview/?filmId=12467684437647766006&amp;text=эргономика+рабочего+места+видео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1026" name="Picture 2" descr="http://qrcoder.ru/code/?https%3A%2F%2Fyoutu.be%2FC41EYBYWK2M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981" y="5182235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519409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МК1">
      <a:dk1>
        <a:srgbClr val="575757"/>
      </a:dk1>
      <a:lt1>
        <a:srgbClr val="FFFFFF"/>
      </a:lt1>
      <a:dk2>
        <a:srgbClr val="575757"/>
      </a:dk2>
      <a:lt2>
        <a:srgbClr val="FFFFFF"/>
      </a:lt2>
      <a:accent1>
        <a:srgbClr val="003DA5"/>
      </a:accent1>
      <a:accent2>
        <a:srgbClr val="00AB84"/>
      </a:accent2>
      <a:accent3>
        <a:srgbClr val="0089CB"/>
      </a:accent3>
      <a:accent4>
        <a:srgbClr val="00C092"/>
      </a:accent4>
      <a:accent5>
        <a:srgbClr val="123C84"/>
      </a:accent5>
      <a:accent6>
        <a:srgbClr val="009672"/>
      </a:accent6>
      <a:hlink>
        <a:srgbClr val="3D98E3"/>
      </a:hlink>
      <a:folHlink>
        <a:srgbClr val="97CEFF"/>
      </a:folHlink>
    </a:clrScheme>
    <a:fontScheme name="HelveticaNeueCyr">
      <a:majorFont>
        <a:latin typeface="HelveticaNeueCyr"/>
        <a:ea typeface=""/>
        <a:cs typeface=""/>
      </a:majorFont>
      <a:minorFont>
        <a:latin typeface="HelveticaNeueCyr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16775</TotalTime>
  <Words>527</Words>
  <Application>Microsoft Office PowerPoint</Application>
  <PresentationFormat>Широкоэкранный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Helvetica Neue</vt:lpstr>
      <vt:lpstr>HelveticaNeueCyr</vt:lpstr>
      <vt:lpstr>2_Тема Office</vt:lpstr>
      <vt:lpstr>Презентация PowerPoint</vt:lpstr>
      <vt:lpstr>АКТУАЛЬНОСТЬ ТЕМЫ</vt:lpstr>
      <vt:lpstr>БЕЗОПАСНОСТЬ</vt:lpstr>
      <vt:lpstr>ГИГИЕНА, ГИГИЕНА ТРУДА</vt:lpstr>
      <vt:lpstr>ЭРГОНОМИКА</vt:lpstr>
      <vt:lpstr>ИСТОРИЯ ЭРГОНОМИКИ</vt:lpstr>
      <vt:lpstr>СОВРЕМЕННАЯ ЭРГОНОМИКА ПОДРАЗДЕЛЯЕТСЯ </vt:lpstr>
      <vt:lpstr>ВИДЫ СОВМЕСТИМОСТИ СРЕДЫ «ЧЕЛОВЕК-МАШИНА»</vt:lpstr>
      <vt:lpstr>ВИДЕО-РОЛИК «ЭРГОНОМИКА»</vt:lpstr>
      <vt:lpstr>ОРГАНИЗАЦИЯ РАБОЧЕГО МЕСТА</vt:lpstr>
      <vt:lpstr>ПРАВИЛЬНАЯ РАБОЧАЯ ПОЗА</vt:lpstr>
      <vt:lpstr>ВИДЕО-РОЛИК «ПРАВИЛЬНАЯ ОРГАНИЗАЦИЯ РАБОЧЕГО МЕСТА»</vt:lpstr>
      <vt:lpstr>Примерный комплекс упражнений для глаз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Д. Бугаенко;Михаил С. Сконечный</dc:creator>
  <cp:lastModifiedBy>Галина Смирнова</cp:lastModifiedBy>
  <cp:revision>1023</cp:revision>
  <cp:lastPrinted>2018-10-02T09:44:43Z</cp:lastPrinted>
  <dcterms:modified xsi:type="dcterms:W3CDTF">2023-01-11T22:17:28Z</dcterms:modified>
</cp:coreProperties>
</file>