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28"/>
  </p:notesMasterIdLst>
  <p:sldIdLst>
    <p:sldId id="256" r:id="rId2"/>
    <p:sldId id="257" r:id="rId3"/>
    <p:sldId id="270" r:id="rId4"/>
    <p:sldId id="259" r:id="rId5"/>
    <p:sldId id="274" r:id="rId6"/>
    <p:sldId id="260" r:id="rId7"/>
    <p:sldId id="271" r:id="rId8"/>
    <p:sldId id="272" r:id="rId9"/>
    <p:sldId id="263" r:id="rId10"/>
    <p:sldId id="269" r:id="rId11"/>
    <p:sldId id="261" r:id="rId12"/>
    <p:sldId id="262" r:id="rId13"/>
    <p:sldId id="275" r:id="rId14"/>
    <p:sldId id="264" r:id="rId15"/>
    <p:sldId id="265" r:id="rId16"/>
    <p:sldId id="273" r:id="rId17"/>
    <p:sldId id="267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66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C2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936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0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9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Преступления </a:t>
            </a:r>
            <a:r>
              <a:rPr lang="ru-RU" dirty="0" smtClean="0"/>
              <a:t>подростков, 2022</a:t>
            </a:r>
            <a:r>
              <a:rPr lang="ru-RU" baseline="0" dirty="0" smtClean="0"/>
              <a:t> год</a:t>
            </a:r>
            <a:endParaRPr lang="ru-RU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Преступления подростков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Лист1!$A$2:$A$7</c:f>
              <c:strCache>
                <c:ptCount val="6"/>
                <c:pt idx="0">
                  <c:v>хищения</c:v>
                </c:pt>
                <c:pt idx="1">
                  <c:v>наркотики</c:v>
                </c:pt>
                <c:pt idx="2">
                  <c:v>угоны</c:v>
                </c:pt>
                <c:pt idx="3">
                  <c:v>изнасилования</c:v>
                </c:pt>
                <c:pt idx="4">
                  <c:v>убийства</c:v>
                </c:pt>
                <c:pt idx="5">
                  <c:v>другие преступления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59</c:v>
                </c:pt>
                <c:pt idx="1">
                  <c:v>14</c:v>
                </c:pt>
                <c:pt idx="2">
                  <c:v>9</c:v>
                </c:pt>
                <c:pt idx="3">
                  <c:v>4</c:v>
                </c:pt>
                <c:pt idx="4">
                  <c:v>1.6</c:v>
                </c:pt>
                <c:pt idx="5">
                  <c:v>12.4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Повлияли ли это на ваше правовое сознание?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4"/>
                <c:pt idx="0">
                  <c:v>пожалуй, нет</c:v>
                </c:pt>
                <c:pt idx="1">
                  <c:v>нет</c:v>
                </c:pt>
                <c:pt idx="2">
                  <c:v>пожалуй, да</c:v>
                </c:pt>
                <c:pt idx="3">
                  <c:v>да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</c:v>
                </c:pt>
                <c:pt idx="1">
                  <c:v>1</c:v>
                </c:pt>
                <c:pt idx="2">
                  <c:v>2</c:v>
                </c:pt>
                <c:pt idx="3">
                  <c:v>0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600" b="1" dirty="0" smtClean="0">
                <a:effectLst/>
              </a:rPr>
              <a:t>Считаете ли Вы своих друзей (знакомых) способными совершить преступление?</a:t>
            </a:r>
            <a:endParaRPr lang="ru-RU" sz="1600" dirty="0">
              <a:effectLst/>
            </a:endParaRPr>
          </a:p>
        </c:rich>
      </c:tx>
      <c:layout>
        <c:manualLayout>
          <c:xMode val="edge"/>
          <c:yMode val="edge"/>
          <c:x val="2.6170686013592885E-3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51502305499122236"/>
          <c:y val="0.32676177289255631"/>
          <c:w val="0.43740875413904307"/>
          <c:h val="0.56892919844915657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Считаете ли Вы своих друзей (знакомых) способными совершить преступление?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Лист1!$A$2:$A$6</c:f>
              <c:strCache>
                <c:ptCount val="5"/>
                <c:pt idx="0">
                  <c:v>пожалуй, нет</c:v>
                </c:pt>
                <c:pt idx="1">
                  <c:v>нет</c:v>
                </c:pt>
                <c:pt idx="2">
                  <c:v>пожалуй, да</c:v>
                </c:pt>
                <c:pt idx="3">
                  <c:v>да</c:v>
                </c:pt>
                <c:pt idx="4">
                  <c:v>затрудняюсь ответить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  <c:pt idx="4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3.5737752530154085E-2"/>
          <c:y val="0.31833257840896545"/>
          <c:w val="0.36976956511111969"/>
          <c:h val="0.5788826773398887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831491002825428"/>
          <c:y val="3.220521793874754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35858644905088066"/>
          <c:y val="0.30291464528632622"/>
          <c:w val="0.50284448818897642"/>
          <c:h val="0.75426673228346452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Много ли у Вас друзей, знакомых в школе?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4"/>
                <c:pt idx="0">
                  <c:v>нет</c:v>
                </c:pt>
                <c:pt idx="1">
                  <c:v>достаточно</c:v>
                </c:pt>
                <c:pt idx="2">
                  <c:v>много</c:v>
                </c:pt>
                <c:pt idx="3">
                  <c:v>затрудняюсь ответить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</c:v>
                </c:pt>
                <c:pt idx="1">
                  <c:v>6</c:v>
                </c:pt>
                <c:pt idx="2">
                  <c:v>2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90952355602463919"/>
          <c:w val="0.50963135878959187"/>
          <c:h val="9.047644397536076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Много ли у Вас друзей, знакомых?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4"/>
                <c:pt idx="0">
                  <c:v>нет</c:v>
                </c:pt>
                <c:pt idx="1">
                  <c:v>достаточно</c:v>
                </c:pt>
                <c:pt idx="2">
                  <c:v>много</c:v>
                </c:pt>
                <c:pt idx="3">
                  <c:v>затрудняюсь ответить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7</c:v>
                </c:pt>
                <c:pt idx="3">
                  <c:v>0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090990470690153"/>
          <c:y val="0.90676402951228086"/>
          <c:w val="0.87084223678169037"/>
          <c:h val="9.323612225833190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800" b="1" dirty="0" smtClean="0">
                <a:effectLst/>
              </a:rPr>
              <a:t>Случалось ли, что Ваши друзья, знакомые?</a:t>
            </a:r>
            <a:endParaRPr lang="ru-RU" sz="1800" dirty="0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26412363495559316"/>
          <c:y val="0.16124939418969553"/>
          <c:w val="0.44322260761876131"/>
          <c:h val="0.43679909156631552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Случалось ли, что Ваши друзья, знакомые?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4"/>
                <c:pt idx="0">
                  <c:v>вовлекали в пьянство</c:v>
                </c:pt>
                <c:pt idx="1">
                  <c:v>склоняли к употреблению наркотиков</c:v>
                </c:pt>
                <c:pt idx="2">
                  <c:v>склоняли к совершению преступления</c:v>
                </c:pt>
                <c:pt idx="3">
                  <c:v>не оказывали на меня отрицательного воздействия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</c:v>
                </c:pt>
                <c:pt idx="1">
                  <c:v>0</c:v>
                </c:pt>
                <c:pt idx="2">
                  <c:v>1</c:v>
                </c:pt>
                <c:pt idx="3">
                  <c:v>6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2787631439643962"/>
          <c:y val="0.65230916371610881"/>
          <c:w val="0.7037688214381409"/>
          <c:h val="0.28890107218360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26475909589130736"/>
          <c:y val="0.17172841279958034"/>
          <c:w val="0.50284448818897642"/>
          <c:h val="0.75426673228346452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Авторитет среди друзей для Вас?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4"/>
                <c:pt idx="0">
                  <c:v>необходим</c:v>
                </c:pt>
                <c:pt idx="1">
                  <c:v>важен</c:v>
                </c:pt>
                <c:pt idx="2">
                  <c:v>не важен</c:v>
                </c:pt>
                <c:pt idx="3">
                  <c:v>затрудняюсь ответить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</c:v>
                </c:pt>
                <c:pt idx="1">
                  <c:v>5</c:v>
                </c:pt>
                <c:pt idx="2">
                  <c:v>4</c:v>
                </c:pt>
                <c:pt idx="3">
                  <c:v>3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58335761435312217"/>
          <c:y val="0.30888842211976447"/>
          <c:w val="0.35066098525740325"/>
          <c:h val="0.38718817122171612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 Вам лично помогали в вашей учебной организации? </c:v>
                </c:pt>
              </c:strCache>
            </c:strRef>
          </c:tx>
          <c:dPt>
            <c:idx val="0"/>
            <c:bubble3D val="0"/>
            <c:explosion val="2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4"/>
                <c:pt idx="0">
                  <c:v>беседы по душам</c:v>
                </c:pt>
                <c:pt idx="1">
                  <c:v>устранили конфликт в   учебном заведении</c:v>
                </c:pt>
                <c:pt idx="2">
                  <c:v>затрудняюсь ответить</c:v>
                </c:pt>
                <c:pt idx="3">
                  <c:v>ничем не помогли\не обращался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</c:v>
                </c:pt>
                <c:pt idx="1">
                  <c:v>3</c:v>
                </c:pt>
                <c:pt idx="2">
                  <c:v>1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63947697940969517"/>
          <c:w val="0.89672286883378305"/>
          <c:h val="0.3568486603340369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Посещали ли Вы мероприятия, посвященные профилактике преступности?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затрудняюсь ответить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</c:v>
                </c:pt>
                <c:pt idx="1">
                  <c:v>1</c:v>
                </c:pt>
                <c:pt idx="2">
                  <c:v>1.4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Интересны ли вам были подобные мероприятия, остались ли они в вашей памяти?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Лист1!$A$2:$A$6</c:f>
              <c:strCache>
                <c:ptCount val="5"/>
                <c:pt idx="0">
                  <c:v>пожалуй, нет</c:v>
                </c:pt>
                <c:pt idx="1">
                  <c:v>нет</c:v>
                </c:pt>
                <c:pt idx="2">
                  <c:v>пожалуй, да</c:v>
                </c:pt>
                <c:pt idx="3">
                  <c:v>да</c:v>
                </c:pt>
                <c:pt idx="4">
                  <c:v>затрудняюсь ответить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6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  <c:pt idx="4">
                  <c:v>3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1D0A49-6CB9-4EBE-8407-3C055D78F93D}" type="doc">
      <dgm:prSet loTypeId="urn:microsoft.com/office/officeart/2005/8/layout/vList3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631DD922-E36B-4221-BA76-9E4E8409B0E6}">
      <dgm:prSet/>
      <dgm:spPr/>
      <dgm:t>
        <a:bodyPr/>
        <a:lstStyle/>
        <a:p>
          <a:r>
            <a:rPr lang="ru-RU" dirty="0"/>
            <a:t>Ранняя профилактика</a:t>
          </a:r>
        </a:p>
      </dgm:t>
    </dgm:pt>
    <dgm:pt modelId="{751818A8-8E30-4BDB-93E5-618C0E1622FA}" type="parTrans" cxnId="{1000D801-D528-46E2-AA8C-075F63F65AC0}">
      <dgm:prSet/>
      <dgm:spPr/>
      <dgm:t>
        <a:bodyPr/>
        <a:lstStyle/>
        <a:p>
          <a:endParaRPr lang="ru-RU"/>
        </a:p>
      </dgm:t>
    </dgm:pt>
    <dgm:pt modelId="{6A1F9553-0A9A-48C8-898E-CF0107A68D55}" type="sibTrans" cxnId="{1000D801-D528-46E2-AA8C-075F63F65AC0}">
      <dgm:prSet/>
      <dgm:spPr/>
      <dgm:t>
        <a:bodyPr/>
        <a:lstStyle/>
        <a:p>
          <a:endParaRPr lang="ru-RU"/>
        </a:p>
      </dgm:t>
    </dgm:pt>
    <dgm:pt modelId="{70170285-AC7B-4B1B-A7FB-B061AE5CF166}">
      <dgm:prSet/>
      <dgm:spPr/>
      <dgm:t>
        <a:bodyPr/>
        <a:lstStyle/>
        <a:p>
          <a:r>
            <a:rPr lang="ru-RU"/>
            <a:t>Непосредственная профилактика</a:t>
          </a:r>
        </a:p>
      </dgm:t>
    </dgm:pt>
    <dgm:pt modelId="{7A1AD2A6-EE8D-496D-B4AE-8A3070A1EA00}" type="parTrans" cxnId="{FE5D13EA-3261-4502-89A6-55DFA236DE07}">
      <dgm:prSet/>
      <dgm:spPr/>
      <dgm:t>
        <a:bodyPr/>
        <a:lstStyle/>
        <a:p>
          <a:endParaRPr lang="ru-RU"/>
        </a:p>
      </dgm:t>
    </dgm:pt>
    <dgm:pt modelId="{B316F177-E518-43DD-A056-2E315949DBFA}" type="sibTrans" cxnId="{FE5D13EA-3261-4502-89A6-55DFA236DE07}">
      <dgm:prSet/>
      <dgm:spPr/>
      <dgm:t>
        <a:bodyPr/>
        <a:lstStyle/>
        <a:p>
          <a:endParaRPr lang="ru-RU"/>
        </a:p>
      </dgm:t>
    </dgm:pt>
    <dgm:pt modelId="{E65471BC-31B5-4A61-804A-5C84BC890B19}">
      <dgm:prSet/>
      <dgm:spPr/>
      <dgm:t>
        <a:bodyPr/>
        <a:lstStyle/>
        <a:p>
          <a:r>
            <a:rPr lang="ru-RU"/>
            <a:t>Профилактика предпреступного поведения</a:t>
          </a:r>
        </a:p>
      </dgm:t>
    </dgm:pt>
    <dgm:pt modelId="{48779E97-4BE2-4068-BCB2-A1C5ED7C8E84}" type="parTrans" cxnId="{B9A07B06-B9BE-4C6E-85C7-2C790FDB23C5}">
      <dgm:prSet/>
      <dgm:spPr/>
      <dgm:t>
        <a:bodyPr/>
        <a:lstStyle/>
        <a:p>
          <a:endParaRPr lang="ru-RU"/>
        </a:p>
      </dgm:t>
    </dgm:pt>
    <dgm:pt modelId="{80789CEB-3C61-4B64-B81E-83FBE59E1A95}" type="sibTrans" cxnId="{B9A07B06-B9BE-4C6E-85C7-2C790FDB23C5}">
      <dgm:prSet/>
      <dgm:spPr/>
      <dgm:t>
        <a:bodyPr/>
        <a:lstStyle/>
        <a:p>
          <a:endParaRPr lang="ru-RU"/>
        </a:p>
      </dgm:t>
    </dgm:pt>
    <dgm:pt modelId="{4553CB45-3BE4-4466-A060-623AE1BC48CE}">
      <dgm:prSet/>
      <dgm:spPr/>
      <dgm:t>
        <a:bodyPr/>
        <a:lstStyle/>
        <a:p>
          <a:r>
            <a:rPr lang="ru-RU"/>
            <a:t>Профилактика рецидива  </a:t>
          </a:r>
        </a:p>
      </dgm:t>
    </dgm:pt>
    <dgm:pt modelId="{0B4DC76F-DFD8-44D4-9475-DDC788A91826}" type="parTrans" cxnId="{9F3215D3-1898-4B67-904B-1B6A4AB50371}">
      <dgm:prSet/>
      <dgm:spPr/>
      <dgm:t>
        <a:bodyPr/>
        <a:lstStyle/>
        <a:p>
          <a:endParaRPr lang="ru-RU"/>
        </a:p>
      </dgm:t>
    </dgm:pt>
    <dgm:pt modelId="{82324A02-D53A-4655-B237-D32809C7478C}" type="sibTrans" cxnId="{9F3215D3-1898-4B67-904B-1B6A4AB50371}">
      <dgm:prSet/>
      <dgm:spPr/>
      <dgm:t>
        <a:bodyPr/>
        <a:lstStyle/>
        <a:p>
          <a:endParaRPr lang="ru-RU"/>
        </a:p>
      </dgm:t>
    </dgm:pt>
    <dgm:pt modelId="{D8E1C0B6-80D0-485D-8D5C-721FD52C2276}" type="pres">
      <dgm:prSet presAssocID="{A41D0A49-6CB9-4EBE-8407-3C055D78F93D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4BB5C1D-108B-4E53-AB40-83924D185AA8}" type="pres">
      <dgm:prSet presAssocID="{631DD922-E36B-4221-BA76-9E4E8409B0E6}" presName="composite" presStyleCnt="0"/>
      <dgm:spPr/>
    </dgm:pt>
    <dgm:pt modelId="{FF3410DA-ABE7-4BCF-A29B-00600D3BCBDE}" type="pres">
      <dgm:prSet presAssocID="{631DD922-E36B-4221-BA76-9E4E8409B0E6}" presName="imgShp" presStyleLbl="fgImgPlace1" presStyleIdx="0" presStyleCnt="4" custScaleX="107769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3D90D58-CD39-471B-884C-ED4B0ACC6C52}" type="pres">
      <dgm:prSet presAssocID="{631DD922-E36B-4221-BA76-9E4E8409B0E6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F34B75-AB9E-4D11-A854-89C8FD77BA16}" type="pres">
      <dgm:prSet presAssocID="{6A1F9553-0A9A-48C8-898E-CF0107A68D55}" presName="spacing" presStyleCnt="0"/>
      <dgm:spPr/>
    </dgm:pt>
    <dgm:pt modelId="{90D7749F-C2BA-4464-8766-439E7519DF81}" type="pres">
      <dgm:prSet presAssocID="{70170285-AC7B-4B1B-A7FB-B061AE5CF166}" presName="composite" presStyleCnt="0"/>
      <dgm:spPr/>
    </dgm:pt>
    <dgm:pt modelId="{EBC7B9BD-45C7-42AA-9737-92B5E0B48D0A}" type="pres">
      <dgm:prSet presAssocID="{70170285-AC7B-4B1B-A7FB-B061AE5CF166}" presName="imgShp" presStyleLbl="fgImgPlace1" presStyleIdx="1" presStyleCnt="4" custScaleX="121847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7885C65C-A3E6-4C70-8C7F-E3DC39BC505E}" type="pres">
      <dgm:prSet presAssocID="{70170285-AC7B-4B1B-A7FB-B061AE5CF166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D32598-AD28-4C4D-B024-988D479A3D2A}" type="pres">
      <dgm:prSet presAssocID="{B316F177-E518-43DD-A056-2E315949DBFA}" presName="spacing" presStyleCnt="0"/>
      <dgm:spPr/>
    </dgm:pt>
    <dgm:pt modelId="{5B371379-CB56-4D89-B293-4802D53603D1}" type="pres">
      <dgm:prSet presAssocID="{E65471BC-31B5-4A61-804A-5C84BC890B19}" presName="composite" presStyleCnt="0"/>
      <dgm:spPr/>
    </dgm:pt>
    <dgm:pt modelId="{62B476DE-5FCA-40DB-B68E-AC4EAB123733}" type="pres">
      <dgm:prSet presAssocID="{E65471BC-31B5-4A61-804A-5C84BC890B19}" presName="imgShp" presStyleLbl="fgImgPlace1" presStyleIdx="2" presStyleCnt="4" custScaleX="118145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D97360C-7311-4003-A9BC-83FF57F5B81E}" type="pres">
      <dgm:prSet presAssocID="{E65471BC-31B5-4A61-804A-5C84BC890B19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48A264-70EA-4DEF-B0D6-BDD8C762F173}" type="pres">
      <dgm:prSet presAssocID="{80789CEB-3C61-4B64-B81E-83FBE59E1A95}" presName="spacing" presStyleCnt="0"/>
      <dgm:spPr/>
    </dgm:pt>
    <dgm:pt modelId="{8F7233FA-A137-4CA1-A79A-4A63B910AA58}" type="pres">
      <dgm:prSet presAssocID="{4553CB45-3BE4-4466-A060-623AE1BC48CE}" presName="composite" presStyleCnt="0"/>
      <dgm:spPr/>
    </dgm:pt>
    <dgm:pt modelId="{7085B897-F098-48E9-B8A0-E8F9C365101D}" type="pres">
      <dgm:prSet presAssocID="{4553CB45-3BE4-4466-A060-623AE1BC48CE}" presName="imgShp" presStyleLbl="fgImgPlace1" presStyleIdx="3" presStyleCnt="4" custScaleX="121847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DEE7C89A-AD90-41A3-93F6-AA54351100DD}" type="pres">
      <dgm:prSet presAssocID="{4553CB45-3BE4-4466-A060-623AE1BC48CE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F3215D3-1898-4B67-904B-1B6A4AB50371}" srcId="{A41D0A49-6CB9-4EBE-8407-3C055D78F93D}" destId="{4553CB45-3BE4-4466-A060-623AE1BC48CE}" srcOrd="3" destOrd="0" parTransId="{0B4DC76F-DFD8-44D4-9475-DDC788A91826}" sibTransId="{82324A02-D53A-4655-B237-D32809C7478C}"/>
    <dgm:cxn modelId="{1000D801-D528-46E2-AA8C-075F63F65AC0}" srcId="{A41D0A49-6CB9-4EBE-8407-3C055D78F93D}" destId="{631DD922-E36B-4221-BA76-9E4E8409B0E6}" srcOrd="0" destOrd="0" parTransId="{751818A8-8E30-4BDB-93E5-618C0E1622FA}" sibTransId="{6A1F9553-0A9A-48C8-898E-CF0107A68D55}"/>
    <dgm:cxn modelId="{0C42AAD9-CFC2-4700-8E2C-B93856060A87}" type="presOf" srcId="{631DD922-E36B-4221-BA76-9E4E8409B0E6}" destId="{E3D90D58-CD39-471B-884C-ED4B0ACC6C52}" srcOrd="0" destOrd="0" presId="urn:microsoft.com/office/officeart/2005/8/layout/vList3"/>
    <dgm:cxn modelId="{A4BCEEC5-FFA7-4F98-9B04-A68FF8136B20}" type="presOf" srcId="{4553CB45-3BE4-4466-A060-623AE1BC48CE}" destId="{DEE7C89A-AD90-41A3-93F6-AA54351100DD}" srcOrd="0" destOrd="0" presId="urn:microsoft.com/office/officeart/2005/8/layout/vList3"/>
    <dgm:cxn modelId="{F170B4E6-2F5D-4A21-AF94-5E3560D7FD6B}" type="presOf" srcId="{A41D0A49-6CB9-4EBE-8407-3C055D78F93D}" destId="{D8E1C0B6-80D0-485D-8D5C-721FD52C2276}" srcOrd="0" destOrd="0" presId="urn:microsoft.com/office/officeart/2005/8/layout/vList3"/>
    <dgm:cxn modelId="{E6A086F9-10AB-436B-8319-08780A9875E7}" type="presOf" srcId="{70170285-AC7B-4B1B-A7FB-B061AE5CF166}" destId="{7885C65C-A3E6-4C70-8C7F-E3DC39BC505E}" srcOrd="0" destOrd="0" presId="urn:microsoft.com/office/officeart/2005/8/layout/vList3"/>
    <dgm:cxn modelId="{0AEC2C47-447D-4E7B-80FC-CFDB8DAFBFB2}" type="presOf" srcId="{E65471BC-31B5-4A61-804A-5C84BC890B19}" destId="{6D97360C-7311-4003-A9BC-83FF57F5B81E}" srcOrd="0" destOrd="0" presId="urn:microsoft.com/office/officeart/2005/8/layout/vList3"/>
    <dgm:cxn modelId="{B9A07B06-B9BE-4C6E-85C7-2C790FDB23C5}" srcId="{A41D0A49-6CB9-4EBE-8407-3C055D78F93D}" destId="{E65471BC-31B5-4A61-804A-5C84BC890B19}" srcOrd="2" destOrd="0" parTransId="{48779E97-4BE2-4068-BCB2-A1C5ED7C8E84}" sibTransId="{80789CEB-3C61-4B64-B81E-83FBE59E1A95}"/>
    <dgm:cxn modelId="{FE5D13EA-3261-4502-89A6-55DFA236DE07}" srcId="{A41D0A49-6CB9-4EBE-8407-3C055D78F93D}" destId="{70170285-AC7B-4B1B-A7FB-B061AE5CF166}" srcOrd="1" destOrd="0" parTransId="{7A1AD2A6-EE8D-496D-B4AE-8A3070A1EA00}" sibTransId="{B316F177-E518-43DD-A056-2E315949DBFA}"/>
    <dgm:cxn modelId="{02C17C43-83F8-45EE-AE10-70CFDF0D4A95}" type="presParOf" srcId="{D8E1C0B6-80D0-485D-8D5C-721FD52C2276}" destId="{94BB5C1D-108B-4E53-AB40-83924D185AA8}" srcOrd="0" destOrd="0" presId="urn:microsoft.com/office/officeart/2005/8/layout/vList3"/>
    <dgm:cxn modelId="{58A8542A-1600-4B4F-BB6F-07D362BDD040}" type="presParOf" srcId="{94BB5C1D-108B-4E53-AB40-83924D185AA8}" destId="{FF3410DA-ABE7-4BCF-A29B-00600D3BCBDE}" srcOrd="0" destOrd="0" presId="urn:microsoft.com/office/officeart/2005/8/layout/vList3"/>
    <dgm:cxn modelId="{5FDD1071-75C1-49F6-8371-648C5EEFEEA4}" type="presParOf" srcId="{94BB5C1D-108B-4E53-AB40-83924D185AA8}" destId="{E3D90D58-CD39-471B-884C-ED4B0ACC6C52}" srcOrd="1" destOrd="0" presId="urn:microsoft.com/office/officeart/2005/8/layout/vList3"/>
    <dgm:cxn modelId="{5FDB8CB2-C091-42D0-9DDC-E52EBF365EF3}" type="presParOf" srcId="{D8E1C0B6-80D0-485D-8D5C-721FD52C2276}" destId="{E7F34B75-AB9E-4D11-A854-89C8FD77BA16}" srcOrd="1" destOrd="0" presId="urn:microsoft.com/office/officeart/2005/8/layout/vList3"/>
    <dgm:cxn modelId="{DD12F05C-06E0-4064-AEF4-771DD1432EF5}" type="presParOf" srcId="{D8E1C0B6-80D0-485D-8D5C-721FD52C2276}" destId="{90D7749F-C2BA-4464-8766-439E7519DF81}" srcOrd="2" destOrd="0" presId="urn:microsoft.com/office/officeart/2005/8/layout/vList3"/>
    <dgm:cxn modelId="{D2117C4E-00D2-4573-9008-910433A808D5}" type="presParOf" srcId="{90D7749F-C2BA-4464-8766-439E7519DF81}" destId="{EBC7B9BD-45C7-42AA-9737-92B5E0B48D0A}" srcOrd="0" destOrd="0" presId="urn:microsoft.com/office/officeart/2005/8/layout/vList3"/>
    <dgm:cxn modelId="{18F7661F-8EE2-41CE-8379-6DBDBE8D477F}" type="presParOf" srcId="{90D7749F-C2BA-4464-8766-439E7519DF81}" destId="{7885C65C-A3E6-4C70-8C7F-E3DC39BC505E}" srcOrd="1" destOrd="0" presId="urn:microsoft.com/office/officeart/2005/8/layout/vList3"/>
    <dgm:cxn modelId="{95BB0EB4-A2BF-44D7-90C5-71127DAC46C8}" type="presParOf" srcId="{D8E1C0B6-80D0-485D-8D5C-721FD52C2276}" destId="{33D32598-AD28-4C4D-B024-988D479A3D2A}" srcOrd="3" destOrd="0" presId="urn:microsoft.com/office/officeart/2005/8/layout/vList3"/>
    <dgm:cxn modelId="{91C6588B-ED35-4150-80DD-DF87B497A7C9}" type="presParOf" srcId="{D8E1C0B6-80D0-485D-8D5C-721FD52C2276}" destId="{5B371379-CB56-4D89-B293-4802D53603D1}" srcOrd="4" destOrd="0" presId="urn:microsoft.com/office/officeart/2005/8/layout/vList3"/>
    <dgm:cxn modelId="{CEC385F7-6AE4-491C-99D8-D62D2E4EC5A2}" type="presParOf" srcId="{5B371379-CB56-4D89-B293-4802D53603D1}" destId="{62B476DE-5FCA-40DB-B68E-AC4EAB123733}" srcOrd="0" destOrd="0" presId="urn:microsoft.com/office/officeart/2005/8/layout/vList3"/>
    <dgm:cxn modelId="{EF6C34CC-222F-4886-A7E6-E04D8BEA4267}" type="presParOf" srcId="{5B371379-CB56-4D89-B293-4802D53603D1}" destId="{6D97360C-7311-4003-A9BC-83FF57F5B81E}" srcOrd="1" destOrd="0" presId="urn:microsoft.com/office/officeart/2005/8/layout/vList3"/>
    <dgm:cxn modelId="{20B202D5-111D-4F66-87E1-1B04FC936F85}" type="presParOf" srcId="{D8E1C0B6-80D0-485D-8D5C-721FD52C2276}" destId="{A148A264-70EA-4DEF-B0D6-BDD8C762F173}" srcOrd="5" destOrd="0" presId="urn:microsoft.com/office/officeart/2005/8/layout/vList3"/>
    <dgm:cxn modelId="{0705C3F0-B977-4ADF-B60A-C4470BDE8958}" type="presParOf" srcId="{D8E1C0B6-80D0-485D-8D5C-721FD52C2276}" destId="{8F7233FA-A137-4CA1-A79A-4A63B910AA58}" srcOrd="6" destOrd="0" presId="urn:microsoft.com/office/officeart/2005/8/layout/vList3"/>
    <dgm:cxn modelId="{94556881-017E-473B-826F-6B64DDFFD2B6}" type="presParOf" srcId="{8F7233FA-A137-4CA1-A79A-4A63B910AA58}" destId="{7085B897-F098-48E9-B8A0-E8F9C365101D}" srcOrd="0" destOrd="0" presId="urn:microsoft.com/office/officeart/2005/8/layout/vList3"/>
    <dgm:cxn modelId="{87BB30A1-B206-4E2F-8304-78AEAAABCADA}" type="presParOf" srcId="{8F7233FA-A137-4CA1-A79A-4A63B910AA58}" destId="{DEE7C89A-AD90-41A3-93F6-AA54351100D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D90D58-CD39-471B-884C-ED4B0ACC6C52}">
      <dsp:nvSpPr>
        <dsp:cNvPr id="0" name=""/>
        <dsp:cNvSpPr/>
      </dsp:nvSpPr>
      <dsp:spPr>
        <a:xfrm rot="10800000">
          <a:off x="1500570" y="1333"/>
          <a:ext cx="4836417" cy="1048076"/>
        </a:xfrm>
        <a:prstGeom prst="homePlat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2173" tIns="95250" rIns="17780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/>
            <a:t>Ранняя профилактика</a:t>
          </a:r>
        </a:p>
      </dsp:txBody>
      <dsp:txXfrm rot="10800000">
        <a:off x="1762589" y="1333"/>
        <a:ext cx="4574398" cy="1048076"/>
      </dsp:txXfrm>
    </dsp:sp>
    <dsp:sp modelId="{FF3410DA-ABE7-4BCF-A29B-00600D3BCBDE}">
      <dsp:nvSpPr>
        <dsp:cNvPr id="0" name=""/>
        <dsp:cNvSpPr/>
      </dsp:nvSpPr>
      <dsp:spPr>
        <a:xfrm>
          <a:off x="935820" y="1333"/>
          <a:ext cx="1129501" cy="1048076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85C65C-A3E6-4C70-8C7F-E3DC39BC505E}">
      <dsp:nvSpPr>
        <dsp:cNvPr id="0" name=""/>
        <dsp:cNvSpPr/>
      </dsp:nvSpPr>
      <dsp:spPr>
        <a:xfrm rot="10800000">
          <a:off x="1537457" y="1362268"/>
          <a:ext cx="4836417" cy="1048076"/>
        </a:xfrm>
        <a:prstGeom prst="homePlat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2173" tIns="95250" rIns="17780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/>
            <a:t>Непосредственная профилактика</a:t>
          </a:r>
        </a:p>
      </dsp:txBody>
      <dsp:txXfrm rot="10800000">
        <a:off x="1799476" y="1362268"/>
        <a:ext cx="4574398" cy="1048076"/>
      </dsp:txXfrm>
    </dsp:sp>
    <dsp:sp modelId="{EBC7B9BD-45C7-42AA-9737-92B5E0B48D0A}">
      <dsp:nvSpPr>
        <dsp:cNvPr id="0" name=""/>
        <dsp:cNvSpPr/>
      </dsp:nvSpPr>
      <dsp:spPr>
        <a:xfrm>
          <a:off x="898932" y="1362268"/>
          <a:ext cx="1277049" cy="1048076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97360C-7311-4003-A9BC-83FF57F5B81E}">
      <dsp:nvSpPr>
        <dsp:cNvPr id="0" name=""/>
        <dsp:cNvSpPr/>
      </dsp:nvSpPr>
      <dsp:spPr>
        <a:xfrm rot="10800000">
          <a:off x="1527757" y="2723203"/>
          <a:ext cx="4836417" cy="1048076"/>
        </a:xfrm>
        <a:prstGeom prst="homePlat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2173" tIns="95250" rIns="17780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/>
            <a:t>Профилактика предпреступного поведения</a:t>
          </a:r>
        </a:p>
      </dsp:txBody>
      <dsp:txXfrm rot="10800000">
        <a:off x="1789776" y="2723203"/>
        <a:ext cx="4574398" cy="1048076"/>
      </dsp:txXfrm>
    </dsp:sp>
    <dsp:sp modelId="{62B476DE-5FCA-40DB-B68E-AC4EAB123733}">
      <dsp:nvSpPr>
        <dsp:cNvPr id="0" name=""/>
        <dsp:cNvSpPr/>
      </dsp:nvSpPr>
      <dsp:spPr>
        <a:xfrm>
          <a:off x="908632" y="2723203"/>
          <a:ext cx="1238249" cy="1048076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E7C89A-AD90-41A3-93F6-AA54351100DD}">
      <dsp:nvSpPr>
        <dsp:cNvPr id="0" name=""/>
        <dsp:cNvSpPr/>
      </dsp:nvSpPr>
      <dsp:spPr>
        <a:xfrm rot="10800000">
          <a:off x="1537457" y="4084138"/>
          <a:ext cx="4836417" cy="1048076"/>
        </a:xfrm>
        <a:prstGeom prst="homePlat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2173" tIns="95250" rIns="17780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/>
            <a:t>Профилактика рецидива  </a:t>
          </a:r>
        </a:p>
      </dsp:txBody>
      <dsp:txXfrm rot="10800000">
        <a:off x="1799476" y="4084138"/>
        <a:ext cx="4574398" cy="1048076"/>
      </dsp:txXfrm>
    </dsp:sp>
    <dsp:sp modelId="{7085B897-F098-48E9-B8A0-E8F9C365101D}">
      <dsp:nvSpPr>
        <dsp:cNvPr id="0" name=""/>
        <dsp:cNvSpPr/>
      </dsp:nvSpPr>
      <dsp:spPr>
        <a:xfrm>
          <a:off x="898932" y="4084138"/>
          <a:ext cx="1277049" cy="1048076"/>
        </a:xfrm>
        <a:prstGeom prst="ellipse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8A77C4-64B6-4179-AC89-8DAA90368676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532C42-9A98-4E92-8826-2AB459BF86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381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532C42-9A98-4E92-8826-2AB459BF86A4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959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oup 65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67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8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71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6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0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1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2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1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2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3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5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96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7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8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9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0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1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2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3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4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5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6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7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08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9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0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1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2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3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4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5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6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7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8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9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0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0238" y="1122363"/>
            <a:ext cx="6593681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0238" y="3602038"/>
            <a:ext cx="659368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01052" y="5410202"/>
            <a:ext cx="20574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0237" y="5410202"/>
            <a:ext cx="384366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5603" y="5410200"/>
            <a:ext cx="578317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030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4304665"/>
            <a:ext cx="7434266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6058" y="606426"/>
            <a:ext cx="7434266" cy="3299778"/>
          </a:xfrm>
          <a:prstGeom prst="round2DiagRect">
            <a:avLst>
              <a:gd name="adj1" fmla="val 5101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4" y="5124020"/>
            <a:ext cx="7433144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5839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93" y="609600"/>
            <a:ext cx="7429466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419600"/>
            <a:ext cx="7428344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2603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309919"/>
            <a:ext cx="74295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2" name="TextBox 51"/>
          <p:cNvSpPr txBox="1"/>
          <p:nvPr/>
        </p:nvSpPr>
        <p:spPr>
          <a:xfrm>
            <a:off x="696579" y="71845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817473" y="276497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01804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2134042"/>
            <a:ext cx="74295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3" y="4657655"/>
            <a:ext cx="7428379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2547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56060" y="609600"/>
            <a:ext cx="74294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56058" y="2674463"/>
            <a:ext cx="2397674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856059" y="3360263"/>
            <a:ext cx="2396432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6075" y="2677635"/>
            <a:ext cx="238828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6075" y="3363435"/>
            <a:ext cx="238895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332" y="2674463"/>
            <a:ext cx="2396226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89332" y="3360263"/>
            <a:ext cx="2396226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3980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56059" y="609600"/>
            <a:ext cx="74294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856060" y="4404596"/>
            <a:ext cx="239643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56060" y="2666998"/>
            <a:ext cx="239643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856060" y="4980859"/>
            <a:ext cx="239643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6790" y="4404596"/>
            <a:ext cx="24003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66790" y="2666998"/>
            <a:ext cx="2399205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65695" y="4980857"/>
            <a:ext cx="24003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426" y="4404595"/>
            <a:ext cx="2393056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89332" y="2666998"/>
            <a:ext cx="2396227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89332" y="4980855"/>
            <a:ext cx="2396226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15814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31907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1" y="609600"/>
            <a:ext cx="1503758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6057" y="609600"/>
            <a:ext cx="5811443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445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856060" y="2249487"/>
            <a:ext cx="7429499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9" name="Date Placeholder 3"/>
          <p:cNvSpPr>
            <a:spLocks noGrp="1"/>
          </p:cNvSpPr>
          <p:nvPr>
            <p:ph type="dt" sz="half" idx="10"/>
          </p:nvPr>
        </p:nvSpPr>
        <p:spPr>
          <a:xfrm>
            <a:off x="5592691" y="5883277"/>
            <a:ext cx="20574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56059" y="5883276"/>
            <a:ext cx="467948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5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7241" y="5883275"/>
            <a:ext cx="578317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877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1419227"/>
            <a:ext cx="74295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4424362"/>
            <a:ext cx="74295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8618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6058" y="2249486"/>
            <a:ext cx="3658792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2249486"/>
            <a:ext cx="3656408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03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619127"/>
            <a:ext cx="7429500" cy="147796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8902" y="2249486"/>
            <a:ext cx="343594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058" y="3073398"/>
            <a:ext cx="3658793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1992" y="2249485"/>
            <a:ext cx="3433565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073398"/>
            <a:ext cx="3656408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683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12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938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029" y="609601"/>
            <a:ext cx="2892028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150" y="592666"/>
            <a:ext cx="4418407" cy="5198534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029" y="2249486"/>
            <a:ext cx="2892028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164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1" y="609600"/>
            <a:ext cx="3753962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32866" y="609600"/>
            <a:ext cx="3452693" cy="5181602"/>
          </a:xfrm>
          <a:prstGeom prst="round2DiagRect">
            <a:avLst>
              <a:gd name="adj1" fmla="val 6074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2249486"/>
            <a:ext cx="3753964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6072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9041774" cy="6858001"/>
            <a:chOff x="-14288" y="0"/>
            <a:chExt cx="9041774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8352798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60" y="2249487"/>
            <a:ext cx="74294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49697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  <p:sldLayoutId id="2147484044" r:id="rId12"/>
    <p:sldLayoutId id="2147484045" r:id="rId13"/>
    <p:sldLayoutId id="2147484046" r:id="rId14"/>
    <p:sldLayoutId id="2147484047" r:id="rId15"/>
    <p:sldLayoutId id="2147484048" r:id="rId16"/>
    <p:sldLayoutId id="214748404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476672"/>
            <a:ext cx="6766520" cy="4295969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ННОУ «ТРОИЦКАЯ </a:t>
            </a:r>
            <a:r>
              <a:rPr lang="ru-RU" sz="3200" dirty="0" smtClean="0"/>
              <a:t>ПРАВОСЛАВНАЯ ШКОЛА»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 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ru-RU" sz="3200" dirty="0"/>
              <a:t>Проектная работа</a:t>
            </a:r>
            <a:br>
              <a:rPr lang="ru-RU" sz="3200" dirty="0"/>
            </a:br>
            <a:r>
              <a:rPr lang="ru-RU" sz="3200" dirty="0"/>
              <a:t>Тема:</a:t>
            </a:r>
            <a:br>
              <a:rPr lang="ru-RU" sz="3200" dirty="0"/>
            </a:br>
            <a:r>
              <a:rPr lang="ru-RU" sz="3200" dirty="0" smtClean="0"/>
              <a:t>«Профилактика </a:t>
            </a:r>
            <a:r>
              <a:rPr lang="ru-RU" sz="3200" dirty="0"/>
              <a:t>подростковой преступности</a:t>
            </a:r>
            <a:r>
              <a:rPr lang="ru-RU" sz="3200" dirty="0" smtClean="0"/>
              <a:t>»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5157192"/>
            <a:ext cx="4112390" cy="1588166"/>
          </a:xfrm>
          <a:noFill/>
          <a:ln>
            <a:noFill/>
          </a:ln>
        </p:spPr>
        <p:txBody>
          <a:bodyPr>
            <a:normAutofit fontScale="92500" lnSpcReduction="20000"/>
          </a:bodyPr>
          <a:lstStyle/>
          <a:p>
            <a:pPr algn="r"/>
            <a:r>
              <a:rPr lang="ru-RU" sz="1800" dirty="0">
                <a:latin typeface="+mj-lt"/>
              </a:rPr>
              <a:t>Выполнила: ученица 9 класса</a:t>
            </a:r>
          </a:p>
          <a:p>
            <a:pPr algn="r"/>
            <a:r>
              <a:rPr lang="ru-RU" sz="1800" dirty="0">
                <a:latin typeface="+mj-lt"/>
              </a:rPr>
              <a:t> </a:t>
            </a:r>
            <a:r>
              <a:rPr lang="ru-RU" sz="1800" dirty="0" smtClean="0">
                <a:latin typeface="+mj-lt"/>
              </a:rPr>
              <a:t>КЛИМКИНА МАРИЯ </a:t>
            </a:r>
            <a:endParaRPr lang="ru-RU" sz="1800" dirty="0">
              <a:latin typeface="+mj-lt"/>
            </a:endParaRPr>
          </a:p>
          <a:p>
            <a:pPr algn="r"/>
            <a:r>
              <a:rPr lang="ru-RU" sz="1800" dirty="0">
                <a:latin typeface="+mj-lt"/>
              </a:rPr>
              <a:t>Руководитель</a:t>
            </a:r>
            <a:r>
              <a:rPr lang="ru-RU" sz="1800" dirty="0" smtClean="0">
                <a:latin typeface="+mj-lt"/>
              </a:rPr>
              <a:t>: Абраменко М. В.</a:t>
            </a:r>
            <a:endParaRPr lang="ru-RU" sz="1800" dirty="0">
              <a:latin typeface="+mj-lt"/>
            </a:endParaRPr>
          </a:p>
          <a:p>
            <a:pPr algn="r"/>
            <a:r>
              <a:rPr lang="ru-RU" sz="1800" dirty="0">
                <a:latin typeface="+mj-lt"/>
              </a:rPr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272808" cy="122413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/>
              <a:t>Особенности юридической ответственности несовершеннолетних</a:t>
            </a:r>
            <a:endParaRPr lang="ru-RU" sz="28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0111998"/>
              </p:ext>
            </p:extLst>
          </p:nvPr>
        </p:nvGraphicFramePr>
        <p:xfrm>
          <a:off x="827584" y="1628800"/>
          <a:ext cx="7560840" cy="472161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59228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96855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56637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0399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kern="12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Уголовная ответственность несовершеннолетних </a:t>
                      </a:r>
                    </a:p>
                    <a:p>
                      <a:endParaRPr lang="ru-RU" sz="20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подлежит лицо, достигшее ко времени совершения преступления возраста 16 лет.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Лица, достигшие возраста 14 лет, подлежат уголовной ответственности за тяжкие преступления</a:t>
                      </a:r>
                      <a:r>
                        <a:rPr kumimoji="0" lang="ru-RU" sz="2000" b="1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(убийства, кражи, разбой и т. п.)</a:t>
                      </a:r>
                      <a:endParaRPr kumimoji="0" lang="ru-RU" sz="2000" b="1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0399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kern="12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Административная ответственность несовершеннолетних</a:t>
                      </a:r>
                      <a:endParaRPr lang="ru-RU" sz="20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административной ответственности подлежит лицо, достигшее к моменту совершения административного правонарушения возраста 16 лет</a:t>
                      </a:r>
                      <a:endParaRPr lang="ru-RU" sz="20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9" y="188640"/>
            <a:ext cx="7429499" cy="144016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/>
              <a:t>Факторы, влияющие на подростков</a:t>
            </a:r>
            <a:r>
              <a:rPr lang="ru-RU" sz="4000" b="1" dirty="0" smtClean="0"/>
              <a:t>:</a:t>
            </a:r>
            <a:endParaRPr lang="ru-RU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0871790"/>
              </p:ext>
            </p:extLst>
          </p:nvPr>
        </p:nvGraphicFramePr>
        <p:xfrm>
          <a:off x="1193961" y="1772816"/>
          <a:ext cx="7128793" cy="4824536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08823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04056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266974">
                <a:tc>
                  <a:txBody>
                    <a:bodyPr/>
                    <a:lstStyle/>
                    <a:p>
                      <a:r>
                        <a:rPr lang="ru-RU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Первый фактор – «семья». </a:t>
                      </a:r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Не только асоциальность родителей (алкоголиков, наркоманов или криминальных элементов), но и серьезные семейные конфликты, отсутствие контроля над детьми могут стать причиной преступного поведения даже в семьях внешне благополучных. </a:t>
                      </a:r>
                      <a:endParaRPr lang="ru-RU" sz="20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57562">
                <a:tc>
                  <a:txBody>
                    <a:bodyPr/>
                    <a:lstStyle/>
                    <a:p>
                      <a:r>
                        <a:rPr lang="ru-RU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Второй фактор  – «Школа».</a:t>
                      </a:r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4">
                        <a:lumMod val="5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Подросток может пойти на преступление в результате, например, травли со стороны учителей или других подростков. Желание отомстить, доказать, что ты не такой неудачник, как тебя считают окружающие, могут стать причиной правонарушения. 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4">
                        <a:lumMod val="5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5657209"/>
              </p:ext>
            </p:extLst>
          </p:nvPr>
        </p:nvGraphicFramePr>
        <p:xfrm>
          <a:off x="899592" y="260649"/>
          <a:ext cx="7744374" cy="6597351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94421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80015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5812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Третий фактор – «Улица». </a:t>
                      </a:r>
                    </a:p>
                    <a:p>
                      <a:endParaRPr lang="ru-RU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2200" b="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Не все неформальные группы обязательно будут явно побуждать к серьезному нарушению закона, но при этом многие из них считают нормой употреблять алкоголь, принимать наркотики, пусть даже и «легкие», что само по себе может стать причиной преступления. По статистике приблизительно одна шестая часть всех преступлений подростков совершается под воздействием алкогольного или наркотического опьянения.</a:t>
                      </a:r>
                      <a:endParaRPr lang="ru-RU" sz="22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161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Четвёртый фактор –  </a:t>
                      </a:r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«Влияние СМИ и массовой культуры». 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Кумирами молодежи зачастую становятся </a:t>
                      </a:r>
                      <a:r>
                        <a:rPr lang="ru-RU" sz="24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блогеры</a:t>
                      </a:r>
                      <a:r>
                        <a:rPr lang="ru-RU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, музыканты или актеры, ведущие и пропагандирующие </a:t>
                      </a:r>
                      <a:r>
                        <a:rPr lang="ru-RU" sz="24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девиантный</a:t>
                      </a:r>
                      <a:r>
                        <a:rPr lang="ru-RU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образ жизни. Здесь можно привести в пример феномен сериала «Бригада», который вышел на экраны в 2002 году и вызвал целую волну преступности. </a:t>
                      </a:r>
                      <a:endParaRPr lang="ru-RU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0949323"/>
              </p:ext>
            </p:extLst>
          </p:nvPr>
        </p:nvGraphicFramePr>
        <p:xfrm>
          <a:off x="1475656" y="404664"/>
          <a:ext cx="6624736" cy="6453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24736"/>
              </a:tblGrid>
              <a:tr h="6453336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Ну и в конце следует выделить отдельно и такую причину как недостаточная и зачастую чисто формальная профилактика подростковой преступности со стороны семьи, школы, правоохранительных органов, органов опеки и попечительства и т. п. </a:t>
                      </a:r>
                    </a:p>
                    <a:p>
                      <a:endParaRPr lang="ru-RU" sz="2400" dirty="0" smtClean="0"/>
                    </a:p>
                    <a:p>
                      <a:r>
                        <a:rPr lang="ru-RU" sz="2400" dirty="0" smtClean="0"/>
                        <a:t>А если даже такая работа ведется добросовестно, то зачастую используются методы, которые устарели и не воспринимаются должным образом воспитуемыми подростками. </a:t>
                      </a:r>
                    </a:p>
                    <a:p>
                      <a:endParaRPr lang="ru-RU" sz="2400" dirty="0" smtClean="0"/>
                    </a:p>
                    <a:p>
                      <a:r>
                        <a:rPr lang="ru-RU" sz="2400" dirty="0" smtClean="0"/>
                        <a:t>Также не учитываются особенности именно современных подростков, обусловленные тем, что многие из них являются продуктом уже нового, информационного общества.</a:t>
                      </a:r>
                      <a:endParaRPr lang="ru-RU" sz="2400" dirty="0"/>
                    </a:p>
                  </a:txBody>
                  <a:tcPr>
                    <a:solidFill>
                      <a:srgbClr val="1CC2D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6547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4637" y="116632"/>
            <a:ext cx="7429499" cy="1368152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Профилактика подростковой преступности</a:t>
            </a:r>
            <a:endParaRPr lang="ru-RU" dirty="0"/>
          </a:p>
        </p:txBody>
      </p:sp>
      <p:graphicFrame>
        <p:nvGraphicFramePr>
          <p:cNvPr id="3" name="Объект 2">
            <a:extLst>
              <a:ext uri="{FF2B5EF4-FFF2-40B4-BE49-F238E27FC236}">
                <a16:creationId xmlns="" xmlns:a16="http://schemas.microsoft.com/office/drawing/2014/main" id="{755A341C-1508-4465-B78B-AB82ED17653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0457353"/>
              </p:ext>
            </p:extLst>
          </p:nvPr>
        </p:nvGraphicFramePr>
        <p:xfrm>
          <a:off x="1043608" y="1607820"/>
          <a:ext cx="7272808" cy="51335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7" y="188640"/>
            <a:ext cx="7429499" cy="1478570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Пути решения проблемы подростковой </a:t>
            </a:r>
            <a:r>
              <a:rPr lang="ru-RU" b="1" dirty="0" smtClean="0"/>
              <a:t>преступности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916832"/>
            <a:ext cx="6853435" cy="4824536"/>
          </a:xfrm>
        </p:spPr>
        <p:txBody>
          <a:bodyPr>
            <a:normAutofit fontScale="92500"/>
          </a:bodyPr>
          <a:lstStyle/>
          <a:p>
            <a:pPr marL="596646" lvl="0" indent="-514350">
              <a:buFont typeface="+mj-lt"/>
              <a:buAutoNum type="arabicPeriod"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Ликвидировать правовую неграмотность подростков и их родителей</a:t>
            </a:r>
          </a:p>
          <a:p>
            <a:pPr marL="596646" lvl="0" indent="-514350">
              <a:buFont typeface="+mj-lt"/>
              <a:buAutoNum type="arabicPeriod"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Пропагандировать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здоровый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 жизни.</a:t>
            </a:r>
          </a:p>
          <a:p>
            <a:pPr marL="596646" lvl="0" indent="-514350">
              <a:buFont typeface="+mj-lt"/>
              <a:buAutoNum type="arabicPeriod"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Вести активную работу и агитацию за здоровый образ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жизни.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96646" lvl="0" indent="-514350">
              <a:buFont typeface="+mj-lt"/>
              <a:buAutoNum type="arabicPeriod"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Проводить больше классных часов, нацеленных на профилактику подростковых правонарушений, с привлечением органов ПДН.</a:t>
            </a:r>
          </a:p>
          <a:p>
            <a:pPr marL="596646" lvl="0" indent="-514350">
              <a:buFont typeface="+mj-lt"/>
              <a:buAutoNum type="arabicPeriod"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Вовлекать родителей в жизнь их детей путем организации совместных мероприятий.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97205" y="260648"/>
            <a:ext cx="7429499" cy="1152128"/>
          </a:xfrm>
        </p:spPr>
        <p:txBody>
          <a:bodyPr/>
          <a:lstStyle/>
          <a:p>
            <a:pPr algn="ctr"/>
            <a:r>
              <a:rPr lang="ru-RU" dirty="0" smtClean="0"/>
              <a:t>Как это работает на практике?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206631" y="1602558"/>
            <a:ext cx="7037778" cy="5062194"/>
          </a:xfrm>
        </p:spPr>
        <p:txBody>
          <a:bodyPr/>
          <a:lstStyle/>
          <a:p>
            <a:r>
              <a:rPr lang="ru-RU" dirty="0" smtClean="0"/>
              <a:t>Для того, чтобы ответить на этот вопрос и выявить действительно </a:t>
            </a:r>
            <a:r>
              <a:rPr lang="ru-RU" dirty="0"/>
              <a:t>эффективные методы профилактики подростковой преступности в </a:t>
            </a:r>
            <a:r>
              <a:rPr lang="ru-RU" dirty="0" smtClean="0"/>
              <a:t>школе, мной была </a:t>
            </a:r>
            <a:r>
              <a:rPr lang="ru-RU" dirty="0"/>
              <a:t>составлена </a:t>
            </a:r>
            <a:r>
              <a:rPr lang="ru-RU" dirty="0" smtClean="0"/>
              <a:t>анкета</a:t>
            </a:r>
            <a:r>
              <a:rPr lang="en-US" dirty="0"/>
              <a:t>*</a:t>
            </a:r>
            <a:r>
              <a:rPr lang="ru-RU" dirty="0" smtClean="0"/>
              <a:t>, </a:t>
            </a:r>
            <a:r>
              <a:rPr lang="ru-RU" dirty="0"/>
              <a:t>содержащая </a:t>
            </a:r>
            <a:r>
              <a:rPr lang="ru-RU" dirty="0" smtClean="0"/>
              <a:t>10 </a:t>
            </a:r>
            <a:r>
              <a:rPr lang="ru-RU" dirty="0"/>
              <a:t>вопросов. </a:t>
            </a:r>
            <a:endParaRPr lang="ru-RU" dirty="0" smtClean="0"/>
          </a:p>
          <a:p>
            <a:r>
              <a:rPr lang="ru-RU" dirty="0" smtClean="0"/>
              <a:t>Отвечая </a:t>
            </a:r>
            <a:r>
              <a:rPr lang="ru-RU" dirty="0"/>
              <a:t>на </a:t>
            </a:r>
            <a:r>
              <a:rPr lang="ru-RU" dirty="0" smtClean="0"/>
              <a:t>9 </a:t>
            </a:r>
            <a:r>
              <a:rPr lang="ru-RU" dirty="0"/>
              <a:t>из </a:t>
            </a:r>
            <a:r>
              <a:rPr lang="ru-RU" dirty="0" smtClean="0"/>
              <a:t>них, </a:t>
            </a:r>
            <a:r>
              <a:rPr lang="ru-RU" dirty="0"/>
              <a:t>анкетируемый должен выбрать наиболее подходящий ответ из предложенных, а на </a:t>
            </a:r>
            <a:r>
              <a:rPr lang="ru-RU" dirty="0" smtClean="0"/>
              <a:t>1 </a:t>
            </a:r>
            <a:r>
              <a:rPr lang="ru-RU" dirty="0"/>
              <a:t>вопрос необходимо было дать свой ответ. </a:t>
            </a:r>
            <a:endParaRPr lang="en-US" dirty="0" smtClean="0"/>
          </a:p>
          <a:p>
            <a:r>
              <a:rPr lang="ru-RU" i="1" dirty="0" smtClean="0"/>
              <a:t>*</a:t>
            </a:r>
            <a:r>
              <a:rPr lang="en-US" i="1" dirty="0" smtClean="0"/>
              <a:t> </a:t>
            </a:r>
            <a:r>
              <a:rPr lang="ru-RU" i="1" dirty="0" smtClean="0"/>
              <a:t>См. приложение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62469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0802" y="116607"/>
            <a:ext cx="6955109" cy="944031"/>
          </a:xfrm>
        </p:spPr>
        <p:txBody>
          <a:bodyPr/>
          <a:lstStyle/>
          <a:p>
            <a:pPr algn="ctr"/>
            <a:r>
              <a:rPr lang="ru-RU" dirty="0"/>
              <a:t>Итоги анкетирования</a:t>
            </a:r>
          </a:p>
        </p:txBody>
      </p:sp>
      <p:graphicFrame>
        <p:nvGraphicFramePr>
          <p:cNvPr id="15" name="Диаграмма 14"/>
          <p:cNvGraphicFramePr/>
          <p:nvPr>
            <p:extLst>
              <p:ext uri="{D42A27DB-BD31-4B8C-83A1-F6EECF244321}">
                <p14:modId xmlns:p14="http://schemas.microsoft.com/office/powerpoint/2010/main" val="2779058864"/>
              </p:ext>
            </p:extLst>
          </p:nvPr>
        </p:nvGraphicFramePr>
        <p:xfrm>
          <a:off x="5065470" y="1121536"/>
          <a:ext cx="3477555" cy="2697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9" name="Диаграмма 18"/>
          <p:cNvGraphicFramePr/>
          <p:nvPr>
            <p:extLst>
              <p:ext uri="{D42A27DB-BD31-4B8C-83A1-F6EECF244321}">
                <p14:modId xmlns:p14="http://schemas.microsoft.com/office/powerpoint/2010/main" val="987240760"/>
              </p:ext>
            </p:extLst>
          </p:nvPr>
        </p:nvGraphicFramePr>
        <p:xfrm>
          <a:off x="4067944" y="4005064"/>
          <a:ext cx="3096344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3" name="Диаграмма 22"/>
          <p:cNvGraphicFramePr/>
          <p:nvPr>
            <p:extLst>
              <p:ext uri="{D42A27DB-BD31-4B8C-83A1-F6EECF244321}">
                <p14:modId xmlns:p14="http://schemas.microsoft.com/office/powerpoint/2010/main" val="2111355728"/>
              </p:ext>
            </p:extLst>
          </p:nvPr>
        </p:nvGraphicFramePr>
        <p:xfrm>
          <a:off x="899592" y="1108960"/>
          <a:ext cx="3624064" cy="3040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87624" y="220319"/>
            <a:ext cx="7169943" cy="1082290"/>
          </a:xfrm>
        </p:spPr>
        <p:txBody>
          <a:bodyPr/>
          <a:lstStyle/>
          <a:p>
            <a:pPr algn="ctr"/>
            <a:r>
              <a:rPr lang="ru-RU" dirty="0" smtClean="0"/>
              <a:t>Итоги анкетирования</a:t>
            </a:r>
            <a:endParaRPr lang="ru-RU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624258031"/>
              </p:ext>
            </p:extLst>
          </p:nvPr>
        </p:nvGraphicFramePr>
        <p:xfrm>
          <a:off x="467544" y="1412776"/>
          <a:ext cx="4896544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1574698917"/>
              </p:ext>
            </p:extLst>
          </p:nvPr>
        </p:nvGraphicFramePr>
        <p:xfrm>
          <a:off x="4860032" y="1556792"/>
          <a:ext cx="3888432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0623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429499" cy="1152128"/>
          </a:xfrm>
        </p:spPr>
        <p:txBody>
          <a:bodyPr/>
          <a:lstStyle/>
          <a:p>
            <a:pPr algn="ctr"/>
            <a:r>
              <a:rPr lang="ru-RU" dirty="0" smtClean="0"/>
              <a:t>Итоги анкетирования</a:t>
            </a:r>
            <a:endParaRPr lang="ru-RU" dirty="0"/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3008989299"/>
              </p:ext>
            </p:extLst>
          </p:nvPr>
        </p:nvGraphicFramePr>
        <p:xfrm>
          <a:off x="467544" y="1396557"/>
          <a:ext cx="3816424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875627566"/>
              </p:ext>
            </p:extLst>
          </p:nvPr>
        </p:nvGraphicFramePr>
        <p:xfrm>
          <a:off x="4067944" y="1412776"/>
          <a:ext cx="4009400" cy="26577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val="1862439632"/>
              </p:ext>
            </p:extLst>
          </p:nvPr>
        </p:nvGraphicFramePr>
        <p:xfrm>
          <a:off x="3347864" y="4221088"/>
          <a:ext cx="4824536" cy="25257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56102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1187624" y="980728"/>
            <a:ext cx="7272808" cy="5256584"/>
          </a:xfrm>
          <a:solidFill>
            <a:srgbClr val="1CC2D4"/>
          </a:solidFill>
          <a:effectLst>
            <a:softEdge rad="177800"/>
          </a:effectLst>
        </p:spPr>
        <p:txBody>
          <a:bodyPr>
            <a:normAutofit lnSpcReduction="10000"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Проблема подростковой преступности является одной из важнейших проблем нашего времени. Во многих регионах нашей страны процент преступлений совершенных подростками достаточно велик.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В 2022 </a:t>
            </a: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году подростки совершили больше 16 тысяч преступлений.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0" y="657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60648"/>
            <a:ext cx="6164212" cy="1154298"/>
          </a:xfrm>
        </p:spPr>
        <p:txBody>
          <a:bodyPr/>
          <a:lstStyle/>
          <a:p>
            <a:pPr algn="ctr"/>
            <a:r>
              <a:rPr lang="ru-RU" dirty="0" smtClean="0"/>
              <a:t>Итоги анкетирования</a:t>
            </a:r>
            <a:endParaRPr lang="ru-RU" dirty="0"/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3108493379"/>
              </p:ext>
            </p:extLst>
          </p:nvPr>
        </p:nvGraphicFramePr>
        <p:xfrm>
          <a:off x="1475656" y="212792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8380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5301" y="260648"/>
            <a:ext cx="6809903" cy="1010282"/>
          </a:xfrm>
        </p:spPr>
        <p:txBody>
          <a:bodyPr/>
          <a:lstStyle/>
          <a:p>
            <a:pPr algn="ctr"/>
            <a:r>
              <a:rPr lang="ru-RU" dirty="0" smtClean="0"/>
              <a:t>Итоги анкетирования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412776"/>
            <a:ext cx="7128792" cy="5184576"/>
          </a:xfrm>
          <a:solidFill>
            <a:srgbClr val="1CC2D4"/>
          </a:solidFill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Предложения были следующего характера: профилактическое мероприятие театрального или игрового характера (1 человек), тематические экскурсии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(1 человек),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что-то в социальных сетях\тик-токе и т. д.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(4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человек), полезная и вознаграждаемая деятельность (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волонтерство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т. д.) (1 человек), достаточно учебной информации (1 человек), ничего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(2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человека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 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Отдельно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 человека написали, что главное, чтобы не лекция\доклад\урок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455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332656"/>
            <a:ext cx="7141467" cy="866266"/>
          </a:xfrm>
        </p:spPr>
        <p:txBody>
          <a:bodyPr/>
          <a:lstStyle/>
          <a:p>
            <a:pPr algn="ctr"/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93961" y="1556792"/>
            <a:ext cx="6984776" cy="5040560"/>
          </a:xfrm>
        </p:spPr>
        <p:txBody>
          <a:bodyPr/>
          <a:lstStyle/>
          <a:p>
            <a:r>
              <a:rPr lang="ru-RU" dirty="0"/>
              <a:t>Таким образом, очевидно, что среди опрашиваемых традиционные профилактические методы и приемы не вызвали особого отклика и никак не повлияли на их правовое сознание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При этом нужно учитывать, что наша школа несколько отличается от общеобразовательных. </a:t>
            </a:r>
          </a:p>
          <a:p>
            <a:r>
              <a:rPr lang="ru-RU" dirty="0" smtClean="0"/>
              <a:t>Однако очень опасно считать, что раз школа православная, то дети в ней не могут стать участниками преступления, а, значит, и профилактика не так важна, как в других школах.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312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8925" y="332656"/>
            <a:ext cx="7429499" cy="14785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Какие меры профилактики могут быть востребованы в нашей школе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988840"/>
            <a:ext cx="7416824" cy="4760911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1) Совместная работа психологов и священников нашей школы.</a:t>
            </a:r>
          </a:p>
          <a:p>
            <a:r>
              <a:rPr lang="ru-RU" dirty="0" smtClean="0"/>
              <a:t>2</a:t>
            </a:r>
            <a:r>
              <a:rPr lang="ru-RU" dirty="0"/>
              <a:t>) </a:t>
            </a:r>
            <a:r>
              <a:rPr lang="ru-RU" dirty="0" smtClean="0"/>
              <a:t>Для </a:t>
            </a:r>
            <a:r>
              <a:rPr lang="ru-RU" dirty="0"/>
              <a:t>работы с трудными подростками привлекать сами коллективы учащихся, организовывать различные мероприятия (спортивного, развлекательного характера и т.п.). Главная задача – заинтересовать подростка, не дать ему выпасть из общей деятельности учебного </a:t>
            </a:r>
            <a:r>
              <a:rPr lang="ru-RU" dirty="0" smtClean="0"/>
              <a:t>коллектива.</a:t>
            </a:r>
          </a:p>
          <a:p>
            <a:r>
              <a:rPr lang="ru-RU" dirty="0"/>
              <a:t>3</a:t>
            </a:r>
            <a:r>
              <a:rPr lang="ru-RU" dirty="0" smtClean="0"/>
              <a:t>) Необходимо </a:t>
            </a:r>
            <a:r>
              <a:rPr lang="ru-RU" dirty="0"/>
              <a:t>организовывать диспуты, беседы на правовые темы, семинары. Однако важно, чтобы такие мероприятия не носили формальный характер, а действительно заинтересовывали подростков. Кроме того, стоит организовывать тематические экскурсии, здесь полезным будет прочная связь и взаимодействие с правоохранительными </a:t>
            </a:r>
            <a:r>
              <a:rPr lang="ru-RU" dirty="0" smtClean="0"/>
              <a:t>органами.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030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7429499" cy="1478570"/>
          </a:xfrm>
        </p:spPr>
        <p:txBody>
          <a:bodyPr>
            <a:normAutofit fontScale="90000"/>
          </a:bodyPr>
          <a:lstStyle/>
          <a:p>
            <a:r>
              <a:rPr lang="ru-RU" dirty="0"/>
              <a:t>Какие меры профилактики могут быть востребованы в нашей школе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988840"/>
            <a:ext cx="7025927" cy="4491881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Необходимо </a:t>
            </a:r>
            <a:r>
              <a:rPr lang="ru-RU" dirty="0"/>
              <a:t>тем, кто организует профилактическую работу, своевременно осваивать современные технологии, понимать, что происходит в виртуальном пространстве, где большинство подростков проводит большую часть времени. </a:t>
            </a:r>
            <a:endParaRPr lang="ru-RU" dirty="0" smtClean="0"/>
          </a:p>
          <a:p>
            <a:r>
              <a:rPr lang="ru-RU" dirty="0" smtClean="0"/>
              <a:t>Следует </a:t>
            </a:r>
            <a:r>
              <a:rPr lang="ru-RU" dirty="0"/>
              <a:t>шире использовать возможности социальных сетей, но, главное, привлекать самих подростков к такой работе. Все-таки контент для подростков и контент, сделанный подростками, отличается. Последний может быть гораздо более понятен и авторитетен для целевой аудитории.</a:t>
            </a:r>
          </a:p>
        </p:txBody>
      </p:sp>
    </p:spTree>
    <p:extLst>
      <p:ext uri="{BB962C8B-B14F-4D97-AF65-F5344CB8AC3E}">
        <p14:creationId xmlns:p14="http://schemas.microsoft.com/office/powerpoint/2010/main" val="205928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1266" y="188640"/>
            <a:ext cx="7429499" cy="1298314"/>
          </a:xfrm>
        </p:spPr>
        <p:txBody>
          <a:bodyPr/>
          <a:lstStyle/>
          <a:p>
            <a:pPr algn="ctr"/>
            <a:r>
              <a:rPr lang="ru-RU" dirty="0" smtClean="0"/>
              <a:t>Мой проектный продукт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772816"/>
            <a:ext cx="7531173" cy="4752527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Я хочу предложить свой сценарий профилактического мероприятия, разработанный с применением технологии «кейс-</a:t>
            </a:r>
            <a:r>
              <a:rPr lang="ru-RU" sz="2800" dirty="0" err="1" smtClean="0"/>
              <a:t>стади</a:t>
            </a:r>
            <a:r>
              <a:rPr lang="ru-RU" sz="2800" dirty="0" smtClean="0"/>
              <a:t>», позволяющий самим подросткам совместно проанализировать, дать оценку, придумать алгоритм решения предложенной проблемы. </a:t>
            </a:r>
          </a:p>
          <a:p>
            <a:pPr algn="ctr"/>
            <a:r>
              <a:rPr lang="ru-RU" sz="2800" i="1" dirty="0" smtClean="0"/>
              <a:t>См. предложение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368073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6260" y="185174"/>
            <a:ext cx="6737972" cy="977618"/>
          </a:xfrm>
        </p:spPr>
        <p:txBody>
          <a:bodyPr/>
          <a:lstStyle/>
          <a:p>
            <a:pPr algn="ctr"/>
            <a:r>
              <a:rPr lang="ru-RU" dirty="0"/>
              <a:t>Вывод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196752"/>
            <a:ext cx="7416824" cy="55446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Работа над проектом закончена.</a:t>
            </a:r>
          </a:p>
          <a:p>
            <a:pPr algn="ctr"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Благодаря своему проекту я поняла, что подростковая преступность – «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больная мозоль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современности.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как показывает анкетирование, проведенное среди учащихся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моей школы,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профилактическая работа часто проводится устаревшими методами, не учитывая современные интересы и онлайн пространство, в котором большую часть времени находятся подростки. Такая работа проводится часто только формально, не запоминается и мало влияет на правовое сознание подростков.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>
            <a:extLst>
              <a:ext uri="{FF2B5EF4-FFF2-40B4-BE49-F238E27FC236}">
                <a16:creationId xmlns="" xmlns:a16="http://schemas.microsoft.com/office/drawing/2014/main" id="{56260A35-20DB-4E82-8B4A-8C6DFE1E2B0A}"/>
              </a:ext>
            </a:extLst>
          </p:cNvPr>
          <p:cNvSpPr txBox="1">
            <a:spLocks/>
          </p:cNvSpPr>
          <p:nvPr/>
        </p:nvSpPr>
        <p:spPr>
          <a:xfrm>
            <a:off x="827584" y="1196752"/>
            <a:ext cx="7677496" cy="4663440"/>
          </a:xfrm>
          <a:prstGeom prst="rect">
            <a:avLst/>
          </a:prstGeom>
          <a:solidFill>
            <a:srgbClr val="1CC2D4"/>
          </a:solidFill>
          <a:effectLst>
            <a:softEdge rad="76200"/>
          </a:effectLst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ru-RU" sz="4400" dirty="0"/>
              <a:t>    </a:t>
            </a:r>
            <a:r>
              <a:rPr lang="ru-RU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проекта:  определить основные причины подростковой 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преступности и разработать рекомендации по ее профилактике в ТПШ. 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049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332656"/>
            <a:ext cx="6953919" cy="794258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>
                <a:latin typeface="Calibri" pitchFamily="34" charset="0"/>
              </a:rPr>
              <a:t>Задачи</a:t>
            </a: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126914"/>
            <a:ext cx="7241951" cy="5614454"/>
          </a:xfrm>
          <a:solidFill>
            <a:srgbClr val="1CC2D4"/>
          </a:solidFill>
          <a:effectLst>
            <a:softEdge rad="127000"/>
          </a:effectLst>
        </p:spPr>
        <p:txBody>
          <a:bodyPr>
            <a:normAutofit lnSpcReduction="10000"/>
          </a:bodyPr>
          <a:lstStyle/>
          <a:p>
            <a:pPr marL="539496" indent="-457200">
              <a:buFont typeface="+mj-lt"/>
              <a:buAutoNum type="arabicPeriod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Проанализировать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специальную литературу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39496" indent="-457200">
              <a:buFont typeface="+mj-lt"/>
              <a:buAutoNum type="arabicPeriod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Выделить важнейшие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факторы влияющие на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поведение подростков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539496" indent="-457200">
              <a:buFont typeface="+mj-lt"/>
              <a:buAutoNum type="arabicPeriod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Составить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анкету;</a:t>
            </a:r>
          </a:p>
          <a:p>
            <a:pPr marL="539496" indent="-457200">
              <a:buFont typeface="+mj-lt"/>
              <a:buAutoNum type="arabicPeriod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Провести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анкетирование среди учащихся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Троицкой Православной школы с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целью выявить их отношение к наиболее распространенным методам профилактики;</a:t>
            </a:r>
          </a:p>
          <a:p>
            <a:pPr marL="539496" indent="-457200">
              <a:buFont typeface="+mj-lt"/>
              <a:buAutoNum type="arabicPeriod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основании специальной литературы и проведенного анкетирования выявить наиболее эффективные методы профилактики и борьбы с подростковой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преступностью в ТПШ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082290"/>
          </a:xfrm>
        </p:spPr>
        <p:txBody>
          <a:bodyPr/>
          <a:lstStyle/>
          <a:p>
            <a:pPr algn="ctr"/>
            <a:r>
              <a:rPr lang="ru-RU" dirty="0"/>
              <a:t>Гипотеза исследования: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6766" y="1916832"/>
            <a:ext cx="7128793" cy="4608512"/>
          </a:xfrm>
          <a:solidFill>
            <a:srgbClr val="1CC2D4"/>
          </a:solidFill>
          <a:effectLst>
            <a:softEdge rad="101600"/>
          </a:effectLst>
        </p:spPr>
        <p:txBody>
          <a:bodyPr>
            <a:normAutofit/>
          </a:bodyPr>
          <a:lstStyle/>
          <a:p>
            <a:r>
              <a:rPr lang="ru-RU" sz="3200" dirty="0" smtClean="0"/>
              <a:t>Методы </a:t>
            </a:r>
            <a:r>
              <a:rPr lang="ru-RU" sz="3200" dirty="0"/>
              <a:t>профилактики должны периодически корректироваться, так как каждое поколение подростков может иметь свои особенности. </a:t>
            </a:r>
            <a:endParaRPr lang="ru-RU" sz="3200" dirty="0" smtClean="0"/>
          </a:p>
          <a:p>
            <a:r>
              <a:rPr lang="ru-RU" sz="3200" dirty="0" smtClean="0"/>
              <a:t>Для </a:t>
            </a:r>
            <a:r>
              <a:rPr lang="ru-RU" sz="3200" dirty="0"/>
              <a:t>уточнения действенности тех или иных методов следует иметь обратную связь от самих подростков.</a:t>
            </a:r>
          </a:p>
        </p:txBody>
      </p:sp>
    </p:spTree>
    <p:extLst>
      <p:ext uri="{BB962C8B-B14F-4D97-AF65-F5344CB8AC3E}">
        <p14:creationId xmlns:p14="http://schemas.microsoft.com/office/powerpoint/2010/main" val="2840250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124744"/>
            <a:ext cx="7488832" cy="5328592"/>
          </a:xfrm>
          <a:solidFill>
            <a:srgbClr val="1CC2D4"/>
          </a:solidFill>
          <a:effectLst>
            <a:softEdge rad="88900"/>
          </a:effectLst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Преступность несовершеннолетних – совокупность преступлений, совершенных лицами в возрасте от 14 до 18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лет.</a:t>
            </a:r>
          </a:p>
          <a:p>
            <a:pPr algn="ctr">
              <a:buNone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возраст учащихся 8 – 11 классов.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C2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6059" y="332656"/>
            <a:ext cx="7429499" cy="1478570"/>
          </a:xfrm>
        </p:spPr>
        <p:txBody>
          <a:bodyPr/>
          <a:lstStyle/>
          <a:p>
            <a:pPr algn="ctr"/>
            <a:r>
              <a:rPr lang="ru-RU" dirty="0" smtClean="0"/>
              <a:t>Статистика по преступлениям подростков за 2022 г.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781937"/>
            <a:ext cx="7241950" cy="4887423"/>
          </a:xfrm>
        </p:spPr>
        <p:txBody>
          <a:bodyPr>
            <a:normAutofit/>
          </a:bodyPr>
          <a:lstStyle/>
          <a:p>
            <a:r>
              <a:rPr lang="ru-RU" dirty="0" smtClean="0"/>
              <a:t>Наиболее часто совершаемые преступления:</a:t>
            </a:r>
          </a:p>
          <a:p>
            <a:r>
              <a:rPr lang="ru-RU" dirty="0"/>
              <a:t>Доля хищений </a:t>
            </a:r>
            <a:r>
              <a:rPr lang="ru-RU" dirty="0" smtClean="0"/>
              <a:t>– превышает </a:t>
            </a:r>
            <a:r>
              <a:rPr lang="ru-RU" dirty="0" smtClean="0"/>
              <a:t>59%. </a:t>
            </a:r>
            <a:endParaRPr lang="ru-RU" dirty="0" smtClean="0"/>
          </a:p>
          <a:p>
            <a:r>
              <a:rPr lang="ru-RU" dirty="0"/>
              <a:t>Преступления, связанные с незаконным оборотом наркотиков, </a:t>
            </a:r>
            <a:r>
              <a:rPr lang="ru-RU" dirty="0" smtClean="0"/>
              <a:t>-</a:t>
            </a:r>
            <a:r>
              <a:rPr lang="ru-RU" dirty="0" smtClean="0"/>
              <a:t>14 </a:t>
            </a:r>
            <a:r>
              <a:rPr lang="ru-RU" dirty="0" smtClean="0"/>
              <a:t>%.</a:t>
            </a:r>
          </a:p>
          <a:p>
            <a:r>
              <a:rPr lang="ru-RU" dirty="0" smtClean="0"/>
              <a:t>Угоны </a:t>
            </a:r>
            <a:r>
              <a:rPr lang="ru-RU" dirty="0"/>
              <a:t>автомобилей с целью </a:t>
            </a:r>
            <a:r>
              <a:rPr lang="ru-RU" dirty="0" smtClean="0"/>
              <a:t>покататься - </a:t>
            </a:r>
            <a:r>
              <a:rPr lang="ru-RU" dirty="0"/>
              <a:t>9</a:t>
            </a:r>
            <a:r>
              <a:rPr lang="ru-RU" dirty="0" smtClean="0"/>
              <a:t>%</a:t>
            </a:r>
          </a:p>
          <a:p>
            <a:r>
              <a:rPr lang="ru-RU" dirty="0" smtClean="0"/>
              <a:t>Изнасилования </a:t>
            </a:r>
            <a:r>
              <a:rPr lang="ru-RU" dirty="0"/>
              <a:t>и насильственные действия сексуального характера </a:t>
            </a:r>
            <a:r>
              <a:rPr lang="ru-RU" dirty="0" smtClean="0"/>
              <a:t>- 4%</a:t>
            </a:r>
          </a:p>
          <a:p>
            <a:r>
              <a:rPr lang="ru-RU" dirty="0"/>
              <a:t>убийства и причинение тяжкого вреда здоровью, повлекшее смерть, – 1,6</a:t>
            </a:r>
            <a:r>
              <a:rPr lang="ru-RU" dirty="0" smtClean="0"/>
              <a:t>%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856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880736819"/>
              </p:ext>
            </p:extLst>
          </p:nvPr>
        </p:nvGraphicFramePr>
        <p:xfrm>
          <a:off x="1403648" y="260648"/>
          <a:ext cx="6840760" cy="6192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3497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4454" y="188640"/>
            <a:ext cx="7097935" cy="1298314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Основные причины подростковой преступности</a:t>
            </a:r>
            <a:r>
              <a:rPr lang="ru-RU" b="1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2486" y="1772816"/>
            <a:ext cx="6809903" cy="4824536"/>
          </a:xfrm>
        </p:spPr>
        <p:txBody>
          <a:bodyPr>
            <a:normAutofit fontScale="92500" lnSpcReduction="20000"/>
          </a:bodyPr>
          <a:lstStyle/>
          <a:p>
            <a:pPr marL="596646" lvl="0" indent="-514350">
              <a:buFont typeface="+mj-lt"/>
              <a:buAutoNum type="arabicPeriod"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Слабая профилактика правонарушений среди несовершеннолетних.    </a:t>
            </a:r>
          </a:p>
          <a:p>
            <a:pPr marL="596646" lvl="0" indent="-514350">
              <a:buFont typeface="+mj-lt"/>
              <a:buAutoNum type="arabicPeriod"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Отсутствие воспитательной функции в системе обучения.</a:t>
            </a:r>
          </a:p>
          <a:p>
            <a:pPr marL="596646" lvl="0" indent="-514350">
              <a:buFont typeface="+mj-lt"/>
              <a:buAutoNum type="arabicPeriod"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Незнание закона. </a:t>
            </a:r>
          </a:p>
          <a:p>
            <a:pPr marL="596646" lvl="0" indent="-514350">
              <a:buFont typeface="+mj-lt"/>
              <a:buAutoNum type="arabicPeriod"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Уверенность в безнаказанности.</a:t>
            </a:r>
          </a:p>
          <a:p>
            <a:pPr marL="596646" lvl="0" indent="-514350">
              <a:buFont typeface="+mj-lt"/>
              <a:buAutoNum type="arabicPeriod"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Безделье, желание повеселиться.</a:t>
            </a:r>
          </a:p>
          <a:p>
            <a:pPr marL="596646" lvl="0" indent="-514350">
              <a:buFont typeface="+mj-lt"/>
              <a:buAutoNum type="arabicPeriod"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Желание выделиться среди сверстников.</a:t>
            </a:r>
          </a:p>
          <a:p>
            <a:pPr marL="596646" lvl="0" indent="-514350">
              <a:buFont typeface="+mj-lt"/>
              <a:buAutoNum type="arabicPeriod"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Неблагополучная ситуация.</a:t>
            </a:r>
          </a:p>
          <a:p>
            <a:pPr marL="596646" lvl="0" indent="-514350">
              <a:buFont typeface="+mj-lt"/>
              <a:buAutoNum type="arabicPeriod"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Давление со стороны друзей.</a:t>
            </a:r>
          </a:p>
          <a:p>
            <a:pPr marL="596646" lvl="0" indent="-514350">
              <a:buFont typeface="+mj-lt"/>
              <a:buAutoNum type="arabicPeriod"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Употребления алкоголя, наркотиков.</a:t>
            </a:r>
          </a:p>
          <a:p>
            <a:pPr marL="596646" indent="-514350">
              <a:buFont typeface="+mj-lt"/>
              <a:buAutoNum type="arabicPeriod"/>
            </a:pP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Контур</Template>
  <TotalTime>709</TotalTime>
  <Words>1235</Words>
  <Application>Microsoft Office PowerPoint</Application>
  <PresentationFormat>Экран (4:3)</PresentationFormat>
  <Paragraphs>106</Paragraphs>
  <Slides>26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2" baseType="lpstr">
      <vt:lpstr>Arial</vt:lpstr>
      <vt:lpstr>Calibri</vt:lpstr>
      <vt:lpstr>Times New Roman</vt:lpstr>
      <vt:lpstr>Trebuchet MS</vt:lpstr>
      <vt:lpstr>Tw Cen MT</vt:lpstr>
      <vt:lpstr>Контур</vt:lpstr>
      <vt:lpstr>ННОУ «ТРОИЦКАЯ ПРАВОСЛАВНАЯ ШКОЛА»    Проектная работа Тема: «Профилактика подростковой преступности»</vt:lpstr>
      <vt:lpstr>Презентация PowerPoint</vt:lpstr>
      <vt:lpstr>Презентация PowerPoint</vt:lpstr>
      <vt:lpstr>Задачи </vt:lpstr>
      <vt:lpstr>Гипотеза исследования: </vt:lpstr>
      <vt:lpstr>Презентация PowerPoint</vt:lpstr>
      <vt:lpstr>Статистика по преступлениям подростков за 2022 г.</vt:lpstr>
      <vt:lpstr>Презентация PowerPoint</vt:lpstr>
      <vt:lpstr>Основные причины подростковой преступности:</vt:lpstr>
      <vt:lpstr>Особенности юридической ответственности несовершеннолетних</vt:lpstr>
      <vt:lpstr>Факторы, влияющие на подростков:</vt:lpstr>
      <vt:lpstr>Презентация PowerPoint</vt:lpstr>
      <vt:lpstr>Презентация PowerPoint</vt:lpstr>
      <vt:lpstr>Профилактика подростковой преступности</vt:lpstr>
      <vt:lpstr>Пути решения проблемы подростковой преступности</vt:lpstr>
      <vt:lpstr>Как это работает на практике?</vt:lpstr>
      <vt:lpstr>Итоги анкетирования</vt:lpstr>
      <vt:lpstr>Итоги анкетирования</vt:lpstr>
      <vt:lpstr>Итоги анкетирования</vt:lpstr>
      <vt:lpstr>Итоги анкетирования</vt:lpstr>
      <vt:lpstr>Итоги анкетирования</vt:lpstr>
      <vt:lpstr>Вывод</vt:lpstr>
      <vt:lpstr>Какие меры профилактики могут быть востребованы в нашей школе</vt:lpstr>
      <vt:lpstr>Какие меры профилактики могут быть востребованы в нашей школе</vt:lpstr>
      <vt:lpstr>Мой проектный продукт</vt:lpstr>
      <vt:lpstr>Вывод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КАЗЁННОЕ ОБЩЕОБРАЗОВАТЕЛЬНОЕ УЧЕРЕЖДЕНИЕ ШАПОШНИКОВСКАЯ СРЕДНЯЯ ОБЩЕОБРАЗОВАТЕЛЬНАЯ ШКОЛА  Проектная работа Тема: «Субъективные причины подростковой преступности» </dc:title>
  <dc:creator>Пользователь</dc:creator>
  <cp:lastModifiedBy>Майя</cp:lastModifiedBy>
  <cp:revision>64</cp:revision>
  <dcterms:created xsi:type="dcterms:W3CDTF">2021-03-10T13:45:21Z</dcterms:created>
  <dcterms:modified xsi:type="dcterms:W3CDTF">2023-03-28T17:57:53Z</dcterms:modified>
</cp:coreProperties>
</file>