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Override1.xml" ContentType="application/vnd.openxmlformats-officedocument.themeOverride+xml"/>
  <Override PartName="/ppt/tags/tag1.xml" ContentType="application/vnd.openxmlformats-officedocument.presentationml.tags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8" r:id="rId3"/>
    <p:sldId id="257" r:id="rId4"/>
    <p:sldId id="261" r:id="rId5"/>
    <p:sldId id="260" r:id="rId6"/>
    <p:sldId id="262" r:id="rId7"/>
    <p:sldId id="263" r:id="rId8"/>
    <p:sldId id="266" r:id="rId9"/>
    <p:sldId id="267" r:id="rId10"/>
    <p:sldId id="264" r:id="rId1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F421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152" autoAdjust="0"/>
    <p:restoredTop sz="94660"/>
  </p:normalViewPr>
  <p:slideViewPr>
    <p:cSldViewPr>
      <p:cViewPr varScale="1">
        <p:scale>
          <a:sx n="68" d="100"/>
          <a:sy n="68" d="100"/>
        </p:scale>
        <p:origin x="1302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#3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5DCDA7F-7B43-403B-95F6-533196053A82}" type="doc">
      <dgm:prSet loTypeId="urn:microsoft.com/office/officeart/2005/8/layout/funnel1" loCatId="relationship" qsTypeId="urn:microsoft.com/office/officeart/2005/8/quickstyle/simple1#3" qsCatId="simple" csTypeId="urn:microsoft.com/office/officeart/2005/8/colors/accent1_2#3" csCatId="accent1" phldr="1"/>
      <dgm:spPr/>
      <dgm:t>
        <a:bodyPr/>
        <a:lstStyle/>
        <a:p>
          <a:endParaRPr lang="ru-RU"/>
        </a:p>
      </dgm:t>
    </dgm:pt>
    <dgm:pt modelId="{E6232B73-690C-4F59-A643-473900C82F83}">
      <dgm:prSet phldrT="[Текст]"/>
      <dgm:spPr/>
      <dgm:t>
        <a:bodyPr/>
        <a:lstStyle/>
        <a:p>
          <a:r>
            <a:rPr lang="ru-RU" b="1" dirty="0"/>
            <a:t>Развитие творческих способностей</a:t>
          </a:r>
        </a:p>
      </dgm:t>
    </dgm:pt>
    <dgm:pt modelId="{890A1C50-199E-4F0E-9928-B4BBE20A8BC2}" type="parTrans" cxnId="{A969A60B-EE08-461F-963F-9BA1BB8451DE}">
      <dgm:prSet/>
      <dgm:spPr/>
      <dgm:t>
        <a:bodyPr/>
        <a:lstStyle/>
        <a:p>
          <a:endParaRPr lang="ru-RU"/>
        </a:p>
      </dgm:t>
    </dgm:pt>
    <dgm:pt modelId="{DE820EA1-C445-449D-B23C-FFB6F6195F54}" type="sibTrans" cxnId="{A969A60B-EE08-461F-963F-9BA1BB8451DE}">
      <dgm:prSet/>
      <dgm:spPr/>
      <dgm:t>
        <a:bodyPr/>
        <a:lstStyle/>
        <a:p>
          <a:endParaRPr lang="ru-RU"/>
        </a:p>
      </dgm:t>
    </dgm:pt>
    <dgm:pt modelId="{35F50D52-C612-442C-8B7F-C7AFAEEBF244}">
      <dgm:prSet phldrT="[Текст]"/>
      <dgm:spPr/>
      <dgm:t>
        <a:bodyPr/>
        <a:lstStyle/>
        <a:p>
          <a:r>
            <a:rPr lang="ru-RU" b="1" dirty="0"/>
            <a:t>Мелкая моторика</a:t>
          </a:r>
        </a:p>
      </dgm:t>
    </dgm:pt>
    <dgm:pt modelId="{ABC15F23-35EE-4495-8E6B-CB77C966CEE9}" type="parTrans" cxnId="{8BAD6D5E-28E1-41AA-BB67-0A0B379CD3C8}">
      <dgm:prSet/>
      <dgm:spPr/>
      <dgm:t>
        <a:bodyPr/>
        <a:lstStyle/>
        <a:p>
          <a:endParaRPr lang="ru-RU"/>
        </a:p>
      </dgm:t>
    </dgm:pt>
    <dgm:pt modelId="{E11881B0-86EA-45AE-A25F-CFECE2BFD5B5}" type="sibTrans" cxnId="{8BAD6D5E-28E1-41AA-BB67-0A0B379CD3C8}">
      <dgm:prSet/>
      <dgm:spPr/>
      <dgm:t>
        <a:bodyPr/>
        <a:lstStyle/>
        <a:p>
          <a:endParaRPr lang="ru-RU"/>
        </a:p>
      </dgm:t>
    </dgm:pt>
    <dgm:pt modelId="{241E9BD1-77B1-4F36-BA11-2ED178FADC1D}">
      <dgm:prSet phldrT="[Текст]"/>
      <dgm:spPr/>
      <dgm:t>
        <a:bodyPr/>
        <a:lstStyle/>
        <a:p>
          <a:r>
            <a:rPr lang="ru-RU" b="1" dirty="0"/>
            <a:t>Эмоциональное состояние</a:t>
          </a:r>
        </a:p>
      </dgm:t>
    </dgm:pt>
    <dgm:pt modelId="{C9AC93BD-CE0D-4185-BD1A-11B4896E8A05}" type="parTrans" cxnId="{27E6C83A-535B-44B7-A993-D5D02F4327F1}">
      <dgm:prSet/>
      <dgm:spPr/>
      <dgm:t>
        <a:bodyPr/>
        <a:lstStyle/>
        <a:p>
          <a:endParaRPr lang="ru-RU"/>
        </a:p>
      </dgm:t>
    </dgm:pt>
    <dgm:pt modelId="{5658024A-8F5B-4288-9ED9-33E1992BBFB3}" type="sibTrans" cxnId="{27E6C83A-535B-44B7-A993-D5D02F4327F1}">
      <dgm:prSet/>
      <dgm:spPr/>
      <dgm:t>
        <a:bodyPr/>
        <a:lstStyle/>
        <a:p>
          <a:endParaRPr lang="ru-RU"/>
        </a:p>
      </dgm:t>
    </dgm:pt>
    <dgm:pt modelId="{116E0A95-14CA-4323-B75C-AE558001F1AB}">
      <dgm:prSet phldrT="[Текст]"/>
      <dgm:spPr/>
      <dgm:t>
        <a:bodyPr/>
        <a:lstStyle/>
        <a:p>
          <a:r>
            <a:rPr lang="ru-RU" b="1" dirty="0">
              <a:solidFill>
                <a:srgbClr val="C00000"/>
              </a:solidFill>
            </a:rPr>
            <a:t>Развитие ребёнка</a:t>
          </a:r>
        </a:p>
      </dgm:t>
    </dgm:pt>
    <dgm:pt modelId="{671B3603-8C3F-4F8C-AE9D-D54A92C71539}" type="parTrans" cxnId="{9515408A-D2AE-4BDF-AE71-C99408741CF0}">
      <dgm:prSet/>
      <dgm:spPr/>
      <dgm:t>
        <a:bodyPr/>
        <a:lstStyle/>
        <a:p>
          <a:endParaRPr lang="ru-RU"/>
        </a:p>
      </dgm:t>
    </dgm:pt>
    <dgm:pt modelId="{8BC2F1E9-4041-4633-9A65-EA3A306AF58D}" type="sibTrans" cxnId="{9515408A-D2AE-4BDF-AE71-C99408741CF0}">
      <dgm:prSet/>
      <dgm:spPr/>
      <dgm:t>
        <a:bodyPr/>
        <a:lstStyle/>
        <a:p>
          <a:endParaRPr lang="ru-RU"/>
        </a:p>
      </dgm:t>
    </dgm:pt>
    <dgm:pt modelId="{3C80EB21-FF4D-44AB-B0D8-DA6C71D6E475}" type="pres">
      <dgm:prSet presAssocID="{25DCDA7F-7B43-403B-95F6-533196053A82}" presName="Name0" presStyleCnt="0">
        <dgm:presLayoutVars>
          <dgm:chMax val="4"/>
          <dgm:resizeHandles val="exact"/>
        </dgm:presLayoutVars>
      </dgm:prSet>
      <dgm:spPr/>
    </dgm:pt>
    <dgm:pt modelId="{523B5828-9914-4186-9EA4-C114E650E275}" type="pres">
      <dgm:prSet presAssocID="{25DCDA7F-7B43-403B-95F6-533196053A82}" presName="ellipse" presStyleLbl="trBgShp" presStyleIdx="0" presStyleCnt="1" custLinFactNeighborX="2375" custLinFactNeighborY="5871"/>
      <dgm:spPr/>
    </dgm:pt>
    <dgm:pt modelId="{CEBE6C6F-4941-45C3-AA82-23F3E4B8629E}" type="pres">
      <dgm:prSet presAssocID="{25DCDA7F-7B43-403B-95F6-533196053A82}" presName="arrow1" presStyleLbl="fgShp" presStyleIdx="0" presStyleCnt="1" custLinFactNeighborX="15279" custLinFactNeighborY="4179">
        <dgm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dgm:style>
      </dgm:prSet>
      <dgm:spPr/>
    </dgm:pt>
    <dgm:pt modelId="{8AB83829-7715-4A6F-9B66-EEDDA58AB657}" type="pres">
      <dgm:prSet presAssocID="{25DCDA7F-7B43-403B-95F6-533196053A82}" presName="rectangle" presStyleLbl="revTx" presStyleIdx="0" presStyleCnt="1">
        <dgm:presLayoutVars>
          <dgm:bulletEnabled val="1"/>
        </dgm:presLayoutVars>
      </dgm:prSet>
      <dgm:spPr/>
    </dgm:pt>
    <dgm:pt modelId="{F305DB84-B92B-426E-905E-B7CA2F75086F}" type="pres">
      <dgm:prSet presAssocID="{35F50D52-C612-442C-8B7F-C7AFAEEBF244}" presName="item1" presStyleLbl="node1" presStyleIdx="0" presStyleCnt="3" custLinFactNeighborX="-6818" custLinFactNeighborY="4465">
        <dgm:presLayoutVars>
          <dgm:bulletEnabled val="1"/>
        </dgm:presLayoutVars>
      </dgm:prSet>
      <dgm:spPr/>
    </dgm:pt>
    <dgm:pt modelId="{6687D35F-0451-4B2B-9BC8-55E0E56E549E}" type="pres">
      <dgm:prSet presAssocID="{241E9BD1-77B1-4F36-BA11-2ED178FADC1D}" presName="item2" presStyleLbl="node1" presStyleIdx="1" presStyleCnt="3" custLinFactNeighborX="-39578" custLinFactNeighborY="-22737">
        <dgm:presLayoutVars>
          <dgm:bulletEnabled val="1"/>
        </dgm:presLayoutVars>
      </dgm:prSet>
      <dgm:spPr/>
    </dgm:pt>
    <dgm:pt modelId="{2B39B174-FAAF-495A-93B8-AAAAEDD58AFB}" type="pres">
      <dgm:prSet presAssocID="{116E0A95-14CA-4323-B75C-AE558001F1AB}" presName="item3" presStyleLbl="node1" presStyleIdx="2" presStyleCnt="3" custLinFactNeighborX="69212" custLinFactNeighborY="1440">
        <dgm:presLayoutVars>
          <dgm:bulletEnabled val="1"/>
        </dgm:presLayoutVars>
      </dgm:prSet>
      <dgm:spPr/>
    </dgm:pt>
    <dgm:pt modelId="{8A48B5F9-6626-4FC5-9DB0-25B35715FB37}" type="pres">
      <dgm:prSet presAssocID="{25DCDA7F-7B43-403B-95F6-533196053A82}" presName="funnel" presStyleLbl="trAlignAcc1" presStyleIdx="0" presStyleCnt="1" custScaleX="129689" custLinFactNeighborX="2061" custLinFactNeighborY="2368"/>
      <dgm:spPr/>
    </dgm:pt>
  </dgm:ptLst>
  <dgm:cxnLst>
    <dgm:cxn modelId="{A969A60B-EE08-461F-963F-9BA1BB8451DE}" srcId="{25DCDA7F-7B43-403B-95F6-533196053A82}" destId="{E6232B73-690C-4F59-A643-473900C82F83}" srcOrd="0" destOrd="0" parTransId="{890A1C50-199E-4F0E-9928-B4BBE20A8BC2}" sibTransId="{DE820EA1-C445-449D-B23C-FFB6F6195F54}"/>
    <dgm:cxn modelId="{9C5DEF0B-4BDD-45FF-AFEB-6879AEAEACF2}" type="presOf" srcId="{35F50D52-C612-442C-8B7F-C7AFAEEBF244}" destId="{6687D35F-0451-4B2B-9BC8-55E0E56E549E}" srcOrd="0" destOrd="0" presId="urn:microsoft.com/office/officeart/2005/8/layout/funnel1"/>
    <dgm:cxn modelId="{27E6C83A-535B-44B7-A993-D5D02F4327F1}" srcId="{25DCDA7F-7B43-403B-95F6-533196053A82}" destId="{241E9BD1-77B1-4F36-BA11-2ED178FADC1D}" srcOrd="2" destOrd="0" parTransId="{C9AC93BD-CE0D-4185-BD1A-11B4896E8A05}" sibTransId="{5658024A-8F5B-4288-9ED9-33E1992BBFB3}"/>
    <dgm:cxn modelId="{8BAD6D5E-28E1-41AA-BB67-0A0B379CD3C8}" srcId="{25DCDA7F-7B43-403B-95F6-533196053A82}" destId="{35F50D52-C612-442C-8B7F-C7AFAEEBF244}" srcOrd="1" destOrd="0" parTransId="{ABC15F23-35EE-4495-8E6B-CB77C966CEE9}" sibTransId="{E11881B0-86EA-45AE-A25F-CFECE2BFD5B5}"/>
    <dgm:cxn modelId="{22638D4A-F6A0-456F-8410-D1877D794790}" type="presOf" srcId="{25DCDA7F-7B43-403B-95F6-533196053A82}" destId="{3C80EB21-FF4D-44AB-B0D8-DA6C71D6E475}" srcOrd="0" destOrd="0" presId="urn:microsoft.com/office/officeart/2005/8/layout/funnel1"/>
    <dgm:cxn modelId="{9515408A-D2AE-4BDF-AE71-C99408741CF0}" srcId="{25DCDA7F-7B43-403B-95F6-533196053A82}" destId="{116E0A95-14CA-4323-B75C-AE558001F1AB}" srcOrd="3" destOrd="0" parTransId="{671B3603-8C3F-4F8C-AE9D-D54A92C71539}" sibTransId="{8BC2F1E9-4041-4633-9A65-EA3A306AF58D}"/>
    <dgm:cxn modelId="{13E2DF9F-9B30-47FB-A800-C4BBE24BA4B0}" type="presOf" srcId="{E6232B73-690C-4F59-A643-473900C82F83}" destId="{2B39B174-FAAF-495A-93B8-AAAAEDD58AFB}" srcOrd="0" destOrd="0" presId="urn:microsoft.com/office/officeart/2005/8/layout/funnel1"/>
    <dgm:cxn modelId="{A2383BA8-6549-4CC7-815E-A553B818890D}" type="presOf" srcId="{241E9BD1-77B1-4F36-BA11-2ED178FADC1D}" destId="{F305DB84-B92B-426E-905E-B7CA2F75086F}" srcOrd="0" destOrd="0" presId="urn:microsoft.com/office/officeart/2005/8/layout/funnel1"/>
    <dgm:cxn modelId="{DE462EDC-D925-4A94-99A6-AE3D6B83E48F}" type="presOf" srcId="{116E0A95-14CA-4323-B75C-AE558001F1AB}" destId="{8AB83829-7715-4A6F-9B66-EEDDA58AB657}" srcOrd="0" destOrd="0" presId="urn:microsoft.com/office/officeart/2005/8/layout/funnel1"/>
    <dgm:cxn modelId="{56896481-6AC3-4884-A2B3-47F3D31CC9B6}" type="presParOf" srcId="{3C80EB21-FF4D-44AB-B0D8-DA6C71D6E475}" destId="{523B5828-9914-4186-9EA4-C114E650E275}" srcOrd="0" destOrd="0" presId="urn:microsoft.com/office/officeart/2005/8/layout/funnel1"/>
    <dgm:cxn modelId="{EC092298-FEBC-4F2A-A8A0-120A33CEFA3C}" type="presParOf" srcId="{3C80EB21-FF4D-44AB-B0D8-DA6C71D6E475}" destId="{CEBE6C6F-4941-45C3-AA82-23F3E4B8629E}" srcOrd="1" destOrd="0" presId="urn:microsoft.com/office/officeart/2005/8/layout/funnel1"/>
    <dgm:cxn modelId="{919E84D1-FF7A-4484-8288-C12083F217A3}" type="presParOf" srcId="{3C80EB21-FF4D-44AB-B0D8-DA6C71D6E475}" destId="{8AB83829-7715-4A6F-9B66-EEDDA58AB657}" srcOrd="2" destOrd="0" presId="urn:microsoft.com/office/officeart/2005/8/layout/funnel1"/>
    <dgm:cxn modelId="{A19F16C5-C7DD-4878-A731-75BBE2BB4729}" type="presParOf" srcId="{3C80EB21-FF4D-44AB-B0D8-DA6C71D6E475}" destId="{F305DB84-B92B-426E-905E-B7CA2F75086F}" srcOrd="3" destOrd="0" presId="urn:microsoft.com/office/officeart/2005/8/layout/funnel1"/>
    <dgm:cxn modelId="{3969ADF9-9B58-4CBF-9A1A-4BDC3E280FC6}" type="presParOf" srcId="{3C80EB21-FF4D-44AB-B0D8-DA6C71D6E475}" destId="{6687D35F-0451-4B2B-9BC8-55E0E56E549E}" srcOrd="4" destOrd="0" presId="urn:microsoft.com/office/officeart/2005/8/layout/funnel1"/>
    <dgm:cxn modelId="{991C2745-BFD2-44EC-8365-A1BEBED8D1A6}" type="presParOf" srcId="{3C80EB21-FF4D-44AB-B0D8-DA6C71D6E475}" destId="{2B39B174-FAAF-495A-93B8-AAAAEDD58AFB}" srcOrd="5" destOrd="0" presId="urn:microsoft.com/office/officeart/2005/8/layout/funnel1"/>
    <dgm:cxn modelId="{B9F1CE42-5982-4960-9668-653F615DCF8D}" type="presParOf" srcId="{3C80EB21-FF4D-44AB-B0D8-DA6C71D6E475}" destId="{8A48B5F9-6626-4FC5-9DB0-25B35715FB37}" srcOrd="6" destOrd="0" presId="urn:microsoft.com/office/officeart/2005/8/layout/funnel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23B5828-9914-4186-9EA4-C114E650E275}">
      <dsp:nvSpPr>
        <dsp:cNvPr id="0" name=""/>
        <dsp:cNvSpPr/>
      </dsp:nvSpPr>
      <dsp:spPr>
        <a:xfrm>
          <a:off x="2051726" y="360033"/>
          <a:ext cx="5086889" cy="1766609"/>
        </a:xfrm>
        <a:prstGeom prst="ellipse">
          <a:avLst/>
        </a:prstGeom>
        <a:solidFill>
          <a:schemeClr val="accent1">
            <a:tint val="50000"/>
            <a:alpha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EBE6C6F-4941-45C3-AA82-23F3E4B8629E}">
      <dsp:nvSpPr>
        <dsp:cNvPr id="0" name=""/>
        <dsp:cNvSpPr/>
      </dsp:nvSpPr>
      <dsp:spPr>
        <a:xfrm>
          <a:off x="4139953" y="4608510"/>
          <a:ext cx="985831" cy="630932"/>
        </a:xfrm>
        <a:prstGeom prst="downArrow">
          <a:avLst/>
        </a:prstGeom>
        <a:solidFill>
          <a:schemeClr val="accent1"/>
        </a:solidFill>
        <a:ln w="38100" cap="flat" cmpd="sng" algn="ctr">
          <a:solidFill>
            <a:schemeClr val="lt1"/>
          </a:solidFill>
          <a:prstDash val="solid"/>
        </a:ln>
        <a:effectLst>
          <a:outerShdw blurRad="76200" dist="50800" dir="5400000" rotWithShape="0">
            <a:srgbClr val="4E3B30">
              <a:alpha val="60000"/>
            </a:srgbClr>
          </a:outerShdw>
        </a:effectLst>
      </dsp:spPr>
      <dsp:style>
        <a:lnRef idx="3">
          <a:schemeClr val="lt1"/>
        </a:lnRef>
        <a:fillRef idx="1">
          <a:schemeClr val="accent1"/>
        </a:fillRef>
        <a:effectRef idx="1">
          <a:schemeClr val="accent1"/>
        </a:effectRef>
        <a:fontRef idx="minor">
          <a:schemeClr val="lt1"/>
        </a:fontRef>
      </dsp:style>
    </dsp:sp>
    <dsp:sp modelId="{8AB83829-7715-4A6F-9B66-EEDDA58AB657}">
      <dsp:nvSpPr>
        <dsp:cNvPr id="0" name=""/>
        <dsp:cNvSpPr/>
      </dsp:nvSpPr>
      <dsp:spPr>
        <a:xfrm>
          <a:off x="2116249" y="5086889"/>
          <a:ext cx="4731990" cy="118299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91592" tIns="291592" rIns="291592" bIns="291592" numCol="1" spcCol="1270" anchor="ctr" anchorCtr="0">
          <a:noAutofit/>
        </a:bodyPr>
        <a:lstStyle/>
        <a:p>
          <a:pPr marL="0" lvl="0" indent="0" algn="ctr" defTabSz="1822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4100" b="1" kern="1200" dirty="0">
              <a:solidFill>
                <a:srgbClr val="C00000"/>
              </a:solidFill>
            </a:rPr>
            <a:t>Развитие ребёнка</a:t>
          </a:r>
        </a:p>
      </dsp:txBody>
      <dsp:txXfrm>
        <a:off x="2116249" y="5086889"/>
        <a:ext cx="4731990" cy="1182997"/>
      </dsp:txXfrm>
    </dsp:sp>
    <dsp:sp modelId="{F305DB84-B92B-426E-905E-B7CA2F75086F}">
      <dsp:nvSpPr>
        <dsp:cNvPr id="0" name=""/>
        <dsp:cNvSpPr/>
      </dsp:nvSpPr>
      <dsp:spPr>
        <a:xfrm>
          <a:off x="3659346" y="2238596"/>
          <a:ext cx="1774496" cy="177449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300" b="1" kern="1200" dirty="0"/>
            <a:t>Эмоциональное состояние</a:t>
          </a:r>
        </a:p>
      </dsp:txBody>
      <dsp:txXfrm>
        <a:off x="3919215" y="2498465"/>
        <a:ext cx="1254758" cy="1254758"/>
      </dsp:txXfrm>
    </dsp:sp>
    <dsp:sp modelId="{6687D35F-0451-4B2B-9BC8-55E0E56E549E}">
      <dsp:nvSpPr>
        <dsp:cNvPr id="0" name=""/>
        <dsp:cNvSpPr/>
      </dsp:nvSpPr>
      <dsp:spPr>
        <a:xfrm>
          <a:off x="1808271" y="424631"/>
          <a:ext cx="1774496" cy="177449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300" b="1" kern="1200" dirty="0"/>
            <a:t>Мелкая моторика</a:t>
          </a:r>
        </a:p>
      </dsp:txBody>
      <dsp:txXfrm>
        <a:off x="2068140" y="684500"/>
        <a:ext cx="1254758" cy="1254758"/>
      </dsp:txXfrm>
    </dsp:sp>
    <dsp:sp modelId="{2B39B174-FAAF-495A-93B8-AAAAEDD58AFB}">
      <dsp:nvSpPr>
        <dsp:cNvPr id="0" name=""/>
        <dsp:cNvSpPr/>
      </dsp:nvSpPr>
      <dsp:spPr>
        <a:xfrm>
          <a:off x="5552675" y="424617"/>
          <a:ext cx="1774496" cy="177449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300" b="1" kern="1200" dirty="0"/>
            <a:t>Развитие творческих способностей</a:t>
          </a:r>
        </a:p>
      </dsp:txBody>
      <dsp:txXfrm>
        <a:off x="5812544" y="684486"/>
        <a:ext cx="1254758" cy="1254758"/>
      </dsp:txXfrm>
    </dsp:sp>
    <dsp:sp modelId="{8A48B5F9-6626-4FC5-9DB0-25B35715FB37}">
      <dsp:nvSpPr>
        <dsp:cNvPr id="0" name=""/>
        <dsp:cNvSpPr/>
      </dsp:nvSpPr>
      <dsp:spPr>
        <a:xfrm>
          <a:off x="1016183" y="144016"/>
          <a:ext cx="7159682" cy="4416524"/>
        </a:xfrm>
        <a:prstGeom prst="funnel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100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funnel1">
  <dgm:title val=""/>
  <dgm:desc val=""/>
  <dgm:catLst>
    <dgm:cat type="relationship" pri="2000"/>
    <dgm:cat type="process" pri="2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4"/>
      <dgm:resizeHandles val="exact"/>
    </dgm:varLst>
    <dgm:alg type="composite">
      <dgm:param type="ar" val="1.25"/>
    </dgm:alg>
    <dgm:shape xmlns:r="http://schemas.openxmlformats.org/officeDocument/2006/relationships" r:blip="">
      <dgm:adjLst/>
    </dgm:shape>
    <dgm:presOf/>
    <dgm:choose name="Name1">
      <dgm:if name="Name2" axis="ch" ptType="node" func="cnt" op="equ" val="2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w" for="ch" forName="item1" refType="w" fact="0.35"/>
          <dgm:constr type="h" for="ch" forName="item1" refType="w" fact="0.35"/>
          <dgm:constr type="t" for="ch" forName="item1" refType="h" fact="0.05"/>
          <dgm:constr type="l" for="ch" forName="item1" refType="w" fact="0.125"/>
          <dgm:constr type="primFontSz" for="ch" forName="item1" op="equ" val="65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if>
      <dgm:else name="Name3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primFontSz" for="ch" forName="rectangle" val="65"/>
          <dgm:constr type="w" for="ch" forName="item1" refType="w" fact="0.225"/>
          <dgm:constr type="h" for="ch" forName="item1" refType="w" fact="0.225"/>
          <dgm:constr type="t" for="ch" forName="item1" refType="h" fact="0.336"/>
          <dgm:constr type="l" for="ch" forName="item1" refType="w" fact="0.261"/>
          <dgm:constr type="primFontSz" for="ch" forName="item1" val="65"/>
          <dgm:constr type="w" for="ch" forName="item2" refType="w" fact="0.225"/>
          <dgm:constr type="h" for="ch" forName="item2" refType="w" fact="0.225"/>
          <dgm:constr type="t" for="ch" forName="item2" refType="h" fact="0.125"/>
          <dgm:constr type="l" for="ch" forName="item2" refType="w" fact="0.1"/>
          <dgm:constr type="primFontSz" for="ch" forName="item2" refType="primFontSz" refFor="ch" refForName="item1" op="equ"/>
          <dgm:constr type="w" for="ch" forName="item3" refType="w" fact="0.225"/>
          <dgm:constr type="h" for="ch" forName="item3" refType="w" fact="0.225"/>
          <dgm:constr type="t" for="ch" forName="item3" refType="h" fact="0.057"/>
          <dgm:constr type="l" for="ch" forName="item3" refType="w" fact="0.33"/>
          <dgm:constr type="primFontSz" for="ch" forName="item3" refType="primFontSz" refFor="ch" refForName="item1" op="equ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else>
    </dgm:choose>
    <dgm:ruleLst/>
    <dgm:choose name="Name4">
      <dgm:if name="Name5" axis="ch" ptType="node" func="cnt" op="gte" val="1">
        <dgm:layoutNode name="ellipse" styleLbl="trBgShp">
          <dgm:alg type="sp"/>
          <dgm:shape xmlns:r="http://schemas.openxmlformats.org/officeDocument/2006/relationships" type="ellipse" r:blip="">
            <dgm:adjLst/>
          </dgm:shape>
          <dgm:presOf/>
          <dgm:constrLst/>
          <dgm:ruleLst/>
        </dgm:layoutNode>
        <dgm:layoutNode name="arrow1" styleLbl="fgShp">
          <dgm:alg type="sp"/>
          <dgm:shape xmlns:r="http://schemas.openxmlformats.org/officeDocument/2006/relationships" type="downArrow" r:blip="">
            <dgm:adjLst/>
          </dgm:shape>
          <dgm:presOf/>
          <dgm:constrLst/>
          <dgm:ruleLst/>
        </dgm:layoutNode>
        <dgm:layoutNode name="rectangle" styleLbl="revTx">
          <dgm:varLst>
            <dgm:bulletEnabled val="1"/>
          </dgm:varLst>
          <dgm:alg type="tx">
            <dgm:param type="txAnchorHorzCh" val="ctr"/>
          </dgm:alg>
          <dgm:shape xmlns:r="http://schemas.openxmlformats.org/officeDocument/2006/relationships" type="rect" r:blip="">
            <dgm:adjLst/>
          </dgm:shape>
          <dgm:choose name="Name6">
            <dgm:if name="Name7" axis="ch" ptType="node" func="cnt" op="equ" val="1">
              <dgm:presOf axis="ch desOrSelf" ptType="node node" st="1 1" cnt="1 0"/>
            </dgm:if>
            <dgm:if name="Name8" axis="ch" ptType="node" func="cnt" op="equ" val="2">
              <dgm:presOf axis="ch desOrSelf" ptType="node node" st="2 1" cnt="1 0"/>
            </dgm:if>
            <dgm:if name="Name9" axis="ch" ptType="node" func="cnt" op="equ" val="3">
              <dgm:presOf axis="ch desOrSelf" ptType="node node" st="3 1" cnt="1 0"/>
            </dgm:if>
            <dgm:else name="Name10">
              <dgm:presOf axis="ch desOrSelf" ptType="node node" st="4 1" cnt="1 0"/>
            </dgm:else>
          </dgm:choose>
          <dgm:constrLst/>
          <dgm:ruleLst>
            <dgm:rule type="primFontSz" val="5" fact="NaN" max="NaN"/>
          </dgm:ruleLst>
        </dgm:layoutNode>
        <dgm:forEach name="Name11" axis="ch" ptType="node" st="2" cnt="1">
          <dgm:layoutNode name="item1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2">
              <dgm:if name="Name13" axis="root ch" ptType="all node" func="cnt" op="equ" val="1">
                <dgm:presOf/>
              </dgm:if>
              <dgm:if name="Name14" axis="root ch" ptType="all node" func="cnt" op="equ" val="2">
                <dgm:presOf axis="root ch desOrSelf" ptType="all node node" st="1 1 1" cnt="0 1 0"/>
              </dgm:if>
              <dgm:if name="Name15" axis="root ch" ptType="all node" func="cnt" op="equ" val="3">
                <dgm:presOf axis="root ch desOrSelf" ptType="all node node" st="1 2 1" cnt="0 1 0"/>
              </dgm:if>
              <dgm:else name="Name16">
                <dgm:presOf axis="root ch desOrSelf" ptType="all node node" st="1 3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17" axis="ch" ptType="node" st="3" cnt="1">
          <dgm:layoutNode name="item2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8">
              <dgm:if name="Name19" axis="root ch" ptType="all node" func="cnt" op="equ" val="1">
                <dgm:presOf/>
              </dgm:if>
              <dgm:if name="Name20" axis="root ch" ptType="all node" func="cnt" op="equ" val="2">
                <dgm:presOf/>
              </dgm:if>
              <dgm:if name="Name21" axis="root ch" ptType="all node" func="cnt" op="equ" val="3">
                <dgm:presOf axis="root ch desOrSelf" ptType="all node node" st="1 1 1" cnt="0 1 0"/>
              </dgm:if>
              <dgm:else name="Name22">
                <dgm:presOf axis="root ch desOrSelf" ptType="all node node" st="1 2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23" axis="ch" ptType="node" st="4" cnt="1">
          <dgm:layoutNode name="item3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4">
              <dgm:if name="Name25" axis="root ch" ptType="all node" func="cnt" op="equ" val="1">
                <dgm:presOf/>
              </dgm:if>
              <dgm:if name="Name26" axis="root ch" ptType="all node" func="cnt" op="equ" val="2">
                <dgm:presOf/>
              </dgm:if>
              <dgm:if name="Name27" axis="root ch" ptType="all node" func="cnt" op="equ" val="3">
                <dgm:presOf/>
              </dgm:if>
              <dgm:else name="Name28">
                <dgm:presOf axis="root ch desOrSelf" ptType="all node node" st="1 1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layoutNode name="funnel" styleLbl="trAlignAcc1">
          <dgm:alg type="sp"/>
          <dgm:shape xmlns:r="http://schemas.openxmlformats.org/officeDocument/2006/relationships" type="funnel" r:blip="">
            <dgm:adjLst/>
          </dgm:shape>
          <dgm:presOf/>
          <dgm:constrLst/>
          <dgm:ruleLst/>
        </dgm:layoutNode>
      </dgm:if>
      <dgm:else name="Name29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#3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/>
              <a:t>Образец подзаголовка</a:t>
            </a:r>
            <a:endParaRPr lang="en-US"/>
          </a:p>
        </p:txBody>
      </p:sp>
      <p:sp>
        <p:nvSpPr>
          <p:cNvPr id="5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766FF9-461C-465D-BCCB-6F2794AB1F4A}" type="datetimeFigureOut">
              <a:rPr lang="ru-RU"/>
              <a:pPr>
                <a:defRPr/>
              </a:pPr>
              <a:t>16.04.2023</a:t>
            </a:fld>
            <a:endParaRPr lang="ru-RU"/>
          </a:p>
        </p:txBody>
      </p:sp>
      <p:sp>
        <p:nvSpPr>
          <p:cNvPr id="6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13597A-4952-4F39-95BF-3B423A38167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177181-EAF5-4710-864F-0582B652614A}" type="datetimeFigureOut">
              <a:rPr lang="ru-RU"/>
              <a:pPr>
                <a:defRPr/>
              </a:pPr>
              <a:t>16.04.2023</a:t>
            </a:fld>
            <a:endParaRPr lang="ru-RU"/>
          </a:p>
        </p:txBody>
      </p:sp>
      <p:sp>
        <p:nvSpPr>
          <p:cNvPr id="5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44C62E-8C25-4C5D-9B21-F3BE4F0040D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9D9F77-7F45-4500-9FDC-94E86F3965A5}" type="datetimeFigureOut">
              <a:rPr lang="ru-RU"/>
              <a:pPr>
                <a:defRPr/>
              </a:pPr>
              <a:t>16.04.2023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BD4DEB-F731-4E03-9B6F-D6C87D47374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554163"/>
            <a:ext cx="8686800" cy="452596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477000" y="76200"/>
            <a:ext cx="2514600" cy="2889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931DBB-088F-4B1D-A81C-3E4D310C96E5}" type="datetimeFigureOut">
              <a:rPr lang="ru-RU"/>
              <a:pPr>
                <a:defRPr/>
              </a:pPr>
              <a:t>16.04.2023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76200"/>
            <a:ext cx="3352800" cy="2889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44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85DDD5-AFE2-4E0C-A278-9B5461D27F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57D408-7354-46C3-A6AC-269DFFABE608}" type="datetimeFigureOut">
              <a:rPr lang="ru-RU"/>
              <a:pPr>
                <a:defRPr/>
              </a:pPr>
              <a:t>16.04.2023</a:t>
            </a:fld>
            <a:endParaRPr lang="ru-RU"/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50C607-F545-4F93-B945-FB3330A75B8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5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82BED9-9098-4239-A3BC-C2966A7F52F2}" type="datetimeFigureOut">
              <a:rPr lang="ru-RU"/>
              <a:pPr>
                <a:defRPr/>
              </a:pPr>
              <a:t>16.04.2023</a:t>
            </a:fld>
            <a:endParaRPr lang="ru-RU"/>
          </a:p>
        </p:txBody>
      </p:sp>
      <p:sp>
        <p:nvSpPr>
          <p:cNvPr id="7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EECFF0-05CE-4652-880C-5E2D4729F74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5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F76D52-D879-4EE2-8B48-589E701DA06E}" type="datetimeFigureOut">
              <a:rPr lang="ru-RU"/>
              <a:pPr>
                <a:defRPr/>
              </a:pPr>
              <a:t>16.04.2023</a:t>
            </a:fld>
            <a:endParaRPr lang="ru-RU"/>
          </a:p>
        </p:txBody>
      </p:sp>
      <p:sp>
        <p:nvSpPr>
          <p:cNvPr id="6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407489-1CA5-47FF-968B-974C118E9C6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8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8CB833-9EAB-4083-AF1E-8F5B7B74CD26}" type="datetimeFigureOut">
              <a:rPr lang="ru-RU"/>
              <a:pPr>
                <a:defRPr/>
              </a:pPr>
              <a:t>16.04.2023</a:t>
            </a:fld>
            <a:endParaRPr lang="ru-RU"/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54B517-A344-4FE4-863E-B5AF751E436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17A80D-D44C-440E-8CB3-94B7B48B3E77}" type="datetimeFigureOut">
              <a:rPr lang="ru-RU"/>
              <a:pPr>
                <a:defRPr/>
              </a:pPr>
              <a:t>16.04.2023</a:t>
            </a:fld>
            <a:endParaRPr lang="ru-RU"/>
          </a:p>
        </p:txBody>
      </p:sp>
      <p:sp>
        <p:nvSpPr>
          <p:cNvPr id="4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DB31E7-2F66-4B82-BDE4-4BB522F01DD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E57328-DF51-41FB-827A-A951D890B041}" type="datetimeFigureOut">
              <a:rPr lang="ru-RU"/>
              <a:pPr>
                <a:defRPr/>
              </a:pPr>
              <a:t>16.04.2023</a:t>
            </a:fld>
            <a:endParaRPr lang="ru-RU"/>
          </a:p>
        </p:txBody>
      </p:sp>
      <p:sp>
        <p:nvSpPr>
          <p:cNvPr id="3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66448D-4FC4-4F03-86AD-518FA25765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6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D078A0-A3DB-4DFA-AAB9-E775C02A7D6A}" type="datetimeFigureOut">
              <a:rPr lang="ru-RU"/>
              <a:pPr>
                <a:defRPr/>
              </a:pPr>
              <a:t>16.04.2023</a:t>
            </a:fld>
            <a:endParaRPr lang="ru-RU"/>
          </a:p>
        </p:txBody>
      </p:sp>
      <p:sp>
        <p:nvSpPr>
          <p:cNvPr id="7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C0C9C4-F353-449D-B251-9741657049C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/>
              <a:t>Вставка рисунка</a:t>
            </a:r>
            <a:endParaRPr lang="en-US" noProof="0" dirty="0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6FE11D-F093-4CDD-BE63-CC819A59C149}" type="datetimeFigureOut">
              <a:rPr lang="ru-RU"/>
              <a:pPr>
                <a:defRPr/>
              </a:pPr>
              <a:t>16.04.2023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D148EC-A658-45B8-AA67-D205A0C04AA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29" name="Текст 7"/>
          <p:cNvSpPr>
            <a:spLocks noGrp="1"/>
          </p:cNvSpPr>
          <p:nvPr>
            <p:ph type="body" idx="1"/>
          </p:nvPr>
        </p:nvSpPr>
        <p:spPr bwMode="auto">
          <a:xfrm>
            <a:off x="304800" y="1554163"/>
            <a:ext cx="86868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accent1">
                    <a:shade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D0A95B8-7824-4CA0-B2FF-95F9AF4D4C0F}" type="datetimeFigureOut">
              <a:rPr lang="ru-RU"/>
              <a:pPr>
                <a:defRPr/>
              </a:pPr>
              <a:t>16.04.2023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accent1">
                    <a:shade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accent1">
                    <a:shade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D5EA059-77C4-4E6C-A8AD-A136B5DBCE7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07" r:id="rId4"/>
    <p:sldLayoutId id="2147483712" r:id="rId5"/>
    <p:sldLayoutId id="2147483706" r:id="rId6"/>
    <p:sldLayoutId id="2147483713" r:id="rId7"/>
    <p:sldLayoutId id="2147483714" r:id="rId8"/>
    <p:sldLayoutId id="2147483715" r:id="rId9"/>
    <p:sldLayoutId id="2147483705" r:id="rId10"/>
    <p:sldLayoutId id="2147483716" r:id="rId11"/>
    <p:sldLayoutId id="2147483708" r:id="rId12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kern="1200" cap="all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"/>
        <a:defRPr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"/>
        <a:defRPr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"/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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 2" pitchFamily="18" charset="2"/>
        <a:buChar char=""/>
        <a:defRPr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file:///C:\Documents%20and%20Settings\TEMP\&#1052;&#1086;&#1080;%20&#1076;&#1086;&#1082;&#1091;&#1084;&#1077;&#1085;&#1090;&#1099;\Downloads\Muzyka-Shum-morya-plesk-voln_muzofon_converted.wav" TargetMode="External"/><Relationship Id="rId1" Type="http://schemas.openxmlformats.org/officeDocument/2006/relationships/tags" Target="../tags/tag1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Relationship Id="rId6" Type="http://schemas.openxmlformats.org/officeDocument/2006/relationships/slide" Target="slide8.xml"/><Relationship Id="rId5" Type="http://schemas.openxmlformats.org/officeDocument/2006/relationships/slide" Target="slide7.xml"/><Relationship Id="rId4" Type="http://schemas.openxmlformats.org/officeDocument/2006/relationships/slide" Target="slide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Relationship Id="rId4" Type="http://schemas.openxmlformats.org/officeDocument/2006/relationships/slide" Target="slide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Relationship Id="rId4" Type="http://schemas.openxmlformats.org/officeDocument/2006/relationships/slide" Target="slide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Relationship Id="rId4" Type="http://schemas.openxmlformats.org/officeDocument/2006/relationships/slide" Target="slide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Relationship Id="rId4" Type="http://schemas.openxmlformats.org/officeDocument/2006/relationships/slide" Target="slide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wkind.ru/" TargetMode="External"/><Relationship Id="rId2" Type="http://schemas.openxmlformats.org/officeDocument/2006/relationships/hyperlink" Target="http://www.shape-mama.ru/" TargetMode="External"/><Relationship Id="rId1" Type="http://schemas.openxmlformats.org/officeDocument/2006/relationships/slideLayout" Target="../slideLayouts/slideLayout12.xml"/><Relationship Id="rId5" Type="http://schemas.openxmlformats.org/officeDocument/2006/relationships/hyperlink" Target="http://www.moluch.ru/" TargetMode="External"/><Relationship Id="rId4" Type="http://schemas.openxmlformats.org/officeDocument/2006/relationships/hyperlink" Target="https://www.google.ru/url?sa=t&amp;rct=j&amp;q=&amp;esrc=s&amp;source=web&amp;cd=5&amp;cad=rja&amp;uact=8&amp;ved=0CDEQFjAE&amp;url=http://crr1090tn.mskobr.ru/base/programma-ot-rozhdeniya-do-shkoly-n-e-veraksy/&amp;ei=0qqUU-euO8e6ygOhp4GgBg&amp;usg=AFQjCNGFlRdn89EIUjIYlv0yh8pdWeXbQw&amp;bvm=bv.68445247,d.bGQ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2709" y="188640"/>
            <a:ext cx="8458200" cy="1222375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/>
              <a:t>         </a:t>
            </a:r>
            <a:r>
              <a:rPr lang="ru-RU" sz="6600" b="1" dirty="0">
                <a:solidFill>
                  <a:schemeClr val="accent3">
                    <a:lumMod val="75000"/>
                  </a:schemeClr>
                </a:solidFill>
              </a:rPr>
              <a:t>Игры с песком</a:t>
            </a:r>
          </a:p>
        </p:txBody>
      </p:sp>
      <p:pic>
        <p:nvPicPr>
          <p:cNvPr id="4" name="Рисунок 3" descr="sand_pesok(1)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79511" y="1628800"/>
            <a:ext cx="4328853" cy="338437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8" name="Muzyka-Shum-morya-plesk-voln_muzofon_converted.wav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5" cstate="print"/>
          <a:stretch>
            <a:fillRect/>
          </a:stretch>
        </p:blipFill>
        <p:spPr>
          <a:xfrm>
            <a:off x="8244408" y="5877272"/>
            <a:ext cx="592832" cy="592832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773EF833-BF93-4AD8-AE2E-1778FAABE442}"/>
              </a:ext>
            </a:extLst>
          </p:cNvPr>
          <p:cNvSpPr txBox="1"/>
          <p:nvPr/>
        </p:nvSpPr>
        <p:spPr>
          <a:xfrm>
            <a:off x="5793659" y="4689906"/>
            <a:ext cx="335034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Подготовила:</a:t>
            </a:r>
          </a:p>
          <a:p>
            <a:r>
              <a:rPr lang="ru-RU" dirty="0"/>
              <a:t>Цыпышева Нина Николаевна</a:t>
            </a:r>
          </a:p>
        </p:txBody>
      </p:sp>
    </p:spTree>
    <p:custDataLst>
      <p:tags r:id="rId1"/>
    </p:custDataLst>
  </p:cSld>
  <p:clrMapOvr>
    <a:masterClrMapping/>
  </p:clrMapOvr>
  <p:transition advTm="7687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686800" cy="841248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>
                <a:solidFill>
                  <a:schemeClr val="accent3">
                    <a:lumMod val="75000"/>
                  </a:schemeClr>
                </a:solidFill>
              </a:rPr>
              <a:t>СПАСИБО ЗА ВНИМАНИЕ!</a:t>
            </a:r>
          </a:p>
        </p:txBody>
      </p:sp>
      <p:pic>
        <p:nvPicPr>
          <p:cNvPr id="3" name="Рисунок 2" descr="2600x1730_593235_[www.ArtFile.ru]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7544" y="1196752"/>
            <a:ext cx="8143263" cy="54184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advTm="5157">
    <p:comb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Схема 6"/>
          <p:cNvGraphicFramePr/>
          <p:nvPr>
            <p:extLst>
              <p:ext uri="{D42A27DB-BD31-4B8C-83A1-F6EECF244321}">
                <p14:modId xmlns:p14="http://schemas.microsoft.com/office/powerpoint/2010/main" val="4004326977"/>
              </p:ext>
            </p:extLst>
          </p:nvPr>
        </p:nvGraphicFramePr>
        <p:xfrm>
          <a:off x="171450" y="542330"/>
          <a:ext cx="8964488" cy="63093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9" name="Овал 8"/>
          <p:cNvSpPr/>
          <p:nvPr/>
        </p:nvSpPr>
        <p:spPr>
          <a:xfrm>
            <a:off x="3759166" y="769141"/>
            <a:ext cx="1944688" cy="1800225"/>
          </a:xfrm>
          <a:prstGeom prst="ellipse">
            <a:avLst/>
          </a:prstGeom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5363" name="TextBox 9"/>
          <p:cNvSpPr txBox="1">
            <a:spLocks noChangeArrowheads="1"/>
          </p:cNvSpPr>
          <p:nvPr/>
        </p:nvSpPr>
        <p:spPr bwMode="auto">
          <a:xfrm>
            <a:off x="3779912" y="1484311"/>
            <a:ext cx="194468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 dirty="0" err="1">
                <a:solidFill>
                  <a:schemeClr val="bg1"/>
                </a:solidFill>
                <a:latin typeface="Franklin Gothic Book"/>
              </a:rPr>
              <a:t>Пескотеррапия</a:t>
            </a:r>
            <a:endParaRPr lang="ru-RU" b="1" dirty="0">
              <a:solidFill>
                <a:schemeClr val="bg1"/>
              </a:solidFill>
              <a:latin typeface="Franklin Gothic Book"/>
            </a:endParaRPr>
          </a:p>
        </p:txBody>
      </p:sp>
    </p:spTree>
  </p:cSld>
  <p:clrMapOvr>
    <a:masterClrMapping/>
  </p:clrMapOvr>
  <p:transition advTm="10265">
    <p:circl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>
                <a:solidFill>
                  <a:schemeClr val="accent3">
                    <a:lumMod val="75000"/>
                  </a:schemeClr>
                </a:solidFill>
              </a:rPr>
              <a:t>Содержание :</a:t>
            </a:r>
          </a:p>
        </p:txBody>
      </p:sp>
      <p:sp>
        <p:nvSpPr>
          <p:cNvPr id="16386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ru-RU">
                <a:solidFill>
                  <a:srgbClr val="862110"/>
                </a:solidFill>
                <a:latin typeface="Comic Sans MS" pitchFamily="66" charset="0"/>
                <a:hlinkClick r:id="rId2" action="ppaction://hlinksldjump"/>
              </a:rPr>
              <a:t>1. Мелкая моторика.</a:t>
            </a:r>
            <a:endParaRPr lang="ru-RU">
              <a:solidFill>
                <a:srgbClr val="862110"/>
              </a:solidFill>
              <a:latin typeface="Comic Sans MS" pitchFamily="66" charset="0"/>
            </a:endParaRPr>
          </a:p>
          <a:p>
            <a:pPr eaLnBrk="1" hangingPunct="1"/>
            <a:r>
              <a:rPr lang="ru-RU">
                <a:solidFill>
                  <a:srgbClr val="862110"/>
                </a:solidFill>
                <a:latin typeface="Comic Sans MS" pitchFamily="66" charset="0"/>
                <a:hlinkClick r:id="rId3" action="ppaction://hlinksldjump"/>
              </a:rPr>
              <a:t>2. Эмоциональное состояние.</a:t>
            </a:r>
            <a:endParaRPr lang="ru-RU">
              <a:solidFill>
                <a:srgbClr val="862110"/>
              </a:solidFill>
              <a:latin typeface="Comic Sans MS" pitchFamily="66" charset="0"/>
            </a:endParaRPr>
          </a:p>
          <a:p>
            <a:pPr eaLnBrk="1" hangingPunct="1"/>
            <a:r>
              <a:rPr lang="ru-RU">
                <a:solidFill>
                  <a:srgbClr val="862110"/>
                </a:solidFill>
                <a:latin typeface="Comic Sans MS" pitchFamily="66" charset="0"/>
                <a:hlinkClick r:id="rId4" action="ppaction://hlinksldjump"/>
              </a:rPr>
              <a:t>3. Развитие творческих способностей.</a:t>
            </a:r>
            <a:endParaRPr lang="ru-RU">
              <a:solidFill>
                <a:srgbClr val="862110"/>
              </a:solidFill>
              <a:latin typeface="Comic Sans MS" pitchFamily="66" charset="0"/>
            </a:endParaRPr>
          </a:p>
          <a:p>
            <a:pPr eaLnBrk="1" hangingPunct="1"/>
            <a:r>
              <a:rPr lang="ru-RU">
                <a:solidFill>
                  <a:srgbClr val="862110"/>
                </a:solidFill>
                <a:latin typeface="Comic Sans MS" pitchFamily="66" charset="0"/>
                <a:hlinkClick r:id="rId5" action="ppaction://hlinksldjump"/>
              </a:rPr>
              <a:t>4. Пескотеррапия.</a:t>
            </a:r>
            <a:endParaRPr lang="ru-RU">
              <a:solidFill>
                <a:srgbClr val="862110"/>
              </a:solidFill>
              <a:latin typeface="Comic Sans MS" pitchFamily="66" charset="0"/>
            </a:endParaRPr>
          </a:p>
          <a:p>
            <a:pPr eaLnBrk="1" hangingPunct="1"/>
            <a:endParaRPr lang="ru-RU"/>
          </a:p>
          <a:p>
            <a:pPr eaLnBrk="1" hangingPunct="1"/>
            <a:endParaRPr lang="ru-RU"/>
          </a:p>
        </p:txBody>
      </p:sp>
      <p:sp>
        <p:nvSpPr>
          <p:cNvPr id="16387" name="Text Box 4"/>
          <p:cNvSpPr txBox="1">
            <a:spLocks noChangeArrowheads="1"/>
          </p:cNvSpPr>
          <p:nvPr/>
        </p:nvSpPr>
        <p:spPr bwMode="auto">
          <a:xfrm>
            <a:off x="7740650" y="6308725"/>
            <a:ext cx="10795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>
                <a:hlinkClick r:id="rId6" action="ppaction://hlinksldjump"/>
              </a:rPr>
              <a:t>вперед</a:t>
            </a:r>
            <a:endParaRPr lang="ru-RU"/>
          </a:p>
        </p:txBody>
      </p:sp>
    </p:spTree>
  </p:cSld>
  <p:clrMapOvr>
    <a:masterClrMapping/>
  </p:clrMapOvr>
  <p:transition advTm="10125">
    <p:wedg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Содержимое 2"/>
          <p:cNvSpPr>
            <a:spLocks noGrp="1"/>
          </p:cNvSpPr>
          <p:nvPr>
            <p:ph sz="half" idx="1"/>
          </p:nvPr>
        </p:nvSpPr>
        <p:spPr>
          <a:xfrm>
            <a:off x="0" y="1066800"/>
            <a:ext cx="4191000" cy="47244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ru-RU" sz="2600" b="1" dirty="0">
                <a:solidFill>
                  <a:srgbClr val="862110"/>
                </a:solidFill>
                <a:latin typeface="Comic Sans MS" pitchFamily="66" charset="0"/>
              </a:rPr>
              <a:t>Игры с песком очень полезны для развития мелкой моторики и координации движений. Все это напрямую связано с развитием речи, мышления, внимания, наблюдательности, воображения, памяти.</a:t>
            </a:r>
            <a:endParaRPr lang="ru-RU" sz="2600" dirty="0">
              <a:solidFill>
                <a:srgbClr val="862110"/>
              </a:solidFill>
              <a:latin typeface="Comic Sans MS" pitchFamily="66" charset="0"/>
            </a:endParaRPr>
          </a:p>
          <a:p>
            <a:pPr lvl="1" eaLnBrk="1" hangingPunct="1">
              <a:lnSpc>
                <a:spcPct val="90000"/>
              </a:lnSpc>
            </a:pPr>
            <a:endParaRPr lang="ru-RU" sz="2200" dirty="0"/>
          </a:p>
        </p:txBody>
      </p:sp>
      <p:pic>
        <p:nvPicPr>
          <p:cNvPr id="5" name="Содержимое 4" descr="19d2c40848ed8f64c951a7c2cd3da27e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355976" y="404664"/>
            <a:ext cx="4608512" cy="3295989"/>
          </a:xfrm>
          <a:prstGeom prst="roundRect">
            <a:avLst>
              <a:gd name="adj" fmla="val 16667"/>
            </a:avLst>
          </a:prstGeom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4" name="Рисунок 3" descr="pesok-dlja-detej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21188" y="3732196"/>
            <a:ext cx="3278882" cy="245394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17412" name="Text Box 6"/>
          <p:cNvSpPr txBox="1">
            <a:spLocks noChangeArrowheads="1"/>
          </p:cNvSpPr>
          <p:nvPr/>
        </p:nvSpPr>
        <p:spPr bwMode="auto">
          <a:xfrm>
            <a:off x="7812088" y="6381750"/>
            <a:ext cx="11525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dirty="0">
                <a:hlinkClick r:id="rId4" action="ppaction://hlinksldjump"/>
              </a:rPr>
              <a:t>назад</a:t>
            </a:r>
            <a:endParaRPr lang="ru-RU" dirty="0"/>
          </a:p>
        </p:txBody>
      </p:sp>
    </p:spTree>
  </p:cSld>
  <p:clrMapOvr>
    <a:masterClrMapping/>
  </p:clrMapOvr>
  <p:transition advTm="15500">
    <p:split orient="vert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68151" y="1340768"/>
            <a:ext cx="4191000" cy="4724400"/>
          </a:xfrm>
        </p:spPr>
        <p:txBody>
          <a:bodyPr>
            <a:normAutofit fontScale="77500" lnSpcReduction="20000"/>
          </a:bodyPr>
          <a:lstStyle/>
          <a:p>
            <a:pPr eaLnBrk="1" fontAlgn="auto" hangingPunct="1">
              <a:spcAft>
                <a:spcPts val="0"/>
              </a:spcAft>
              <a:buFont typeface="Wingdings 2"/>
              <a:buChar char=""/>
              <a:defRPr/>
            </a:pPr>
            <a:r>
              <a:rPr lang="ru-RU" b="1" dirty="0">
                <a:solidFill>
                  <a:schemeClr val="accent3">
                    <a:lumMod val="75000"/>
                  </a:schemeClr>
                </a:solidFill>
                <a:latin typeface="Comic Sans MS" pitchFamily="66" charset="0"/>
              </a:rPr>
              <a:t>Игры с песком позитивно влияют на эмоциональное состояние человека, способны стабилизировать его эмоциональное самочувствие. Манипуляции с песком, как с мокрым, так и с сухим — успокаивают импульсивных, чересчур активных детей и раскрепощают зажатых, скованных и тревожных малышей.</a:t>
            </a:r>
          </a:p>
          <a:p>
            <a:pPr eaLnBrk="1" fontAlgn="auto" hangingPunct="1">
              <a:spcAft>
                <a:spcPts val="0"/>
              </a:spcAft>
              <a:buFont typeface="Wingdings 2"/>
              <a:buChar char=""/>
              <a:defRPr/>
            </a:pPr>
            <a:endParaRPr lang="ru-RU" b="1" dirty="0"/>
          </a:p>
        </p:txBody>
      </p:sp>
      <p:pic>
        <p:nvPicPr>
          <p:cNvPr id="5" name="Содержимое 4" descr="igry-s-peskom-02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427984" y="476672"/>
            <a:ext cx="4559424" cy="3039616"/>
          </a:xfrm>
          <a:effectLst>
            <a:softEdge rad="112500"/>
          </a:effectLst>
        </p:spPr>
      </p:pic>
      <p:pic>
        <p:nvPicPr>
          <p:cNvPr id="4" name="Рисунок 3" descr="1347367101_igry-s-peskom-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359151" y="3580954"/>
            <a:ext cx="4654054" cy="309029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8436" name="Text Box 5"/>
          <p:cNvSpPr txBox="1">
            <a:spLocks noChangeArrowheads="1"/>
          </p:cNvSpPr>
          <p:nvPr/>
        </p:nvSpPr>
        <p:spPr bwMode="auto">
          <a:xfrm>
            <a:off x="250825" y="6453188"/>
            <a:ext cx="14414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18437" name="Text Box 6"/>
          <p:cNvSpPr txBox="1">
            <a:spLocks noChangeArrowheads="1"/>
          </p:cNvSpPr>
          <p:nvPr/>
        </p:nvSpPr>
        <p:spPr bwMode="auto">
          <a:xfrm>
            <a:off x="7667625" y="6453188"/>
            <a:ext cx="1296988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>
                <a:hlinkClick r:id="rId4" action="ppaction://hlinksldjump"/>
              </a:rPr>
              <a:t>назад</a:t>
            </a:r>
            <a:endParaRPr lang="ru-RU"/>
          </a:p>
        </p:txBody>
      </p:sp>
    </p:spTree>
  </p:cSld>
  <p:clrMapOvr>
    <a:masterClrMapping/>
  </p:clrMapOvr>
  <p:transition advTm="26234">
    <p:strips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1020bab_7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3707904" y="4005064"/>
            <a:ext cx="3600400" cy="2582896"/>
          </a:xfrm>
          <a:prstGeom prst="roundRect">
            <a:avLst>
              <a:gd name="adj" fmla="val 16667"/>
            </a:avLst>
          </a:prstGeom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5" name="Содержимое 4" descr="ZAMOK-IZ-PESKA-300x225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5508104" y="1268760"/>
            <a:ext cx="3384376" cy="2538282"/>
          </a:xfrm>
          <a:prstGeom prst="roundRect">
            <a:avLst>
              <a:gd name="adj" fmla="val 16667"/>
            </a:avLst>
          </a:prstGeom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10" name="Rectangle 1"/>
          <p:cNvSpPr>
            <a:spLocks noChangeArrowheads="1"/>
          </p:cNvSpPr>
          <p:nvPr/>
        </p:nvSpPr>
        <p:spPr bwMode="auto">
          <a:xfrm>
            <a:off x="226958" y="1039361"/>
            <a:ext cx="4176713" cy="5694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defRPr/>
            </a:pPr>
            <a:r>
              <a:rPr lang="ru-RU" sz="2000" b="1" dirty="0">
                <a:solidFill>
                  <a:schemeClr val="accent3">
                    <a:lumMod val="75000"/>
                  </a:schemeClr>
                </a:solidFill>
                <a:latin typeface="Comic Sans MS" pitchFamily="66" charset="0"/>
                <a:ea typeface="Calibri" pitchFamily="34" charset="0"/>
                <a:cs typeface="Times New Roman" pitchFamily="18" charset="0"/>
              </a:rPr>
              <a:t>Игры с песком положительно влияют на развитие воображения и творческих способностей детей. На песочном полигоне можно дать волю своей буйной фантазии. Сколько всего можно вылепить из влажного песка: фигурные куличики, домики, гаражи, дворцы, города, скульптуры.</a:t>
            </a:r>
          </a:p>
          <a:p>
            <a:pPr>
              <a:defRPr/>
            </a:pPr>
            <a:endParaRPr lang="ru-RU" b="1" dirty="0">
              <a:solidFill>
                <a:srgbClr val="333333"/>
              </a:solidFill>
              <a:latin typeface="Georgia" pitchFamily="18" charset="0"/>
              <a:cs typeface="Times New Roman" pitchFamily="18" charset="0"/>
            </a:endParaRPr>
          </a:p>
          <a:p>
            <a:pPr>
              <a:defRPr/>
            </a:pPr>
            <a:endParaRPr lang="ru-RU" b="1" dirty="0">
              <a:solidFill>
                <a:srgbClr val="333333"/>
              </a:solidFill>
              <a:latin typeface="Georgia" pitchFamily="18" charset="0"/>
              <a:cs typeface="Times New Roman" pitchFamily="18" charset="0"/>
            </a:endParaRPr>
          </a:p>
          <a:p>
            <a:pPr>
              <a:defRPr/>
            </a:pPr>
            <a:endParaRPr lang="ru-RU" b="1" dirty="0">
              <a:solidFill>
                <a:srgbClr val="333333"/>
              </a:solidFill>
              <a:latin typeface="Georgia" pitchFamily="18" charset="0"/>
              <a:cs typeface="Times New Roman" pitchFamily="18" charset="0"/>
            </a:endParaRPr>
          </a:p>
          <a:p>
            <a:pPr>
              <a:defRPr/>
            </a:pPr>
            <a:endParaRPr lang="ru-RU" b="1" dirty="0">
              <a:solidFill>
                <a:srgbClr val="333333"/>
              </a:solidFill>
              <a:latin typeface="Georgia" pitchFamily="18" charset="0"/>
              <a:cs typeface="Times New Roman" pitchFamily="18" charset="0"/>
            </a:endParaRPr>
          </a:p>
          <a:p>
            <a:pPr>
              <a:defRPr/>
            </a:pPr>
            <a:endParaRPr lang="ru-RU" b="1" dirty="0">
              <a:solidFill>
                <a:srgbClr val="333333"/>
              </a:solidFill>
              <a:latin typeface="Georgia" pitchFamily="18" charset="0"/>
              <a:cs typeface="Times New Roman" pitchFamily="18" charset="0"/>
            </a:endParaRPr>
          </a:p>
          <a:p>
            <a:pPr>
              <a:defRPr/>
            </a:pPr>
            <a:endParaRPr lang="ru-RU" b="1" dirty="0">
              <a:solidFill>
                <a:srgbClr val="333333"/>
              </a:solidFill>
              <a:latin typeface="Georgia" pitchFamily="18" charset="0"/>
              <a:cs typeface="Times New Roman" pitchFamily="18" charset="0"/>
            </a:endParaRPr>
          </a:p>
          <a:p>
            <a:pPr>
              <a:defRPr/>
            </a:pPr>
            <a:endParaRPr lang="ru-RU" b="1" dirty="0">
              <a:solidFill>
                <a:srgbClr val="333333"/>
              </a:solidFill>
              <a:latin typeface="Georgia" pitchFamily="18" charset="0"/>
              <a:cs typeface="Times New Roman" pitchFamily="18" charset="0"/>
            </a:endParaRPr>
          </a:p>
          <a:p>
            <a:pPr>
              <a:defRPr/>
            </a:pPr>
            <a:endParaRPr lang="ru-RU" dirty="0">
              <a:latin typeface="Arial" pitchFamily="34" charset="0"/>
              <a:cs typeface="+mn-cs"/>
            </a:endParaRPr>
          </a:p>
        </p:txBody>
      </p:sp>
      <p:sp>
        <p:nvSpPr>
          <p:cNvPr id="19460" name="Text Box 5"/>
          <p:cNvSpPr txBox="1">
            <a:spLocks noChangeArrowheads="1"/>
          </p:cNvSpPr>
          <p:nvPr/>
        </p:nvSpPr>
        <p:spPr bwMode="auto">
          <a:xfrm>
            <a:off x="7740650" y="6381750"/>
            <a:ext cx="11525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>
                <a:hlinkClick r:id="rId4" action="ppaction://hlinksldjump"/>
              </a:rPr>
              <a:t>назад</a:t>
            </a:r>
            <a:endParaRPr lang="ru-RU"/>
          </a:p>
        </p:txBody>
      </p:sp>
    </p:spTree>
  </p:cSld>
  <p:clrMapOvr>
    <a:masterClrMapping/>
  </p:clrMapOvr>
  <p:transition advTm="23531">
    <p:strips dir="rd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0" y="1340768"/>
            <a:ext cx="4191000" cy="4724400"/>
          </a:xfrm>
        </p:spPr>
        <p:txBody>
          <a:bodyPr>
            <a:normAutofit fontScale="85000" lnSpcReduction="20000"/>
          </a:bodyPr>
          <a:lstStyle/>
          <a:p>
            <a:pPr eaLnBrk="1" fontAlgn="auto" hangingPunct="1">
              <a:spcAft>
                <a:spcPts val="0"/>
              </a:spcAft>
              <a:buFont typeface="Wingdings 2"/>
              <a:buChar char=""/>
              <a:defRPr/>
            </a:pPr>
            <a:r>
              <a:rPr lang="ru-RU" b="1" dirty="0">
                <a:solidFill>
                  <a:schemeClr val="accent3">
                    <a:lumMod val="75000"/>
                  </a:schemeClr>
                </a:solidFill>
                <a:latin typeface="Comic Sans MS" pitchFamily="66" charset="0"/>
              </a:rPr>
              <a:t>Игры с песком полезны и для физического здоровья.  В медицине даже существует целый раздел, который называется пескотеррапия — прогревание песком. Прогревание песком  улучшает деятельность сердца, способствует нормализации функции почек.</a:t>
            </a:r>
          </a:p>
          <a:p>
            <a:pPr eaLnBrk="1" fontAlgn="auto" hangingPunct="1">
              <a:spcAft>
                <a:spcPts val="0"/>
              </a:spcAft>
              <a:buFont typeface="Wingdings 2"/>
              <a:buChar char=""/>
              <a:defRPr/>
            </a:pPr>
            <a:endParaRPr lang="ru-RU" dirty="0"/>
          </a:p>
        </p:txBody>
      </p:sp>
      <p:pic>
        <p:nvPicPr>
          <p:cNvPr id="5" name="Содержимое 4" descr="pesok_3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859338" y="836613"/>
            <a:ext cx="3529012" cy="2352675"/>
          </a:xfrm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Рисунок 5" descr="0e2aaa10-2013-0604-1127-2333100ffff3-w500-h50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427984" y="3429000"/>
            <a:ext cx="4392488" cy="292539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20484" name="Text Box 5"/>
          <p:cNvSpPr txBox="1">
            <a:spLocks noChangeArrowheads="1"/>
          </p:cNvSpPr>
          <p:nvPr/>
        </p:nvSpPr>
        <p:spPr bwMode="auto">
          <a:xfrm>
            <a:off x="7524750" y="6491288"/>
            <a:ext cx="13684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>
                <a:hlinkClick r:id="rId4" action="ppaction://hlinksldjump"/>
              </a:rPr>
              <a:t>назад</a:t>
            </a:r>
            <a:endParaRPr lang="ru-RU"/>
          </a:p>
        </p:txBody>
      </p:sp>
    </p:spTree>
  </p:cSld>
  <p:clrMapOvr>
    <a:masterClrMapping/>
  </p:clrMapOvr>
  <p:transition advTm="16235">
    <p:diamond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1368083020_1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3156182"/>
            <a:ext cx="4839072" cy="3226048"/>
          </a:xfrm>
          <a:effectLst>
            <a:softEdge rad="112500"/>
          </a:effectLst>
        </p:spPr>
      </p:pic>
      <p:pic>
        <p:nvPicPr>
          <p:cNvPr id="5" name="Содержимое 4" descr="1374576351_sized_2001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785356" y="2582639"/>
            <a:ext cx="4343400" cy="2898232"/>
          </a:xfrm>
          <a:effectLst>
            <a:softEdge rad="112500"/>
          </a:effectLst>
        </p:spPr>
      </p:pic>
      <p:sp>
        <p:nvSpPr>
          <p:cNvPr id="8" name="TextBox 7"/>
          <p:cNvSpPr txBox="1"/>
          <p:nvPr/>
        </p:nvSpPr>
        <p:spPr>
          <a:xfrm>
            <a:off x="1026727" y="1196752"/>
            <a:ext cx="8137525" cy="13858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accent3">
                    <a:lumMod val="75000"/>
                  </a:schemeClr>
                </a:solidFill>
                <a:latin typeface="Comic Sans MS" pitchFamily="66" charset="0"/>
                <a:cs typeface="+mn-cs"/>
              </a:rPr>
              <a:t>Таким образом игры с песком способствуют развитию речи, мелкой моторики и координацией движения.</a:t>
            </a:r>
          </a:p>
        </p:txBody>
      </p:sp>
    </p:spTree>
  </p:cSld>
  <p:clrMapOvr>
    <a:masterClrMapping/>
  </p:clrMapOvr>
  <p:transition advTm="11344">
    <p:wheel spokes="8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/>
          </p:cNvSpPr>
          <p:nvPr>
            <p:ph type="title"/>
          </p:nvPr>
        </p:nvSpPr>
        <p:spPr bwMode="auto">
          <a:noFill/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algn="ctr"/>
            <a:r>
              <a:rPr lang="ru-RU" cap="none">
                <a:solidFill>
                  <a:srgbClr val="8F4213"/>
                </a:solidFill>
                <a:effectLst/>
              </a:rPr>
              <a:t>Источники.</a:t>
            </a:r>
          </a:p>
        </p:txBody>
      </p:sp>
      <p:sp>
        <p:nvSpPr>
          <p:cNvPr id="31747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u="sng" dirty="0">
                <a:hlinkClick r:id="rId2"/>
              </a:rPr>
              <a:t>www.shape-mama.ru</a:t>
            </a:r>
            <a:endParaRPr lang="ru-RU" u="sng" dirty="0"/>
          </a:p>
          <a:p>
            <a:r>
              <a:rPr lang="en-US" dirty="0">
                <a:hlinkClick r:id="rId3"/>
              </a:rPr>
              <a:t>www.iwkind.ru</a:t>
            </a:r>
            <a:endParaRPr lang="ru-RU" dirty="0"/>
          </a:p>
          <a:p>
            <a:r>
              <a:rPr lang="ru-RU" b="1" dirty="0">
                <a:hlinkClick r:id="rId4"/>
              </a:rPr>
              <a:t>Программа</a:t>
            </a:r>
            <a:r>
              <a:rPr lang="ru-RU" dirty="0">
                <a:hlinkClick r:id="rId4"/>
              </a:rPr>
              <a:t> "</a:t>
            </a:r>
            <a:r>
              <a:rPr lang="ru-RU" b="1" dirty="0">
                <a:hlinkClick r:id="rId4"/>
              </a:rPr>
              <a:t>От рождения до школы</a:t>
            </a:r>
            <a:r>
              <a:rPr lang="ru-RU" dirty="0">
                <a:hlinkClick r:id="rId4"/>
              </a:rPr>
              <a:t>" Н.Е. </a:t>
            </a:r>
            <a:r>
              <a:rPr lang="ru-RU" b="1" dirty="0">
                <a:hlinkClick r:id="rId4"/>
              </a:rPr>
              <a:t>Вераксы</a:t>
            </a:r>
            <a:endParaRPr lang="ru-RU" dirty="0"/>
          </a:p>
          <a:p>
            <a:r>
              <a:rPr lang="en-US" dirty="0">
                <a:hlinkClick r:id="rId5"/>
              </a:rPr>
              <a:t>www.moluch.ru</a:t>
            </a:r>
            <a:r>
              <a:rPr lang="ru-RU" dirty="0"/>
              <a:t> </a:t>
            </a:r>
          </a:p>
        </p:txBody>
      </p:sp>
    </p:spTree>
  </p:cSld>
  <p:clrMapOvr>
    <a:masterClrMapping/>
  </p:clrMapOvr>
  <p:transition>
    <p:checker dir="vert"/>
  </p:transition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5.2"/>
</p:tagLst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Эркер">
    <a:dk1>
      <a:sysClr val="windowText" lastClr="000000"/>
    </a:dk1>
    <a:lt1>
      <a:sysClr val="window" lastClr="FFFFFF"/>
    </a:lt1>
    <a:dk2>
      <a:srgbClr val="575F6D"/>
    </a:dk2>
    <a:lt2>
      <a:srgbClr val="FFF39D"/>
    </a:lt2>
    <a:accent1>
      <a:srgbClr val="FE8637"/>
    </a:accent1>
    <a:accent2>
      <a:srgbClr val="7598D9"/>
    </a:accent2>
    <a:accent3>
      <a:srgbClr val="B32C16"/>
    </a:accent3>
    <a:accent4>
      <a:srgbClr val="F5CD2D"/>
    </a:accent4>
    <a:accent5>
      <a:srgbClr val="AEBAD5"/>
    </a:accent5>
    <a:accent6>
      <a:srgbClr val="777C84"/>
    </a:accent6>
    <a:hlink>
      <a:srgbClr val="D2611C"/>
    </a:hlink>
    <a:folHlink>
      <a:srgbClr val="3B435B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547</TotalTime>
  <Words>206</Words>
  <Application>Microsoft Office PowerPoint</Application>
  <PresentationFormat>Экран (4:3)</PresentationFormat>
  <Paragraphs>35</Paragraphs>
  <Slides>10</Slides>
  <Notes>0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7" baseType="lpstr">
      <vt:lpstr>Arial</vt:lpstr>
      <vt:lpstr>Comic Sans MS</vt:lpstr>
      <vt:lpstr>Franklin Gothic Book</vt:lpstr>
      <vt:lpstr>Franklin Gothic Medium</vt:lpstr>
      <vt:lpstr>Georgia</vt:lpstr>
      <vt:lpstr>Wingdings 2</vt:lpstr>
      <vt:lpstr>Трек</vt:lpstr>
      <vt:lpstr>         Игры с песком</vt:lpstr>
      <vt:lpstr>Презентация PowerPoint</vt:lpstr>
      <vt:lpstr>Содержание :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Источники.</vt:lpstr>
      <vt:lpstr>СПАСИБО ЗА ВНИМАНИЕ!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Игры с песком</dc:title>
  <dc:creator>Верун4икАнгело4ек!</dc:creator>
  <cp:lastModifiedBy>Sparta_21_paR __</cp:lastModifiedBy>
  <cp:revision>63</cp:revision>
  <dcterms:created xsi:type="dcterms:W3CDTF">2014-05-29T18:10:17Z</dcterms:created>
  <dcterms:modified xsi:type="dcterms:W3CDTF">2023-04-16T08:37:33Z</dcterms:modified>
</cp:coreProperties>
</file>