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6" r:id="rId10"/>
    <p:sldId id="267" r:id="rId11"/>
    <p:sldId id="268" r:id="rId12"/>
    <p:sldId id="269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12" y="1052736"/>
            <a:ext cx="899419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«Нейрофитнес как инструмент развития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интеллекта дошкольника».</a:t>
            </a:r>
            <a:endParaRPr lang="ru-RU" sz="4000" b="0" cap="none" spc="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4748" y="5771268"/>
            <a:ext cx="4759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Подготовили: педагог-психолог Кизерова О.С.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 Мугумаева С.С.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vashsport.com/wp-content/uploads/f2589c_607c06304a2c43119953e5b80fc0c2ad_mv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2" y="3501008"/>
            <a:ext cx="4462443" cy="327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5360" y="3501008"/>
            <a:ext cx="336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реализации: 2020-2023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D6268E43-1B59-4464-AA10-5969DB08F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0"/>
            <a:ext cx="8684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Сводная таблица по анкетированию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педагогов.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F9DC5F56-56C3-4D22-BF8E-DA96313B3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060054"/>
              </p:ext>
            </p:extLst>
          </p:nvPr>
        </p:nvGraphicFramePr>
        <p:xfrm>
          <a:off x="170597" y="314915"/>
          <a:ext cx="8802807" cy="6345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4710">
                  <a:extLst>
                    <a:ext uri="{9D8B030D-6E8A-4147-A177-3AD203B41FA5}">
                      <a16:colId xmlns="" xmlns:a16="http://schemas.microsoft.com/office/drawing/2014/main" val="2075239714"/>
                    </a:ext>
                  </a:extLst>
                </a:gridCol>
                <a:gridCol w="4769893">
                  <a:extLst>
                    <a:ext uri="{9D8B030D-6E8A-4147-A177-3AD203B41FA5}">
                      <a16:colId xmlns="" xmlns:a16="http://schemas.microsoft.com/office/drawing/2014/main" val="537608252"/>
                    </a:ext>
                  </a:extLst>
                </a:gridCol>
                <a:gridCol w="1658204">
                  <a:extLst>
                    <a:ext uri="{9D8B030D-6E8A-4147-A177-3AD203B41FA5}">
                      <a16:colId xmlns="" xmlns:a16="http://schemas.microsoft.com/office/drawing/2014/main" val="1924100979"/>
                    </a:ext>
                  </a:extLst>
                </a:gridCol>
              </a:tblGrid>
              <a:tr h="548468">
                <a:tc rowSpan="2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Знакомы ли вам понятия </a:t>
                      </a:r>
                      <a:r>
                        <a:rPr lang="ru-RU" sz="1400" b="1" spc="1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нейрофитнес</a:t>
                      </a: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кинезиология?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28 чел - 90,3 %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00640913"/>
                  </a:ext>
                </a:extLst>
              </a:tr>
              <a:tr h="5484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3 чел  - 9,7 %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386425184"/>
                  </a:ext>
                </a:extLst>
              </a:tr>
              <a:tr h="553432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Являются ли </a:t>
                      </a:r>
                      <a:r>
                        <a:rPr lang="ru-RU" sz="1400" b="1" spc="1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нейрофитнес</a:t>
                      </a: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400" b="1" spc="1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кинезиологические</a:t>
                      </a: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 </a:t>
                      </a:r>
                      <a:r>
                        <a:rPr lang="ru-RU" sz="1400" b="1" spc="1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здоровьесберегающими</a:t>
                      </a: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технологиями?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 30 чел – 96,8 %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1084170980"/>
                  </a:ext>
                </a:extLst>
              </a:tr>
              <a:tr h="553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 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63040532"/>
                  </a:ext>
                </a:extLst>
              </a:tr>
              <a:tr h="5484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 знаю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 1  чел – 3,2%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1739372502"/>
                  </a:ext>
                </a:extLst>
              </a:tr>
              <a:tr h="575926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Как «Гимнастика для мозга» поможет полноценному развитию личности ребенка?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формирование культурно - гигиенических навыков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1358124210"/>
                  </a:ext>
                </a:extLst>
              </a:tr>
              <a:tr h="5484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помогает адаптироваться в коллективе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1901383243"/>
                  </a:ext>
                </a:extLst>
              </a:tr>
              <a:tr h="744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улучшает концентрацию внимания, память, скорость мышления и другие когнитивные функции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31 чел - 100%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838409844"/>
                  </a:ext>
                </a:extLst>
              </a:tr>
              <a:tr h="553432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Является ли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нейрофитнес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медицинским методом?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  10 чел – 32,3%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380684614"/>
                  </a:ext>
                </a:extLst>
              </a:tr>
              <a:tr h="553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   13 чел – 41,9%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2659768488"/>
                  </a:ext>
                </a:extLst>
              </a:tr>
              <a:tr h="6170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 знаю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   8 чел – 25,8%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558" marR="37558" marT="0" marB="0"/>
                </a:tc>
                <a:extLst>
                  <a:ext uri="{0D108BD9-81ED-4DB2-BD59-A6C34878D82A}">
                    <a16:rowId xmlns="" xmlns:a16="http://schemas.microsoft.com/office/drawing/2014/main" val="12904447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931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D6268E43-1B59-4464-AA10-5969DB08F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77421"/>
            <a:ext cx="89644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Сводная таблица по анкетированию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974B3B85-5525-4CE6-9852-D429B7C19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42531"/>
              </p:ext>
            </p:extLst>
          </p:nvPr>
        </p:nvGraphicFramePr>
        <p:xfrm>
          <a:off x="174010" y="577530"/>
          <a:ext cx="8782332" cy="5875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1512">
                  <a:extLst>
                    <a:ext uri="{9D8B030D-6E8A-4147-A177-3AD203B41FA5}">
                      <a16:colId xmlns="" xmlns:a16="http://schemas.microsoft.com/office/drawing/2014/main" val="57840515"/>
                    </a:ext>
                  </a:extLst>
                </a:gridCol>
                <a:gridCol w="3000410">
                  <a:extLst>
                    <a:ext uri="{9D8B030D-6E8A-4147-A177-3AD203B41FA5}">
                      <a16:colId xmlns="" xmlns:a16="http://schemas.microsoft.com/office/drawing/2014/main" val="3324576166"/>
                    </a:ext>
                  </a:extLst>
                </a:gridCol>
                <a:gridCol w="3000410">
                  <a:extLst>
                    <a:ext uri="{9D8B030D-6E8A-4147-A177-3AD203B41FA5}">
                      <a16:colId xmlns="" xmlns:a16="http://schemas.microsoft.com/office/drawing/2014/main" val="178180981"/>
                    </a:ext>
                  </a:extLst>
                </a:gridCol>
              </a:tblGrid>
              <a:tr h="3233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Вопрос: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 ответа: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Результат: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748677696"/>
                  </a:ext>
                </a:extLst>
              </a:tr>
              <a:tr h="1026353"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принявших участие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человек – 56%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194381463"/>
                  </a:ext>
                </a:extLst>
              </a:tr>
              <a:tr h="674848">
                <a:tc rowSpan="3">
                  <a:txBody>
                    <a:bodyPr/>
                    <a:lstStyle/>
                    <a:p>
                      <a:pPr marL="111125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Укажите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здоровьесберегающие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технологии, которые вы применяете дома  в игровой деятельности с ребенком?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подвижные, спортивные игры      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119 чел – 85%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198271723"/>
                  </a:ext>
                </a:extLst>
              </a:tr>
              <a:tr h="6748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Б) пальчиковая гимнастика         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59 чел – 42,1%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4198934386"/>
                  </a:ext>
                </a:extLst>
              </a:tr>
              <a:tr h="1095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зарядка для ума    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68 чел – 48,6%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468005397"/>
                  </a:ext>
                </a:extLst>
              </a:tr>
              <a:tr h="674848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Знакомы ли вам понятия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нейрофитнес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кинезиология?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67 чел – 47,9%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860431361"/>
                  </a:ext>
                </a:extLst>
              </a:tr>
              <a:tr h="6748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53 чел – 37,9%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557972020"/>
                  </a:ext>
                </a:extLst>
              </a:tr>
              <a:tr h="731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 знаю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20 чел – 14,3%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414907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99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D6268E43-1B59-4464-AA10-5969DB08F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0"/>
            <a:ext cx="88924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Сводная таблица по анкетированию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C5237B2F-99AF-426C-8E26-BDC44CBA5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81334"/>
              </p:ext>
            </p:extLst>
          </p:nvPr>
        </p:nvGraphicFramePr>
        <p:xfrm>
          <a:off x="184245" y="466089"/>
          <a:ext cx="8802806" cy="5987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6784">
                  <a:extLst>
                    <a:ext uri="{9D8B030D-6E8A-4147-A177-3AD203B41FA5}">
                      <a16:colId xmlns="" xmlns:a16="http://schemas.microsoft.com/office/drawing/2014/main" val="3221337946"/>
                    </a:ext>
                  </a:extLst>
                </a:gridCol>
                <a:gridCol w="4252967">
                  <a:extLst>
                    <a:ext uri="{9D8B030D-6E8A-4147-A177-3AD203B41FA5}">
                      <a16:colId xmlns="" xmlns:a16="http://schemas.microsoft.com/office/drawing/2014/main" val="1450179435"/>
                    </a:ext>
                  </a:extLst>
                </a:gridCol>
                <a:gridCol w="1833055">
                  <a:extLst>
                    <a:ext uri="{9D8B030D-6E8A-4147-A177-3AD203B41FA5}">
                      <a16:colId xmlns="" xmlns:a16="http://schemas.microsoft.com/office/drawing/2014/main" val="286648202"/>
                    </a:ext>
                  </a:extLst>
                </a:gridCol>
              </a:tblGrid>
              <a:tr h="569636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Является ли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нейрофитнес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медицинским методом?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 26 чел – 18,6%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3907480831"/>
                  </a:ext>
                </a:extLst>
              </a:tr>
              <a:tr h="569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 27 чел – 19,3%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1794645335"/>
                  </a:ext>
                </a:extLst>
              </a:tr>
              <a:tr h="569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 знаю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 87 чел – 62,1%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4140996873"/>
                  </a:ext>
                </a:extLst>
              </a:tr>
              <a:tr h="569636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Хотели бы вы  применять элементы  нейрофитнеса  в  играх с ребенком? 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да                           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96 чел – 68,6%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3697721166"/>
                  </a:ext>
                </a:extLst>
              </a:tr>
              <a:tr h="569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нет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2 чел – 1,4%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1928330684"/>
                  </a:ext>
                </a:extLst>
              </a:tr>
              <a:tr h="6403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 знаю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42 чел – 30%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903173902"/>
                  </a:ext>
                </a:extLst>
              </a:tr>
              <a:tr h="841892">
                <a:tc rowSpan="3"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 Какая польза от зарядки для ума?</a:t>
                      </a: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Улучшает концентрацию внимания, память, скорость мышления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128 чел – 91,4%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2151040045"/>
                  </a:ext>
                </a:extLst>
              </a:tr>
              <a:tr h="814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Стимулирует творческое и речевое развитие ребенка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73 чел – 52,1%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3640382141"/>
                  </a:ext>
                </a:extLst>
              </a:tr>
              <a:tr h="841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Повышает стрессоустойчивость и уверенность в себе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53 чел – 37,9% 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83" marR="50883" marT="0" marB="0"/>
                </a:tc>
                <a:extLst>
                  <a:ext uri="{0D108BD9-81ED-4DB2-BD59-A6C34878D82A}">
                    <a16:rowId xmlns="" xmlns:a16="http://schemas.microsoft.com/office/drawing/2014/main" val="3950579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41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555611"/>
            <a:ext cx="4089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3" name="Picture 2" descr="https://im0-tub-ru.yandex.net/i?id=d579782ab3f5bee8ee5db3bfc8ee104f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586" y="2996952"/>
            <a:ext cx="3331861" cy="333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последнее время  отмечается  увеличение  количества  дошкольников  с нарушениями в физическом и психическом развитии. В связи, с этим перед педагогами ДОУ всё более востребованным становится поиск новых, эффективных психолого-педагогических методов и форм работы, направленных на полноценное и всестороннее развитие дошкольников. Одним  из актуальных  направлений внедрения инновационных методов в коррекционный образовательный  процесс является применение  элементов нейрофитнеса.</a:t>
            </a:r>
          </a:p>
        </p:txBody>
      </p:sp>
      <p:pic>
        <p:nvPicPr>
          <p:cNvPr id="1026" name="Picture 2" descr="https://fb.ru/media/i/3/4/3/1/9/i/343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816424" cy="307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76464" y="45811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«Движение может заменить лекарство – но ни одно лекарство не заменит движения»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Ж. Тассо.</a:t>
            </a:r>
          </a:p>
        </p:txBody>
      </p:sp>
    </p:spTree>
    <p:extLst>
      <p:ext uri="{BB962C8B-B14F-4D97-AF65-F5344CB8AC3E}">
        <p14:creationId xmlns:p14="http://schemas.microsoft.com/office/powerpoint/2010/main" val="38715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Нейрофитнес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научно обоснованный способ контроля, улучшения и развития когнитивных процессов и эмоциональных состояний, которые основываются на формировании и развитии «мышц» (нейронных связей)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Это тренировка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мозга,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физкультура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мышц тела.</a:t>
            </a:r>
          </a:p>
        </p:txBody>
      </p:sp>
      <p:pic>
        <p:nvPicPr>
          <p:cNvPr id="2050" name="Picture 2" descr="https://avatars.mds.yandex.net/get-zen_doc/96506/pub_5b93527d5960b700aa684862_5b9c72d9472db900ad2d62be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2" y="1978025"/>
            <a:ext cx="89344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51636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Нейрофитнес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это комплекс многофункциональных упражнений, направленных на разностороннюю тренировку мозга. </a:t>
            </a:r>
          </a:p>
        </p:txBody>
      </p:sp>
    </p:spTree>
    <p:extLst>
      <p:ext uri="{BB962C8B-B14F-4D97-AF65-F5344CB8AC3E}">
        <p14:creationId xmlns:p14="http://schemas.microsoft.com/office/powerpoint/2010/main" val="391804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7129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Нейрофитнес 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помогает детям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стимулировать развитие мыслительной деятельности;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улучшить память и развить способности к быстрому воспроизведению информации;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снизить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утомляемость, повысить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работоспособность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занятиях;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улучшить мелкую и крупную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моторику;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развить способность к выполнению симметричных и асимметричных движений;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укрепить вестибулярный аппарат;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стресс и напряжение;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предотвратить нарушения, связанные с восприятием пространства и времени.</a:t>
            </a:r>
          </a:p>
        </p:txBody>
      </p:sp>
      <p:pic>
        <p:nvPicPr>
          <p:cNvPr id="3074" name="Picture 2" descr="https://static.tildacdn.com/tild6564-3665-4332-b339-616434636638/__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97" y="3717032"/>
            <a:ext cx="3960440" cy="30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4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«Активизация  различных отделов коры головного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улучшение мыслительной деятельности дошкольника».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im0-tub-ru.yandex.net/i?id=d579782ab3f5bee8ee5db3bfc8ee104f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75136"/>
            <a:ext cx="3966929" cy="396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78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Для детей: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Укреплять физическое и психическое здоровье детей.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межполушарные взаимодействия.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мышление, память, внимание, воображение.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речь.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общую и мелкую моторику.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 Для педагогов: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Повысить профессиональную компетентность.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Активизация педагогической деятельности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Совершенствование предметно-развивающей среды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информационную и материальную базу.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благополучного и комфортного состояния детей.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Поддерживать достижения детей, воспитывать чувство гордости за достигнутые результаты.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 родителей (законных представителей)  со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технологиями «Нейрофитнес и кинезиологические игры».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 родителей (законных представителей) применять эти методики на практике.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Привлекать родителей к совместному творчеству для создания кинезиологических сказок.</a:t>
            </a:r>
          </a:p>
        </p:txBody>
      </p:sp>
    </p:spTree>
    <p:extLst>
      <p:ext uri="{BB962C8B-B14F-4D97-AF65-F5344CB8AC3E}">
        <p14:creationId xmlns:p14="http://schemas.microsoft.com/office/powerpoint/2010/main" val="11445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190" y="47667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Продукты проекта для детей: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«Кинезиологические сказки» с иллюстрациями.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Игровые тренажёры для развития общей и мелкой моторики.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Продукты проекта для педагогов: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Картотека игр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Медиа-копилка для родителей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Нейроигры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Буклеты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памятки.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Игровые тренажеры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Продукты проекта для родителей: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Медиа-копилка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родителей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Нейроигры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Консультации «Нейрофитнес», «Кинезиология против стрессов», «Использование кинезиологических упражнений в повседневной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Буклеты, памятки.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77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73" y="476672"/>
            <a:ext cx="56348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Для детей: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успешно  освоят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здоровьесберегающие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упражнения «Нейрофитнес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кинезиологические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игры», которые позволят эффективно корректировать нежелательные формы поведения, отклонения в развитии психических процессов и речи, овладевать умениями, которые ранее были недоступны детям.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педагогов: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педагогической компетентности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умении применять элементы нейрофитнеса  в  работе с ребенком.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Применение здоровьесберегающих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технологий «Нейрофитнес и кинезиологические игры» во взаимодействии с детьми в домашних условиях.</a:t>
            </a:r>
          </a:p>
        </p:txBody>
      </p:sp>
      <p:pic>
        <p:nvPicPr>
          <p:cNvPr id="1026" name="Picture 2" descr="https://im0-tub-ru.yandex.net/i?id=06478d9c845ec3279d98598c1f1e81be-l&amp;ref=rim&amp;n=13&amp;w=1080&amp;h=108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9" r="7020"/>
          <a:stretch/>
        </p:blipFill>
        <p:spPr bwMode="auto">
          <a:xfrm>
            <a:off x="6156177" y="404664"/>
            <a:ext cx="2977301" cy="276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1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D6268E43-1B59-4464-AA10-5969DB08F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0"/>
            <a:ext cx="861611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Сводная таблица по анкетированию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педагогов.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="" xmlns:a16="http://schemas.microsoft.com/office/drawing/2014/main" id="{AD6FD888-69EE-4825-86F1-4F45CE0598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23044"/>
              </p:ext>
            </p:extLst>
          </p:nvPr>
        </p:nvGraphicFramePr>
        <p:xfrm>
          <a:off x="276368" y="573207"/>
          <a:ext cx="8690211" cy="5832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2335">
                  <a:extLst>
                    <a:ext uri="{9D8B030D-6E8A-4147-A177-3AD203B41FA5}">
                      <a16:colId xmlns="" xmlns:a16="http://schemas.microsoft.com/office/drawing/2014/main" val="3757535632"/>
                    </a:ext>
                  </a:extLst>
                </a:gridCol>
                <a:gridCol w="2703357">
                  <a:extLst>
                    <a:ext uri="{9D8B030D-6E8A-4147-A177-3AD203B41FA5}">
                      <a16:colId xmlns="" xmlns:a16="http://schemas.microsoft.com/office/drawing/2014/main" val="4099947595"/>
                    </a:ext>
                  </a:extLst>
                </a:gridCol>
                <a:gridCol w="3234519">
                  <a:extLst>
                    <a:ext uri="{9D8B030D-6E8A-4147-A177-3AD203B41FA5}">
                      <a16:colId xmlns="" xmlns:a16="http://schemas.microsoft.com/office/drawing/2014/main" val="288636252"/>
                    </a:ext>
                  </a:extLst>
                </a:gridCol>
              </a:tblGrid>
              <a:tr h="2243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 ответа: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1937443684"/>
                  </a:ext>
                </a:extLst>
              </a:tr>
              <a:tr h="4682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принявших участие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человек – 91%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1686436020"/>
                  </a:ext>
                </a:extLst>
              </a:tr>
              <a:tr h="234335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Что можно отнести к здоровьесберегающим технологиям?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релаксация 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20 чел – 64,5%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1182007947"/>
                  </a:ext>
                </a:extLst>
              </a:tr>
              <a:tr h="234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игры с песком и водой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12 чел – 38,7%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194087525"/>
                  </a:ext>
                </a:extLst>
              </a:tr>
              <a:tr h="2243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нейрофитнес 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27 чел – 87,1%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1869787221"/>
                  </a:ext>
                </a:extLst>
              </a:tr>
              <a:tr h="955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С) чтение художественной литературы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С) 1 чел – 3,2%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3877897872"/>
                  </a:ext>
                </a:extLst>
              </a:tr>
              <a:tr h="3394636"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Укажите здоровьесберегающие технологии, которые вы применяете в работе с детьми?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tc>
                  <a:txBody>
                    <a:bodyPr/>
                    <a:lstStyle/>
                    <a:p>
                      <a:pPr marL="21590" indent="-215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Физминутки, нейрофитнес, релаксация, зрительная гимнастика,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Пальчиковая гимнастика, закаливание.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Дыхательная гимнастика, утренняя гимнастика, гимнастика после сна, динамический час, дорожка здоровья, массажные мячики,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логоритмика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прогулки, танец, арт-терапия, упражнения на мелкую и общую моторику, самомассаж.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03" marR="41003" marT="0" marB="0"/>
                </a:tc>
                <a:extLst>
                  <a:ext uri="{0D108BD9-81ED-4DB2-BD59-A6C34878D82A}">
                    <a16:rowId xmlns="" xmlns:a16="http://schemas.microsoft.com/office/drawing/2014/main" val="3271205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882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834</Words>
  <Application>Microsoft Office PowerPoint</Application>
  <PresentationFormat>Экран (4:3)</PresentationFormat>
  <Paragraphs>189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Психолог</cp:lastModifiedBy>
  <cp:revision>27</cp:revision>
  <dcterms:created xsi:type="dcterms:W3CDTF">2021-10-01T05:53:07Z</dcterms:created>
  <dcterms:modified xsi:type="dcterms:W3CDTF">2021-10-12T08:02:47Z</dcterms:modified>
</cp:coreProperties>
</file>