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1" r:id="rId4"/>
    <p:sldId id="262" r:id="rId5"/>
    <p:sldId id="264" r:id="rId6"/>
    <p:sldId id="265" r:id="rId7"/>
    <p:sldId id="267" r:id="rId8"/>
    <p:sldId id="281" r:id="rId9"/>
    <p:sldId id="279" r:id="rId10"/>
    <p:sldId id="269" r:id="rId11"/>
    <p:sldId id="271" r:id="rId12"/>
    <p:sldId id="274" r:id="rId13"/>
    <p:sldId id="275" r:id="rId14"/>
    <p:sldId id="277" r:id="rId15"/>
    <p:sldId id="278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993366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9" autoAdjust="0"/>
    <p:restoredTop sz="94660"/>
  </p:normalViewPr>
  <p:slideViewPr>
    <p:cSldViewPr>
      <p:cViewPr>
        <p:scale>
          <a:sx n="76" d="100"/>
          <a:sy n="76" d="100"/>
        </p:scale>
        <p:origin x="-2634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8FDA3-2B04-4729-911B-2A77F2A1F411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D40F8-55C4-4D80-AEA1-44C0463C39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038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0" tIns="45711" rIns="91420" bIns="4571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1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29" indent="-342829" algn="l" defTabSz="9142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96" indent="-285690" algn="l" defTabSz="91421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6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68" indent="-228553" algn="l" defTabSz="91421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74" indent="-228553" algn="l" defTabSz="91421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7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8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8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9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VID_20201215_104125.mp4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15212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3600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600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340768"/>
            <a:ext cx="7776864" cy="3888432"/>
          </a:xfrm>
        </p:spPr>
        <p:txBody>
          <a:bodyPr>
            <a:normAutofit/>
          </a:bodyPr>
          <a:lstStyle/>
          <a:p>
            <a:r>
              <a:rPr lang="ru-RU" altLang="ru-RU" sz="2800" b="1" dirty="0">
                <a:solidFill>
                  <a:srgbClr val="66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работы с детьми дошкольного возраста по ранней профориентации. Формы работы. Создание условий через активное взаимодействие с социальными партнерами и родителями</a:t>
            </a:r>
            <a:r>
              <a:rPr lang="ru-RU" altLang="ru-RU" dirty="0">
                <a:solidFill>
                  <a:srgbClr val="660066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dirty="0">
                <a:solidFill>
                  <a:srgbClr val="660066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dirty="0" smtClean="0">
              <a:solidFill>
                <a:srgbClr val="6600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800" b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1800" b="1" dirty="0">
                <a:solidFill>
                  <a:srgbClr val="99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Старший воспитатель </a:t>
            </a:r>
          </a:p>
          <a:p>
            <a:pPr algn="r"/>
            <a:r>
              <a:rPr lang="ru-RU" sz="1800" b="1" dirty="0" err="1">
                <a:solidFill>
                  <a:srgbClr val="99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Карпук</a:t>
            </a:r>
            <a:r>
              <a:rPr lang="ru-RU" sz="1800" b="1" dirty="0">
                <a:solidFill>
                  <a:srgbClr val="99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Ю. 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6" y="311436"/>
            <a:ext cx="8460432" cy="646313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99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99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Когалыма «Березка»</a:t>
            </a:r>
            <a:endParaRPr lang="ru-RU" b="1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Объект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3" y="5589239"/>
            <a:ext cx="9131300" cy="140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725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</a:br>
            <a: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</a:b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298" y="1196752"/>
            <a:ext cx="3226650" cy="216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7544" y="119952"/>
            <a:ext cx="7272808" cy="523220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Социальное партнерство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360" y="619424"/>
            <a:ext cx="4392000" cy="432000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Экскурсия в пожарную часть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359" y="1196752"/>
            <a:ext cx="3226650" cy="216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298" y="3604115"/>
            <a:ext cx="3226650" cy="2160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8" y="3573016"/>
            <a:ext cx="3226653" cy="2160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4211960" y="5949282"/>
            <a:ext cx="4752528" cy="527397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Экскурсия в аптеку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2764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701" y="1005061"/>
            <a:ext cx="3695993" cy="2448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703" y="985883"/>
            <a:ext cx="3695993" cy="2448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924006" y="466811"/>
            <a:ext cx="4752528" cy="648000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Экскурсия на почту, в магазин, на хлебозавод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00" y="3707324"/>
            <a:ext cx="4352000" cy="2448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645016"/>
            <a:ext cx="3764428" cy="2520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23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</a:br>
            <a: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</a:b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00" y="5309415"/>
            <a:ext cx="9095804" cy="1549607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948430" y="477664"/>
            <a:ext cx="4968982" cy="527397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Экскурсия в школу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8" y="1156732"/>
            <a:ext cx="2909431" cy="3924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9984" y="1174734"/>
            <a:ext cx="2909431" cy="3924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254" y="1174732"/>
            <a:ext cx="2882739" cy="3888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978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</a:br>
            <a: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</a:b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52"/>
          <a:stretch/>
        </p:blipFill>
        <p:spPr>
          <a:xfrm>
            <a:off x="12704" y="5661248"/>
            <a:ext cx="9131297" cy="11967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24759"/>
            <a:ext cx="3656872" cy="2448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9205" y="928126"/>
            <a:ext cx="3656872" cy="2448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475656" y="188640"/>
            <a:ext cx="5832648" cy="1080120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Музейно-выставочный центр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«Приключение нефтяной капельки»,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Библиотека «Путешествие в профессию»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40636" y="3249672"/>
            <a:ext cx="2976000" cy="2232000"/>
          </a:xfrm>
          <a:prstGeom prst="rect">
            <a:avLst/>
          </a:prstGeom>
          <a:ln>
            <a:solidFill>
              <a:srgbClr val="660066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87980" y="3249672"/>
            <a:ext cx="2976000" cy="2232000"/>
          </a:xfrm>
          <a:prstGeom prst="rect">
            <a:avLst/>
          </a:prstGeom>
          <a:ln>
            <a:solidFill>
              <a:srgbClr val="660066"/>
            </a:solidFill>
          </a:ln>
        </p:spPr>
      </p:pic>
    </p:spTree>
    <p:extLst>
      <p:ext uri="{BB962C8B-B14F-4D97-AF65-F5344CB8AC3E}">
        <p14:creationId xmlns:p14="http://schemas.microsoft.com/office/powerpoint/2010/main" val="224978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</a:br>
            <a: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</a:b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96" y="5877272"/>
            <a:ext cx="9095804" cy="9807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6593" y="218143"/>
            <a:ext cx="6831870" cy="523220"/>
          </a:xfrm>
          <a:prstGeom prst="rect">
            <a:avLst/>
          </a:prstGeom>
        </p:spPr>
        <p:txBody>
          <a:bodyPr wrap="none" lIns="91420" tIns="45711" rIns="91420" bIns="45711">
            <a:spAutoFit/>
          </a:bodyPr>
          <a:lstStyle/>
          <a:p>
            <a:pPr lvl="0" algn="ctr"/>
            <a:r>
              <a:rPr lang="ru-RU" sz="2800" b="1" dirty="0">
                <a:solidFill>
                  <a:srgbClr val="C00000"/>
                </a:solidFill>
              </a:rPr>
              <a:t>Сотрудничество с семьями воспитанников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5936" y="3105008"/>
            <a:ext cx="2272132" cy="2736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234880"/>
            <a:ext cx="2880000" cy="216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143" y="1162993"/>
            <a:ext cx="2294970" cy="216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08853" y="707483"/>
            <a:ext cx="5215858" cy="527397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Встречи с интересными людьми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141" y="3501010"/>
            <a:ext cx="3348000" cy="2232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3321008"/>
            <a:ext cx="1890000" cy="252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0534" y="939864"/>
            <a:ext cx="2475858" cy="234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978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</a:br>
            <a: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182B66"/>
                </a:solidFill>
                <a:ea typeface="+mn-ea"/>
                <a:cs typeface="Arial" charset="0"/>
              </a:rPr>
            </a:b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00" y="5309415"/>
            <a:ext cx="9095804" cy="15496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3" y="883498"/>
            <a:ext cx="4560000" cy="205200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23528" y="619800"/>
            <a:ext cx="5215858" cy="527397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Виртуальные экскурсии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57" y="1340768"/>
            <a:ext cx="1837471" cy="280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4" y="1909498"/>
            <a:ext cx="1721899" cy="280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5362" y="3085650"/>
            <a:ext cx="1409260" cy="25415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0803" y="2999200"/>
            <a:ext cx="3488415" cy="252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978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1368" y="813363"/>
            <a:ext cx="2052000" cy="2736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51" y="790483"/>
            <a:ext cx="2160000" cy="288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0085" y="744663"/>
            <a:ext cx="2160000" cy="288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776095"/>
            <a:ext cx="2160000" cy="288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9939" y="3837880"/>
            <a:ext cx="3878277" cy="2808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614" y="3837880"/>
            <a:ext cx="4081814" cy="280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220851" y="205073"/>
            <a:ext cx="6588000" cy="72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lvl="0" algn="ctr"/>
            <a:r>
              <a:rPr lang="ru-RU" b="1" dirty="0" smtClean="0">
                <a:solidFill>
                  <a:srgbClr val="8064A2">
                    <a:lumMod val="50000"/>
                  </a:srgb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Стенгазеты, альбомы о профессиях родителей</a:t>
            </a:r>
            <a:endParaRPr lang="ru-RU" b="1" dirty="0">
              <a:solidFill>
                <a:srgbClr val="8064A2">
                  <a:lumMod val="50000"/>
                </a:srgb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9973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8" y="836712"/>
            <a:ext cx="8496944" cy="864096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</a:br>
            <a:r>
              <a:rPr lang="ru-RU" altLang="ru-RU" sz="31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  <a:t>Профессиональное самоопределение и профессиональная ориентация</a:t>
            </a:r>
            <a:r>
              <a:rPr lang="ru-RU" altLang="ru-RU" sz="27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  <a:t/>
            </a:r>
            <a:br>
              <a:rPr lang="ru-RU" altLang="ru-RU" sz="27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8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Этапы профессионального самоопределения</a:t>
            </a:r>
            <a:endParaRPr lang="en-US" sz="28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Объект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00" y="5315484"/>
            <a:ext cx="9131300" cy="1542516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947043"/>
              </p:ext>
            </p:extLst>
          </p:nvPr>
        </p:nvGraphicFramePr>
        <p:xfrm>
          <a:off x="827586" y="2371167"/>
          <a:ext cx="7632848" cy="2944317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816424"/>
                <a:gridCol w="3816424"/>
              </a:tblGrid>
              <a:tr h="98143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2000" b="1" baseline="0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этап</a:t>
                      </a:r>
                    </a:p>
                    <a:p>
                      <a:pPr algn="ctr"/>
                      <a:r>
                        <a:rPr lang="ru-RU" sz="2000" b="1" baseline="0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2,5-3 года – 10-12 лет</a:t>
                      </a:r>
                      <a:endParaRPr lang="ru-RU" sz="2000" b="1" dirty="0">
                        <a:solidFill>
                          <a:srgbClr val="6600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Конкретно-наглядные представления о мире профессий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98143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 </a:t>
                      </a:r>
                      <a:r>
                        <a:rPr lang="ru-RU" sz="2000" b="1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этап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2000" b="1" baseline="0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9 класс</a:t>
                      </a:r>
                      <a:endParaRPr lang="ru-RU" sz="2000" b="1" dirty="0">
                        <a:solidFill>
                          <a:srgbClr val="6600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Профессиональное самопознание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98143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 </a:t>
                      </a:r>
                      <a:r>
                        <a:rPr lang="ru-RU" sz="2000" b="1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этап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Начинается</a:t>
                      </a:r>
                      <a:r>
                        <a:rPr lang="ru-RU" sz="2000" b="1" baseline="0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10 – 11 классе</a:t>
                      </a:r>
                      <a:endParaRPr lang="ru-RU" sz="2000" b="1" dirty="0">
                        <a:solidFill>
                          <a:srgbClr val="6600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Собственно профессиональное самоопределение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35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901" y="160437"/>
            <a:ext cx="8229600" cy="580926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</a:br>
            <a: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  <a:t>Цели  и задачи ранней профориентации</a:t>
            </a:r>
            <a:b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5073427"/>
          </a:xfrm>
        </p:spPr>
        <p:txBody>
          <a:bodyPr/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8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Цель</a:t>
            </a:r>
            <a:r>
              <a:rPr lang="en-US" sz="28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: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dirty="0" err="1">
                <a:solidFill>
                  <a:prstClr val="black"/>
                </a:solidFill>
                <a:cs typeface="Arial" charset="0"/>
              </a:rPr>
              <a:t>допрофессиональное</a:t>
            </a:r>
            <a:r>
              <a:rPr lang="ru-RU" sz="2400" b="1" dirty="0">
                <a:solidFill>
                  <a:prstClr val="black"/>
                </a:solidFill>
                <a:cs typeface="Arial" charset="0"/>
              </a:rPr>
              <a:t> самоопределение дошкольников </a:t>
            </a:r>
            <a:endParaRPr lang="en-US" sz="2400" b="1" dirty="0">
              <a:solidFill>
                <a:prstClr val="black"/>
              </a:solidFill>
              <a:cs typeface="Arial" charset="0"/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sz="2400" dirty="0">
              <a:solidFill>
                <a:prstClr val="black"/>
              </a:solidFill>
              <a:cs typeface="Arial" charset="0"/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dirty="0">
                <a:solidFill>
                  <a:srgbClr val="660066"/>
                </a:solidFill>
                <a:cs typeface="Arial" charset="0"/>
              </a:rPr>
              <a:t>Общие задачи: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cs typeface="Arial" charset="0"/>
              </a:rPr>
              <a:t>дать ребенку начальные и максимально разнообразные представления о профессиях;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solidFill>
                <a:prstClr val="black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cs typeface="Arial" charset="0"/>
              </a:rPr>
              <a:t>сформировать у ребенка эмоционально-положительное отношение к труду и профессиональному миру;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solidFill>
                <a:prstClr val="black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cs typeface="Arial" charset="0"/>
              </a:rPr>
              <a:t>предоставить возможность использовать свои силы в доступных видах деятельности.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Объект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3" y="5589239"/>
            <a:ext cx="9131300" cy="140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91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Основные направления ранней профориентации: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2800" b="1" dirty="0">
                <a:solidFill>
                  <a:prstClr val="black"/>
                </a:solidFill>
              </a:rPr>
              <a:t>Профессиональное воспитание (формирование у детей интереса к труду, трудолюбия);</a:t>
            </a:r>
          </a:p>
          <a:p>
            <a:pPr lvl="0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2800" b="1" dirty="0">
                <a:solidFill>
                  <a:prstClr val="black"/>
                </a:solidFill>
              </a:rPr>
              <a:t>Профессиональное информирование (обеспечение детей информацией о мире профессий).</a:t>
            </a:r>
          </a:p>
          <a:p>
            <a:pPr marL="0" indent="0">
              <a:buNone/>
            </a:pPr>
            <a:endParaRPr lang="ru-RU" sz="28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Объект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3" y="5455323"/>
            <a:ext cx="9131300" cy="154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9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4"/>
            <a:ext cx="8229600" cy="624731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2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  <a:t>Формы и методы работы с детьми по ранней профориентации</a:t>
            </a:r>
            <a:br>
              <a:rPr lang="ru-RU" altLang="ru-RU" sz="22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</a:br>
            <a:r>
              <a:rPr lang="ru-RU" altLang="ru-RU" sz="2800" b="1" dirty="0">
                <a:solidFill>
                  <a:srgbClr val="C00000"/>
                </a:solidFill>
                <a:latin typeface="Calibri" pitchFamily="34" charset="0"/>
                <a:ea typeface="+mn-ea"/>
                <a:cs typeface="Arial" charset="0"/>
              </a:rPr>
              <a:t>  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179512" y="434416"/>
            <a:ext cx="7920880" cy="72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marL="285690" indent="-285690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Словесный ( беседы с использованием игровых персонажей и наглядности, чтение детской художественной литературы)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558108"/>
            <a:ext cx="3120000" cy="234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3886" y="2564655"/>
            <a:ext cx="3120000" cy="234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160825" y="1412778"/>
            <a:ext cx="8179249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marL="285690" indent="-28569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Практический (экспериментирование с разными материалами, опыт хозяйственно-бытового труда)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2" name="Объект 3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8626" y="4437112"/>
            <a:ext cx="4098144" cy="2304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399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182B66"/>
                </a:solidFill>
                <a:latin typeface="Calibri" pitchFamily="34" charset="0"/>
                <a:ea typeface="+mn-ea"/>
                <a:cs typeface="Arial" charset="0"/>
              </a:rPr>
              <a:t/>
            </a:r>
            <a:br>
              <a:rPr lang="ru-RU" altLang="ru-RU" sz="2800" b="1" dirty="0">
                <a:solidFill>
                  <a:srgbClr val="182B66"/>
                </a:solidFill>
                <a:latin typeface="Calibri" pitchFamily="34" charset="0"/>
                <a:ea typeface="+mn-ea"/>
                <a:cs typeface="Arial" charset="0"/>
              </a:rPr>
            </a:b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Объект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3" y="5455323"/>
            <a:ext cx="9131300" cy="1542516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83795" y="188642"/>
            <a:ext cx="8784976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marL="285690" indent="-28569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Наглядный ( наблюдение конкретных трудовых процессов людей разных профессий, рассматриван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е картин, иллюстраций)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Рисунок 6" descr="C:\Users\Пользователь\Desktop\Мое лучшее мероприятие\Климина\DSC_2366.JPG"/>
          <p:cNvPicPr/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165" y="3466095"/>
            <a:ext cx="2628000" cy="1980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6" y="3475323"/>
            <a:ext cx="2957765" cy="1980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6" y="1259680"/>
            <a:ext cx="2957765" cy="1980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259680"/>
            <a:ext cx="2957763" cy="1980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1087" y="1895680"/>
            <a:ext cx="2016000" cy="2688000"/>
          </a:xfrm>
          <a:prstGeom prst="rect">
            <a:avLst/>
          </a:prstGeom>
          <a:ln>
            <a:solidFill>
              <a:srgbClr val="80008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949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95538" y="291364"/>
            <a:ext cx="8229600" cy="90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690" indent="-285690">
              <a:buFont typeface="Wingdings" panose="05000000000000000000" pitchFamily="2" charset="2"/>
              <a:buChar char="v"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Игровой ( сюжетно-ролевые игры, дидактические игры, игровые ситуации)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2" y="4005064"/>
            <a:ext cx="3120000" cy="234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3579" y="1327999"/>
            <a:ext cx="3825194" cy="2412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585" y="1344266"/>
            <a:ext cx="3120000" cy="234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8" y="4038461"/>
            <a:ext cx="2243121" cy="234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4038461"/>
            <a:ext cx="2824986" cy="2340000"/>
          </a:xfrm>
          <a:prstGeom prst="rect">
            <a:avLst/>
          </a:prstGeom>
          <a:ln>
            <a:solidFill>
              <a:srgbClr val="660066"/>
            </a:solidFill>
          </a:ln>
        </p:spPr>
      </p:pic>
    </p:spTree>
    <p:extLst>
      <p:ext uri="{BB962C8B-B14F-4D97-AF65-F5344CB8AC3E}">
        <p14:creationId xmlns:p14="http://schemas.microsoft.com/office/powerpoint/2010/main" val="7247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6" y="3910700"/>
            <a:ext cx="3504000" cy="2628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95536" y="291364"/>
            <a:ext cx="6336704" cy="90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285690" indent="-285690">
              <a:buFont typeface="Wingdings" panose="05000000000000000000" pitchFamily="2" charset="2"/>
              <a:buChar char="v"/>
            </a:pP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</a:rPr>
              <a:t>Лэпбуки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, проектная деятельность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1372698"/>
            <a:ext cx="3120000" cy="234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6483" y="1400448"/>
            <a:ext cx="3120000" cy="234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83" y="3910700"/>
            <a:ext cx="3504000" cy="2628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1400448"/>
            <a:ext cx="2322000" cy="3096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030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2701" y="741363"/>
            <a:ext cx="9144000" cy="0"/>
          </a:xfrm>
          <a:prstGeom prst="line">
            <a:avLst/>
          </a:prstGeom>
          <a:ln w="158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07504" y="243334"/>
            <a:ext cx="8856984" cy="483225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ru-RU" sz="2500" b="1" dirty="0">
                <a:solidFill>
                  <a:srgbClr val="C00000"/>
                </a:solidFill>
                <a:ea typeface="+mj-ea"/>
                <a:cs typeface="+mj-cs"/>
              </a:rPr>
              <a:t>Условия для осуществления ранней профориентации в ДОУ:</a:t>
            </a:r>
            <a:endParaRPr lang="ru-RU" sz="25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908720"/>
            <a:ext cx="8496944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marL="285690" indent="-28569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660066"/>
                </a:solidFill>
              </a:rPr>
              <a:t>Профессиональная компетентность педагогов в вопросах профориентации дошкольников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1853208"/>
            <a:ext cx="8496944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0" tIns="45711" rIns="91420" bIns="45711" rtlCol="0" anchor="ctr"/>
          <a:lstStyle/>
          <a:p>
            <a:pPr marL="285690" indent="-28569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660066"/>
                </a:solidFill>
              </a:rPr>
              <a:t>Развивающая игровая среда профессиональной направленности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58" y="2780928"/>
            <a:ext cx="3836850" cy="216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5533" y="2793071"/>
            <a:ext cx="2572285" cy="216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7992" y="4605615"/>
            <a:ext cx="3240000" cy="2160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207584" y="3463603"/>
            <a:ext cx="3453350" cy="20880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127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264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</vt:lpstr>
      <vt:lpstr> Профессиональное самоопределение и профессиональная ориентация </vt:lpstr>
      <vt:lpstr> Цели  и задачи ранней профориентации </vt:lpstr>
      <vt:lpstr> Основные направления ранней профориентации:</vt:lpstr>
      <vt:lpstr>Формы и методы работы с детьми по ранней профориентации   </vt:lpstr>
      <vt:lpstr> 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  </vt:lpstr>
      <vt:lpstr>  </vt:lpstr>
      <vt:lpstr>  </vt:lpstr>
      <vt:lpstr>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Ранняя профессиональная ориентация  как средство социальной адаптации дошкольников</dc:title>
  <dc:creator>Пользователь</dc:creator>
  <cp:lastModifiedBy>Пользователь</cp:lastModifiedBy>
  <cp:revision>69</cp:revision>
  <dcterms:created xsi:type="dcterms:W3CDTF">2020-10-01T08:13:00Z</dcterms:created>
  <dcterms:modified xsi:type="dcterms:W3CDTF">2023-04-21T08:52:39Z</dcterms:modified>
</cp:coreProperties>
</file>