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8" r:id="rId3"/>
    <p:sldId id="272" r:id="rId4"/>
    <p:sldId id="273" r:id="rId5"/>
    <p:sldId id="274" r:id="rId6"/>
    <p:sldId id="275" r:id="rId7"/>
    <p:sldId id="276" r:id="rId8"/>
    <p:sldId id="277" r:id="rId9"/>
    <p:sldId id="278" r:id="rId10"/>
    <p:sldId id="279" r:id="rId11"/>
    <p:sldId id="257" r:id="rId12"/>
    <p:sldId id="261" r:id="rId13"/>
    <p:sldId id="262" r:id="rId14"/>
    <p:sldId id="264" r:id="rId15"/>
    <p:sldId id="265" r:id="rId16"/>
    <p:sldId id="266" r:id="rId17"/>
    <p:sldId id="270" r:id="rId18"/>
    <p:sldId id="271" r:id="rId19"/>
    <p:sldId id="258" r:id="rId20"/>
    <p:sldId id="260" r:id="rId21"/>
    <p:sldId id="280"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6" d="100"/>
          <a:sy n="156" d="100"/>
        </p:scale>
        <p:origin x="498"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3F0031-568F-E33F-C115-13FC828A0048}"/>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7AEEDFD1-1225-6D6C-16FC-9C0DA4E15D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EA3C28D8-A895-65D6-E9BA-CB6057BCC4E2}"/>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5" name="Нижний колонтитул 4">
            <a:extLst>
              <a:ext uri="{FF2B5EF4-FFF2-40B4-BE49-F238E27FC236}">
                <a16:creationId xmlns:a16="http://schemas.microsoft.com/office/drawing/2014/main" id="{4A52C070-E7E0-732D-7AA9-DAD62976C45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A3616BF-6F47-5388-F2A7-F33834831B47}"/>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3063390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331A55-6E2A-51A0-BB99-843BBA1FB9B1}"/>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09B81C12-5CC2-0DC7-C5CB-0CB8B76958F9}"/>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A91631E-9695-4BDF-FD5B-57A517CE1E56}"/>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5" name="Нижний колонтитул 4">
            <a:extLst>
              <a:ext uri="{FF2B5EF4-FFF2-40B4-BE49-F238E27FC236}">
                <a16:creationId xmlns:a16="http://schemas.microsoft.com/office/drawing/2014/main" id="{A85D17FD-BC1C-10AA-EA82-E3C161C9C87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6C0D548-8B25-B09C-61B0-9DEB0B31B9CB}"/>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649303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4DDDA90-B9D9-D3ED-33AE-710C506905C4}"/>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27C2D938-4C71-04B3-A85F-46F7D3719A7D}"/>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DC38CDC-BEFE-9906-6C4C-A780D1BD8816}"/>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5" name="Нижний колонтитул 4">
            <a:extLst>
              <a:ext uri="{FF2B5EF4-FFF2-40B4-BE49-F238E27FC236}">
                <a16:creationId xmlns:a16="http://schemas.microsoft.com/office/drawing/2014/main" id="{F1DBDF25-3059-ACB6-F2ED-3FA17188F63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7379962-1BD2-B5EC-B6CD-98D5EF267EB8}"/>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3937986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670B455-D674-0ADC-9756-451C8F02EA2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5BFBF7C-C4BE-E919-C270-1FC252F3806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343C87A-CB1D-E9D9-37C9-20F4EAF1ED90}"/>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5" name="Нижний колонтитул 4">
            <a:extLst>
              <a:ext uri="{FF2B5EF4-FFF2-40B4-BE49-F238E27FC236}">
                <a16:creationId xmlns:a16="http://schemas.microsoft.com/office/drawing/2014/main" id="{F51B9861-4B54-593F-3032-A7ABA72B465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106B4C8-C505-C298-4243-2B2228CAE7A8}"/>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2757209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0A0360-E314-3672-9AF5-761AB410A0EF}"/>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34D7608D-CD7F-FD62-F331-A3756BB2AA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EA2A2755-C2D1-4A6C-A67D-9351F188D5D2}"/>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5" name="Нижний колонтитул 4">
            <a:extLst>
              <a:ext uri="{FF2B5EF4-FFF2-40B4-BE49-F238E27FC236}">
                <a16:creationId xmlns:a16="http://schemas.microsoft.com/office/drawing/2014/main" id="{B3CF75BE-4654-A779-A8F0-45E1E3907B5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3EDA615-D6ED-3BE4-3C83-7C0A7B495C23}"/>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1197848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3E4405-3DD2-4EFA-39DB-A21F2C999F08}"/>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721C913-8ED0-E2A0-6E6C-80CD6812BB3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140B719C-8438-189D-5F83-4E3505E59E73}"/>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F41273E9-78AA-907E-73A2-ADB072BBD2FB}"/>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6" name="Нижний колонтитул 5">
            <a:extLst>
              <a:ext uri="{FF2B5EF4-FFF2-40B4-BE49-F238E27FC236}">
                <a16:creationId xmlns:a16="http://schemas.microsoft.com/office/drawing/2014/main" id="{45FB6955-6ED5-E45B-8A3E-80868FE9FB4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8DF48AF-B69C-43B9-65C3-53BEAB3647D8}"/>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42581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DF1540-EA2C-1870-438B-01CAAA89EEC9}"/>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88A3103C-C9EF-E533-D1DD-D2B5239CA1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96B78016-4117-6F2C-EC70-2A79AFFA6BD6}"/>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196470CD-5598-AD56-9AD2-C3A561AE41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4E01FB9-29C6-5774-A1A6-74BED73BED4E}"/>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E670D0C-DC0F-A89F-7573-A9F1CB869693}"/>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8" name="Нижний колонтитул 7">
            <a:extLst>
              <a:ext uri="{FF2B5EF4-FFF2-40B4-BE49-F238E27FC236}">
                <a16:creationId xmlns:a16="http://schemas.microsoft.com/office/drawing/2014/main" id="{E1F9EE83-421E-5B58-01DE-9A8D0D675821}"/>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7BD1CFF8-CC95-32E8-3E70-DCF63614BBB6}"/>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1068723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890635-2E63-4D1E-A67E-6591CD3317F1}"/>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4715AF6D-620F-9E42-DEC1-541FB4678500}"/>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4" name="Нижний колонтитул 3">
            <a:extLst>
              <a:ext uri="{FF2B5EF4-FFF2-40B4-BE49-F238E27FC236}">
                <a16:creationId xmlns:a16="http://schemas.microsoft.com/office/drawing/2014/main" id="{D85E7DCD-6883-AF5D-DE63-EE8B7827B4C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6CD5054B-D46B-5916-477F-DF73039FD9EE}"/>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3750934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F5526A1-2B7D-87FB-76CB-52AAE586A499}"/>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3" name="Нижний колонтитул 2">
            <a:extLst>
              <a:ext uri="{FF2B5EF4-FFF2-40B4-BE49-F238E27FC236}">
                <a16:creationId xmlns:a16="http://schemas.microsoft.com/office/drawing/2014/main" id="{20894B11-1567-5CA7-D846-FA45880090A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876E60E8-8255-EA83-8489-47124436DC4B}"/>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2910094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81125C-752B-3688-6EB3-558D8AB5068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3A1CD01B-4373-17B0-C3D4-6A566B3AEA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43FA9497-52B2-558E-675C-D1F4D9DF0F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5585CD1-AFCE-1FDB-8F66-0856D0176BF3}"/>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6" name="Нижний колонтитул 5">
            <a:extLst>
              <a:ext uri="{FF2B5EF4-FFF2-40B4-BE49-F238E27FC236}">
                <a16:creationId xmlns:a16="http://schemas.microsoft.com/office/drawing/2014/main" id="{CADFD8E6-F5C5-83E3-7488-1A269E54A02A}"/>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C9F8882-3D21-A790-1509-FDF883819BB0}"/>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3576858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6EF332-A19A-5DF0-1DCA-713B1BDAF30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7C5D5985-C389-F91C-EA92-CB3412EAA2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55A30D6A-3C3A-7A7C-60A5-0591595E28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0FF796F-7C55-8D8F-313F-83E91604D25D}"/>
              </a:ext>
            </a:extLst>
          </p:cNvPr>
          <p:cNvSpPr>
            <a:spLocks noGrp="1"/>
          </p:cNvSpPr>
          <p:nvPr>
            <p:ph type="dt" sz="half" idx="10"/>
          </p:nvPr>
        </p:nvSpPr>
        <p:spPr/>
        <p:txBody>
          <a:bodyPr/>
          <a:lstStyle/>
          <a:p>
            <a:fld id="{678620E3-A425-4D24-B425-A96E929250C6}" type="datetimeFigureOut">
              <a:rPr lang="ru-RU" smtClean="0"/>
              <a:t>22.04.2023</a:t>
            </a:fld>
            <a:endParaRPr lang="ru-RU"/>
          </a:p>
        </p:txBody>
      </p:sp>
      <p:sp>
        <p:nvSpPr>
          <p:cNvPr id="6" name="Нижний колонтитул 5">
            <a:extLst>
              <a:ext uri="{FF2B5EF4-FFF2-40B4-BE49-F238E27FC236}">
                <a16:creationId xmlns:a16="http://schemas.microsoft.com/office/drawing/2014/main" id="{D13D00BE-6989-C389-3B89-C493CEC7EE3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ED17761-EB20-390A-BBE1-7940D14CF0E5}"/>
              </a:ext>
            </a:extLst>
          </p:cNvPr>
          <p:cNvSpPr>
            <a:spLocks noGrp="1"/>
          </p:cNvSpPr>
          <p:nvPr>
            <p:ph type="sldNum" sz="quarter" idx="12"/>
          </p:nvPr>
        </p:nvSpPr>
        <p:spPr/>
        <p:txBody>
          <a:bodyPr/>
          <a:lstStyle/>
          <a:p>
            <a:fld id="{995632D5-5389-48D9-85A0-F4276846B449}" type="slidenum">
              <a:rPr lang="ru-RU" smtClean="0"/>
              <a:t>‹#›</a:t>
            </a:fld>
            <a:endParaRPr lang="ru-RU"/>
          </a:p>
        </p:txBody>
      </p:sp>
    </p:spTree>
    <p:extLst>
      <p:ext uri="{BB962C8B-B14F-4D97-AF65-F5344CB8AC3E}">
        <p14:creationId xmlns:p14="http://schemas.microsoft.com/office/powerpoint/2010/main" val="2485592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F7A962-D014-9100-512E-E78CF65EF7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81140B3E-9EC1-C327-BB79-A14F543823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E499CFE-E484-E5AE-B695-464FDA4E7A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8620E3-A425-4D24-B425-A96E929250C6}" type="datetimeFigureOut">
              <a:rPr lang="ru-RU" smtClean="0"/>
              <a:t>22.04.2023</a:t>
            </a:fld>
            <a:endParaRPr lang="ru-RU"/>
          </a:p>
        </p:txBody>
      </p:sp>
      <p:sp>
        <p:nvSpPr>
          <p:cNvPr id="5" name="Нижний колонтитул 4">
            <a:extLst>
              <a:ext uri="{FF2B5EF4-FFF2-40B4-BE49-F238E27FC236}">
                <a16:creationId xmlns:a16="http://schemas.microsoft.com/office/drawing/2014/main" id="{CB191A05-1B3B-4C62-FBE4-384DF94160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1E086229-5561-D09C-1C2C-9D829B16B1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632D5-5389-48D9-85A0-F4276846B449}" type="slidenum">
              <a:rPr lang="ru-RU" smtClean="0"/>
              <a:t>‹#›</a:t>
            </a:fld>
            <a:endParaRPr lang="ru-RU"/>
          </a:p>
        </p:txBody>
      </p:sp>
    </p:spTree>
    <p:extLst>
      <p:ext uri="{BB962C8B-B14F-4D97-AF65-F5344CB8AC3E}">
        <p14:creationId xmlns:p14="http://schemas.microsoft.com/office/powerpoint/2010/main" val="911643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webp"/><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3BCECE-37DB-E2EA-2E3C-5060970DF491}"/>
              </a:ext>
            </a:extLst>
          </p:cNvPr>
          <p:cNvSpPr txBox="1"/>
          <p:nvPr/>
        </p:nvSpPr>
        <p:spPr>
          <a:xfrm>
            <a:off x="603380" y="55232"/>
            <a:ext cx="11265409" cy="6217087"/>
          </a:xfrm>
          <a:prstGeom prst="rect">
            <a:avLst/>
          </a:prstGeom>
          <a:noFill/>
        </p:spPr>
        <p:txBody>
          <a:bodyPr wrap="square" rtlCol="0">
            <a:spAutoFit/>
          </a:bodyPr>
          <a:lstStyle/>
          <a:p>
            <a:r>
              <a:rPr lang="ru-RU" dirty="0"/>
              <a:t>                          </a:t>
            </a:r>
            <a:r>
              <a:rPr lang="ru-RU" sz="19900" b="1" i="1" dirty="0">
                <a:solidFill>
                  <a:srgbClr val="C00000"/>
                </a:solidFill>
              </a:rPr>
              <a:t>Лента   </a:t>
            </a:r>
            <a:r>
              <a:rPr lang="ru-RU" sz="19900" b="1" i="1" dirty="0" err="1">
                <a:solidFill>
                  <a:srgbClr val="C00000"/>
                </a:solidFill>
              </a:rPr>
              <a:t>Мёбиуса</a:t>
            </a:r>
            <a:endParaRPr lang="ru-RU" sz="9600" b="1" i="1" dirty="0">
              <a:solidFill>
                <a:srgbClr val="C00000"/>
              </a:solidFill>
            </a:endParaRPr>
          </a:p>
        </p:txBody>
      </p:sp>
      <p:pic>
        <p:nvPicPr>
          <p:cNvPr id="7" name="Рисунок 6">
            <a:extLst>
              <a:ext uri="{FF2B5EF4-FFF2-40B4-BE49-F238E27FC236}">
                <a16:creationId xmlns:a16="http://schemas.microsoft.com/office/drawing/2014/main" id="{E2EEA4BD-EBFC-5ABD-2D10-A5C51D50AA6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13242" y="2663891"/>
            <a:ext cx="2730758" cy="1364966"/>
          </a:xfrm>
          <a:prstGeom prst="rect">
            <a:avLst/>
          </a:prstGeom>
        </p:spPr>
      </p:pic>
      <p:sp>
        <p:nvSpPr>
          <p:cNvPr id="2" name="TextBox 1">
            <a:extLst>
              <a:ext uri="{FF2B5EF4-FFF2-40B4-BE49-F238E27FC236}">
                <a16:creationId xmlns:a16="http://schemas.microsoft.com/office/drawing/2014/main" id="{FB83DC8B-996E-3341-3EAD-590EB87EEACD}"/>
              </a:ext>
            </a:extLst>
          </p:cNvPr>
          <p:cNvSpPr txBox="1"/>
          <p:nvPr/>
        </p:nvSpPr>
        <p:spPr>
          <a:xfrm>
            <a:off x="7284099" y="5683084"/>
            <a:ext cx="4584690" cy="923330"/>
          </a:xfrm>
          <a:prstGeom prst="rect">
            <a:avLst/>
          </a:prstGeom>
          <a:noFill/>
        </p:spPr>
        <p:txBody>
          <a:bodyPr wrap="square" rtlCol="0">
            <a:spAutoFit/>
          </a:bodyPr>
          <a:lstStyle/>
          <a:p>
            <a:r>
              <a:rPr lang="ru-RU" dirty="0"/>
              <a:t>Подготовила: воспитатель </a:t>
            </a:r>
          </a:p>
          <a:p>
            <a:r>
              <a:rPr lang="ru-RU" dirty="0"/>
              <a:t>МДОУ «Детский сад «Ладушки» г. Качканар</a:t>
            </a:r>
          </a:p>
          <a:p>
            <a:r>
              <a:rPr lang="ru-RU" dirty="0"/>
              <a:t>Губайдуллина Татьяна </a:t>
            </a:r>
            <a:r>
              <a:rPr lang="ru-RU" dirty="0" err="1"/>
              <a:t>Раисовна</a:t>
            </a:r>
            <a:endParaRPr lang="ru-RU" dirty="0"/>
          </a:p>
        </p:txBody>
      </p:sp>
    </p:spTree>
    <p:extLst>
      <p:ext uri="{BB962C8B-B14F-4D97-AF65-F5344CB8AC3E}">
        <p14:creationId xmlns:p14="http://schemas.microsoft.com/office/powerpoint/2010/main" val="1634999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FF0D05-17F4-1E9E-CCE1-E1C3DA79F868}"/>
              </a:ext>
            </a:extLst>
          </p:cNvPr>
          <p:cNvSpPr>
            <a:spLocks noGrp="1"/>
          </p:cNvSpPr>
          <p:nvPr>
            <p:ph type="title"/>
          </p:nvPr>
        </p:nvSpPr>
        <p:spPr>
          <a:xfrm>
            <a:off x="795242" y="536019"/>
            <a:ext cx="10515600" cy="2304432"/>
          </a:xfrm>
        </p:spPr>
        <p:txBody>
          <a:bodyPr>
            <a:noAutofit/>
          </a:bodyPr>
          <a:lstStyle/>
          <a:p>
            <a:pPr algn="ctr"/>
            <a:r>
              <a:rPr lang="ru-RU" b="1" i="1" dirty="0">
                <a:solidFill>
                  <a:srgbClr val="C00000"/>
                </a:solidFill>
                <a:effectLst/>
                <a:latin typeface="+mn-lt"/>
              </a:rPr>
              <a:t>Удивительные свойства ленты </a:t>
            </a:r>
            <a:r>
              <a:rPr lang="ru-RU" b="1" i="1" dirty="0" err="1">
                <a:solidFill>
                  <a:srgbClr val="C00000"/>
                </a:solidFill>
                <a:effectLst/>
                <a:latin typeface="+mn-lt"/>
              </a:rPr>
              <a:t>Мёбиуса</a:t>
            </a:r>
            <a:r>
              <a:rPr lang="ru-RU" b="1" i="1" dirty="0">
                <a:solidFill>
                  <a:srgbClr val="C00000"/>
                </a:solidFill>
                <a:effectLst/>
                <a:latin typeface="+mn-lt"/>
              </a:rPr>
              <a:t> используются в самых различных изобретениях</a:t>
            </a:r>
            <a:br>
              <a:rPr lang="ru-RU" b="1" i="1" dirty="0">
                <a:solidFill>
                  <a:srgbClr val="C00000"/>
                </a:solidFill>
                <a:effectLst/>
                <a:latin typeface="+mn-lt"/>
              </a:rPr>
            </a:br>
            <a:endParaRPr lang="ru-RU" b="1" i="1" dirty="0">
              <a:solidFill>
                <a:srgbClr val="C00000"/>
              </a:solidFill>
              <a:latin typeface="+mn-lt"/>
            </a:endParaRPr>
          </a:p>
        </p:txBody>
      </p:sp>
      <p:sp>
        <p:nvSpPr>
          <p:cNvPr id="3" name="Объект 2">
            <a:extLst>
              <a:ext uri="{FF2B5EF4-FFF2-40B4-BE49-F238E27FC236}">
                <a16:creationId xmlns:a16="http://schemas.microsoft.com/office/drawing/2014/main" id="{8D5764A8-7EB7-D2EF-CF34-2A38586CC86F}"/>
              </a:ext>
            </a:extLst>
          </p:cNvPr>
          <p:cNvSpPr>
            <a:spLocks noGrp="1"/>
          </p:cNvSpPr>
          <p:nvPr>
            <p:ph idx="1"/>
          </p:nvPr>
        </p:nvSpPr>
        <p:spPr>
          <a:xfrm>
            <a:off x="795242" y="2448627"/>
            <a:ext cx="10515600" cy="2893715"/>
          </a:xfrm>
        </p:spPr>
        <p:txBody>
          <a:bodyPr/>
          <a:lstStyle/>
          <a:p>
            <a:pPr marL="0" indent="0" algn="ctr">
              <a:buNone/>
            </a:pPr>
            <a:r>
              <a:rPr lang="ru-RU" sz="1800" b="1" i="0" dirty="0">
                <a:solidFill>
                  <a:srgbClr val="181818"/>
                </a:solidFill>
                <a:effectLst/>
              </a:rPr>
              <a:t>Лента </a:t>
            </a:r>
            <a:r>
              <a:rPr lang="ru-RU" sz="1800" b="1" i="0" dirty="0" err="1">
                <a:solidFill>
                  <a:srgbClr val="181818"/>
                </a:solidFill>
                <a:effectLst/>
              </a:rPr>
              <a:t>Мёбиуса</a:t>
            </a:r>
            <a:r>
              <a:rPr lang="ru-RU" sz="1800" b="1" i="0" dirty="0">
                <a:solidFill>
                  <a:srgbClr val="181818"/>
                </a:solidFill>
                <a:effectLst/>
              </a:rPr>
              <a:t> в технике</a:t>
            </a:r>
            <a:endParaRPr lang="ru-RU" b="0" i="0" dirty="0">
              <a:solidFill>
                <a:srgbClr val="181818"/>
              </a:solidFill>
              <a:effectLst/>
            </a:endParaRPr>
          </a:p>
          <a:p>
            <a:pPr indent="0" algn="just">
              <a:buNone/>
            </a:pPr>
            <a:r>
              <a:rPr lang="ru-RU" sz="1800" b="0" i="0" dirty="0">
                <a:solidFill>
                  <a:srgbClr val="181818"/>
                </a:solidFill>
                <a:effectLst/>
              </a:rPr>
              <a:t> Полоса ленточного конвейера выполняется в виде ленты </a:t>
            </a:r>
            <a:r>
              <a:rPr lang="ru-RU" sz="1800" b="0" i="0" dirty="0" err="1">
                <a:solidFill>
                  <a:srgbClr val="181818"/>
                </a:solidFill>
                <a:effectLst/>
              </a:rPr>
              <a:t>Мёбиуса</a:t>
            </a:r>
            <a:endParaRPr lang="ru-RU" b="0" i="0" dirty="0">
              <a:solidFill>
                <a:srgbClr val="181818"/>
              </a:solidFill>
              <a:effectLst/>
            </a:endParaRPr>
          </a:p>
          <a:p>
            <a:pPr indent="0" algn="just">
              <a:buNone/>
            </a:pPr>
            <a:r>
              <a:rPr lang="ru-RU" sz="1800" b="0" i="0" dirty="0">
                <a:solidFill>
                  <a:srgbClr val="181818"/>
                </a:solidFill>
                <a:effectLst/>
              </a:rPr>
              <a:t> В матричных принтерах красящая лента имеет вид ленты </a:t>
            </a:r>
            <a:r>
              <a:rPr lang="ru-RU" sz="1800" b="0" i="0" dirty="0" err="1">
                <a:solidFill>
                  <a:srgbClr val="181818"/>
                </a:solidFill>
                <a:effectLst/>
              </a:rPr>
              <a:t>Мёбиуса</a:t>
            </a:r>
            <a:r>
              <a:rPr lang="ru-RU" sz="1800" b="0" i="0" dirty="0">
                <a:solidFill>
                  <a:srgbClr val="181818"/>
                </a:solidFill>
                <a:effectLst/>
              </a:rPr>
              <a:t> для увеличения ресурса</a:t>
            </a:r>
            <a:endParaRPr lang="ru-RU" b="0" i="0" dirty="0">
              <a:solidFill>
                <a:srgbClr val="181818"/>
              </a:solidFill>
              <a:effectLst/>
            </a:endParaRPr>
          </a:p>
          <a:p>
            <a:pPr indent="0" algn="just">
              <a:buNone/>
            </a:pPr>
            <a:r>
              <a:rPr lang="ru-RU" sz="1800" b="0" i="0" dirty="0">
                <a:solidFill>
                  <a:srgbClr val="181818"/>
                </a:solidFill>
                <a:effectLst/>
              </a:rPr>
              <a:t> Шлифовальная лента в виде листа </a:t>
            </a:r>
            <a:r>
              <a:rPr lang="ru-RU" sz="1800" b="0" i="0" dirty="0" err="1">
                <a:solidFill>
                  <a:srgbClr val="181818"/>
                </a:solidFill>
                <a:effectLst/>
              </a:rPr>
              <a:t>Мёбиуса</a:t>
            </a:r>
            <a:endParaRPr lang="ru-RU" b="0" i="0" dirty="0">
              <a:solidFill>
                <a:srgbClr val="181818"/>
              </a:solidFill>
              <a:effectLst/>
            </a:endParaRPr>
          </a:p>
          <a:p>
            <a:endParaRPr lang="ru-RU" dirty="0"/>
          </a:p>
        </p:txBody>
      </p:sp>
      <p:pic>
        <p:nvPicPr>
          <p:cNvPr id="6" name="Рисунок 5">
            <a:extLst>
              <a:ext uri="{FF2B5EF4-FFF2-40B4-BE49-F238E27FC236}">
                <a16:creationId xmlns:a16="http://schemas.microsoft.com/office/drawing/2014/main" id="{BC3ABDE3-8AC3-D1FF-84C7-85222819254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2098" y="3958309"/>
            <a:ext cx="3749628" cy="2537771"/>
          </a:xfrm>
          <a:prstGeom prst="rect">
            <a:avLst/>
          </a:prstGeom>
        </p:spPr>
      </p:pic>
      <p:pic>
        <p:nvPicPr>
          <p:cNvPr id="8" name="Рисунок 7">
            <a:extLst>
              <a:ext uri="{FF2B5EF4-FFF2-40B4-BE49-F238E27FC236}">
                <a16:creationId xmlns:a16="http://schemas.microsoft.com/office/drawing/2014/main" id="{621411F8-C0E0-FFDF-71EE-468E1C34700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31726" y="3958309"/>
            <a:ext cx="2438740" cy="2324424"/>
          </a:xfrm>
          <a:prstGeom prst="rect">
            <a:avLst/>
          </a:prstGeom>
        </p:spPr>
      </p:pic>
      <p:pic>
        <p:nvPicPr>
          <p:cNvPr id="10" name="Рисунок 9">
            <a:extLst>
              <a:ext uri="{FF2B5EF4-FFF2-40B4-BE49-F238E27FC236}">
                <a16:creationId xmlns:a16="http://schemas.microsoft.com/office/drawing/2014/main" id="{1469D2FC-46E1-6921-0ABB-EC6E1AAC765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752897" y="3996414"/>
            <a:ext cx="2324424" cy="2286319"/>
          </a:xfrm>
          <a:prstGeom prst="rect">
            <a:avLst/>
          </a:prstGeom>
        </p:spPr>
      </p:pic>
    </p:spTree>
    <p:extLst>
      <p:ext uri="{BB962C8B-B14F-4D97-AF65-F5344CB8AC3E}">
        <p14:creationId xmlns:p14="http://schemas.microsoft.com/office/powerpoint/2010/main" val="3092549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1FED3A-74D9-E3B4-0C09-4F89F2EDB4DF}"/>
              </a:ext>
            </a:extLst>
          </p:cNvPr>
          <p:cNvSpPr>
            <a:spLocks noGrp="1"/>
          </p:cNvSpPr>
          <p:nvPr>
            <p:ph type="title"/>
          </p:nvPr>
        </p:nvSpPr>
        <p:spPr>
          <a:xfrm>
            <a:off x="466405" y="668923"/>
            <a:ext cx="10800967" cy="153423"/>
          </a:xfrm>
        </p:spPr>
        <p:txBody>
          <a:bodyPr>
            <a:noAutofit/>
          </a:bodyPr>
          <a:lstStyle/>
          <a:p>
            <a:pPr algn="ctr"/>
            <a:r>
              <a:rPr lang="ru-RU" b="1" i="1" dirty="0">
                <a:solidFill>
                  <a:srgbClr val="C00000"/>
                </a:solidFill>
                <a:latin typeface="+mn-lt"/>
              </a:rPr>
              <a:t>В  архитектуре</a:t>
            </a:r>
            <a:br>
              <a:rPr lang="ru-RU" b="1" i="1" dirty="0">
                <a:solidFill>
                  <a:srgbClr val="C00000"/>
                </a:solidFill>
              </a:rPr>
            </a:br>
            <a:r>
              <a:rPr lang="ru-RU" b="1" i="1" dirty="0">
                <a:solidFill>
                  <a:srgbClr val="C00000"/>
                </a:solidFill>
              </a:rPr>
              <a:t>Проект библиотеки в Казахстане</a:t>
            </a:r>
          </a:p>
        </p:txBody>
      </p:sp>
      <p:pic>
        <p:nvPicPr>
          <p:cNvPr id="9" name="Объект 8">
            <a:extLst>
              <a:ext uri="{FF2B5EF4-FFF2-40B4-BE49-F238E27FC236}">
                <a16:creationId xmlns:a16="http://schemas.microsoft.com/office/drawing/2014/main" id="{F2609E4B-C3C8-42C6-A5ED-6BB969B2B6C4}"/>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225930" y="1631208"/>
            <a:ext cx="7589181" cy="4873941"/>
          </a:xfrm>
        </p:spPr>
      </p:pic>
    </p:spTree>
    <p:extLst>
      <p:ext uri="{BB962C8B-B14F-4D97-AF65-F5344CB8AC3E}">
        <p14:creationId xmlns:p14="http://schemas.microsoft.com/office/powerpoint/2010/main" val="3515684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905C6B9-0823-1CB8-5C76-C1D78AB3574E}"/>
              </a:ext>
            </a:extLst>
          </p:cNvPr>
          <p:cNvSpPr>
            <a:spLocks noGrp="1"/>
          </p:cNvSpPr>
          <p:nvPr>
            <p:ph type="title"/>
          </p:nvPr>
        </p:nvSpPr>
        <p:spPr>
          <a:xfrm>
            <a:off x="266452" y="309893"/>
            <a:ext cx="10773854" cy="764067"/>
          </a:xfrm>
        </p:spPr>
        <p:txBody>
          <a:bodyPr>
            <a:normAutofit/>
          </a:bodyPr>
          <a:lstStyle/>
          <a:p>
            <a:r>
              <a:rPr lang="ru-RU" sz="4000" b="1" i="1" dirty="0">
                <a:solidFill>
                  <a:srgbClr val="C00000"/>
                </a:solidFill>
              </a:rPr>
              <a:t>                              </a:t>
            </a:r>
            <a:r>
              <a:rPr lang="ru-RU" sz="4000" b="1" i="1" dirty="0">
                <a:solidFill>
                  <a:srgbClr val="C00000"/>
                </a:solidFill>
                <a:latin typeface="+mn-lt"/>
              </a:rPr>
              <a:t>Монумент в Минске</a:t>
            </a:r>
          </a:p>
        </p:txBody>
      </p:sp>
      <p:pic>
        <p:nvPicPr>
          <p:cNvPr id="5" name="Объект 4">
            <a:extLst>
              <a:ext uri="{FF2B5EF4-FFF2-40B4-BE49-F238E27FC236}">
                <a16:creationId xmlns:a16="http://schemas.microsoft.com/office/drawing/2014/main" id="{B53ED78B-96FA-842D-458B-19B79817498B}"/>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219517" y="1443227"/>
            <a:ext cx="7397025" cy="4930118"/>
          </a:xfrm>
        </p:spPr>
      </p:pic>
    </p:spTree>
    <p:extLst>
      <p:ext uri="{BB962C8B-B14F-4D97-AF65-F5344CB8AC3E}">
        <p14:creationId xmlns:p14="http://schemas.microsoft.com/office/powerpoint/2010/main" val="3181815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13FD8A-5B80-97A3-247D-0767376A8674}"/>
              </a:ext>
            </a:extLst>
          </p:cNvPr>
          <p:cNvSpPr>
            <a:spLocks noGrp="1"/>
          </p:cNvSpPr>
          <p:nvPr>
            <p:ph type="title"/>
          </p:nvPr>
        </p:nvSpPr>
        <p:spPr>
          <a:xfrm>
            <a:off x="122738" y="365125"/>
            <a:ext cx="4866572" cy="629055"/>
          </a:xfrm>
        </p:spPr>
        <p:txBody>
          <a:bodyPr>
            <a:normAutofit fontScale="90000"/>
          </a:bodyPr>
          <a:lstStyle/>
          <a:p>
            <a:r>
              <a:rPr lang="ru-RU" b="1" i="1" dirty="0">
                <a:solidFill>
                  <a:srgbClr val="C00000"/>
                </a:solidFill>
                <a:latin typeface="+mn-lt"/>
              </a:rPr>
              <a:t>Памятник в Москве</a:t>
            </a:r>
          </a:p>
        </p:txBody>
      </p:sp>
      <p:pic>
        <p:nvPicPr>
          <p:cNvPr id="9" name="Объект 8">
            <a:extLst>
              <a:ext uri="{FF2B5EF4-FFF2-40B4-BE49-F238E27FC236}">
                <a16:creationId xmlns:a16="http://schemas.microsoft.com/office/drawing/2014/main" id="{79CECA08-D636-A9DC-F499-20C9A0BC2A3C}"/>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7912" y="1259083"/>
            <a:ext cx="3827720" cy="5103628"/>
          </a:xfrm>
        </p:spPr>
      </p:pic>
      <p:sp>
        <p:nvSpPr>
          <p:cNvPr id="4" name="TextBox 3">
            <a:extLst>
              <a:ext uri="{FF2B5EF4-FFF2-40B4-BE49-F238E27FC236}">
                <a16:creationId xmlns:a16="http://schemas.microsoft.com/office/drawing/2014/main" id="{34828A0B-7725-9B9C-4D43-D96AD255495D}"/>
              </a:ext>
            </a:extLst>
          </p:cNvPr>
          <p:cNvSpPr txBox="1"/>
          <p:nvPr/>
        </p:nvSpPr>
        <p:spPr>
          <a:xfrm>
            <a:off x="5228650" y="286294"/>
            <a:ext cx="7158709" cy="707886"/>
          </a:xfrm>
          <a:prstGeom prst="rect">
            <a:avLst/>
          </a:prstGeom>
          <a:noFill/>
        </p:spPr>
        <p:txBody>
          <a:bodyPr wrap="square">
            <a:spAutoFit/>
          </a:bodyPr>
          <a:lstStyle/>
          <a:p>
            <a:r>
              <a:rPr lang="ru-RU" sz="4000" b="1" i="1" dirty="0">
                <a:solidFill>
                  <a:srgbClr val="C00000"/>
                </a:solidFill>
              </a:rPr>
              <a:t>Памятник в Екатеринбурге</a:t>
            </a:r>
            <a:endParaRPr lang="ru-RU" sz="4000" dirty="0"/>
          </a:p>
        </p:txBody>
      </p:sp>
      <p:pic>
        <p:nvPicPr>
          <p:cNvPr id="5" name="Объект 4">
            <a:extLst>
              <a:ext uri="{FF2B5EF4-FFF2-40B4-BE49-F238E27FC236}">
                <a16:creationId xmlns:a16="http://schemas.microsoft.com/office/drawing/2014/main" id="{AC8895A3-ECB4-27DB-1E63-8CC4F26A9C2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77153" y="1259083"/>
            <a:ext cx="6804837" cy="5103628"/>
          </a:xfrm>
          <a:prstGeom prst="rect">
            <a:avLst/>
          </a:prstGeom>
        </p:spPr>
      </p:pic>
    </p:spTree>
    <p:extLst>
      <p:ext uri="{BB962C8B-B14F-4D97-AF65-F5344CB8AC3E}">
        <p14:creationId xmlns:p14="http://schemas.microsoft.com/office/powerpoint/2010/main" val="3972638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82DE922-B452-99E6-B39E-5C7A29BC6554}"/>
              </a:ext>
            </a:extLst>
          </p:cNvPr>
          <p:cNvSpPr>
            <a:spLocks noGrp="1"/>
          </p:cNvSpPr>
          <p:nvPr>
            <p:ph type="title"/>
          </p:nvPr>
        </p:nvSpPr>
        <p:spPr>
          <a:xfrm>
            <a:off x="2006770" y="365125"/>
            <a:ext cx="7824563" cy="757930"/>
          </a:xfrm>
        </p:spPr>
        <p:txBody>
          <a:bodyPr>
            <a:normAutofit fontScale="90000"/>
          </a:bodyPr>
          <a:lstStyle/>
          <a:p>
            <a:pPr algn="ctr"/>
            <a:r>
              <a:rPr lang="ru-RU" sz="4000" b="1" i="1" dirty="0">
                <a:solidFill>
                  <a:srgbClr val="C00000"/>
                </a:solidFill>
                <a:latin typeface="+mn-lt"/>
              </a:rPr>
              <a:t>Мост в стиле ленты </a:t>
            </a:r>
            <a:r>
              <a:rPr lang="ru-RU" sz="4000" b="1" i="1" dirty="0" err="1">
                <a:solidFill>
                  <a:srgbClr val="C00000"/>
                </a:solidFill>
                <a:latin typeface="+mn-lt"/>
              </a:rPr>
              <a:t>Мёбиуса</a:t>
            </a:r>
            <a:r>
              <a:rPr lang="ru-RU" sz="4000" b="1" i="1" dirty="0">
                <a:solidFill>
                  <a:srgbClr val="C00000"/>
                </a:solidFill>
                <a:latin typeface="+mn-lt"/>
              </a:rPr>
              <a:t> в Китае</a:t>
            </a:r>
          </a:p>
        </p:txBody>
      </p:sp>
      <p:pic>
        <p:nvPicPr>
          <p:cNvPr id="5" name="Объект 4">
            <a:extLst>
              <a:ext uri="{FF2B5EF4-FFF2-40B4-BE49-F238E27FC236}">
                <a16:creationId xmlns:a16="http://schemas.microsoft.com/office/drawing/2014/main" id="{4246C622-B955-1B9A-81FF-39BA4318F2FB}"/>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367257" y="1419701"/>
            <a:ext cx="9550311" cy="5073174"/>
          </a:xfrm>
        </p:spPr>
      </p:pic>
    </p:spTree>
    <p:extLst>
      <p:ext uri="{BB962C8B-B14F-4D97-AF65-F5344CB8AC3E}">
        <p14:creationId xmlns:p14="http://schemas.microsoft.com/office/powerpoint/2010/main" val="214188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C45667-035E-1784-96C8-E1C9EB5BB8F0}"/>
              </a:ext>
            </a:extLst>
          </p:cNvPr>
          <p:cNvSpPr>
            <a:spLocks noGrp="1"/>
          </p:cNvSpPr>
          <p:nvPr>
            <p:ph type="title"/>
          </p:nvPr>
        </p:nvSpPr>
        <p:spPr>
          <a:xfrm>
            <a:off x="838200" y="365126"/>
            <a:ext cx="9907534" cy="868394"/>
          </a:xfrm>
        </p:spPr>
        <p:txBody>
          <a:bodyPr>
            <a:normAutofit/>
          </a:bodyPr>
          <a:lstStyle/>
          <a:p>
            <a:r>
              <a:rPr lang="ru-RU" sz="4000" b="1" i="1" dirty="0">
                <a:solidFill>
                  <a:srgbClr val="C00000"/>
                </a:solidFill>
                <a:latin typeface="+mn-lt"/>
              </a:rPr>
              <a:t>         Бесконечная  лестница  в  Мюнхене</a:t>
            </a:r>
          </a:p>
        </p:txBody>
      </p:sp>
      <p:pic>
        <p:nvPicPr>
          <p:cNvPr id="5" name="Объект 4">
            <a:extLst>
              <a:ext uri="{FF2B5EF4-FFF2-40B4-BE49-F238E27FC236}">
                <a16:creationId xmlns:a16="http://schemas.microsoft.com/office/drawing/2014/main" id="{1DDE0DE2-2747-A90F-97A5-C14CCC91EA7E}"/>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094794" y="1472176"/>
            <a:ext cx="5771483" cy="5204806"/>
          </a:xfrm>
        </p:spPr>
      </p:pic>
    </p:spTree>
    <p:extLst>
      <p:ext uri="{BB962C8B-B14F-4D97-AF65-F5344CB8AC3E}">
        <p14:creationId xmlns:p14="http://schemas.microsoft.com/office/powerpoint/2010/main" val="3573941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D103DB-3634-CDF4-848A-512E1A5BC936}"/>
              </a:ext>
            </a:extLst>
          </p:cNvPr>
          <p:cNvSpPr>
            <a:spLocks noGrp="1"/>
          </p:cNvSpPr>
          <p:nvPr>
            <p:ph type="title"/>
          </p:nvPr>
        </p:nvSpPr>
        <p:spPr>
          <a:xfrm>
            <a:off x="1706062" y="365126"/>
            <a:ext cx="9039672" cy="672012"/>
          </a:xfrm>
        </p:spPr>
        <p:txBody>
          <a:bodyPr>
            <a:normAutofit fontScale="90000"/>
          </a:bodyPr>
          <a:lstStyle/>
          <a:p>
            <a:r>
              <a:rPr lang="ru-RU" dirty="0">
                <a:latin typeface="+mn-lt"/>
              </a:rPr>
              <a:t>                     </a:t>
            </a:r>
            <a:r>
              <a:rPr lang="ru-RU" b="1" i="1" dirty="0">
                <a:solidFill>
                  <a:srgbClr val="C00000"/>
                </a:solidFill>
                <a:latin typeface="+mn-lt"/>
              </a:rPr>
              <a:t>Дача  в  Австралии</a:t>
            </a:r>
          </a:p>
        </p:txBody>
      </p:sp>
      <p:pic>
        <p:nvPicPr>
          <p:cNvPr id="5" name="Объект 4">
            <a:extLst>
              <a:ext uri="{FF2B5EF4-FFF2-40B4-BE49-F238E27FC236}">
                <a16:creationId xmlns:a16="http://schemas.microsoft.com/office/drawing/2014/main" id="{185B863E-D8FE-DDB6-D28D-0D786C9A20AA}"/>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863064" y="1087930"/>
            <a:ext cx="8654755" cy="5543165"/>
          </a:xfrm>
        </p:spPr>
      </p:pic>
    </p:spTree>
    <p:extLst>
      <p:ext uri="{BB962C8B-B14F-4D97-AF65-F5344CB8AC3E}">
        <p14:creationId xmlns:p14="http://schemas.microsoft.com/office/powerpoint/2010/main" val="1591100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1CE420-FCB2-4EDE-4F99-389270279C1A}"/>
              </a:ext>
            </a:extLst>
          </p:cNvPr>
          <p:cNvSpPr>
            <a:spLocks noGrp="1"/>
          </p:cNvSpPr>
          <p:nvPr>
            <p:ph type="title"/>
          </p:nvPr>
        </p:nvSpPr>
        <p:spPr>
          <a:xfrm>
            <a:off x="838200" y="365125"/>
            <a:ext cx="4065193" cy="856121"/>
          </a:xfrm>
        </p:spPr>
        <p:txBody>
          <a:bodyPr>
            <a:normAutofit/>
          </a:bodyPr>
          <a:lstStyle/>
          <a:p>
            <a:r>
              <a:rPr lang="ru-RU" sz="4000" b="1" i="1" dirty="0">
                <a:solidFill>
                  <a:srgbClr val="FF0000"/>
                </a:solidFill>
              </a:rPr>
              <a:t>   </a:t>
            </a:r>
            <a:r>
              <a:rPr lang="ru-RU" sz="4000" b="1" i="1" dirty="0">
                <a:solidFill>
                  <a:srgbClr val="C00000"/>
                </a:solidFill>
                <a:latin typeface="+mn-lt"/>
              </a:rPr>
              <a:t>Украшения</a:t>
            </a:r>
          </a:p>
        </p:txBody>
      </p:sp>
      <p:pic>
        <p:nvPicPr>
          <p:cNvPr id="5" name="Объект 4">
            <a:extLst>
              <a:ext uri="{FF2B5EF4-FFF2-40B4-BE49-F238E27FC236}">
                <a16:creationId xmlns:a16="http://schemas.microsoft.com/office/drawing/2014/main" id="{497162DD-E986-D869-D830-CAAFCEE3AF58}"/>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81038" y="1076041"/>
            <a:ext cx="5356352" cy="2678176"/>
          </a:xfrm>
        </p:spPr>
      </p:pic>
      <p:pic>
        <p:nvPicPr>
          <p:cNvPr id="7" name="Рисунок 6">
            <a:extLst>
              <a:ext uri="{FF2B5EF4-FFF2-40B4-BE49-F238E27FC236}">
                <a16:creationId xmlns:a16="http://schemas.microsoft.com/office/drawing/2014/main" id="{B3B4C2C2-8608-5224-028F-E503C7762E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70796" y="3938325"/>
            <a:ext cx="2398511" cy="2398511"/>
          </a:xfrm>
          <a:prstGeom prst="rect">
            <a:avLst/>
          </a:prstGeom>
        </p:spPr>
      </p:pic>
      <p:pic>
        <p:nvPicPr>
          <p:cNvPr id="9" name="Рисунок 8">
            <a:extLst>
              <a:ext uri="{FF2B5EF4-FFF2-40B4-BE49-F238E27FC236}">
                <a16:creationId xmlns:a16="http://schemas.microsoft.com/office/drawing/2014/main" id="{3DE55CCA-8788-FA35-37AC-09CDD363AE4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1259" y="3938325"/>
            <a:ext cx="2681021" cy="1779528"/>
          </a:xfrm>
          <a:prstGeom prst="rect">
            <a:avLst/>
          </a:prstGeom>
        </p:spPr>
      </p:pic>
      <p:pic>
        <p:nvPicPr>
          <p:cNvPr id="3" name="Рисунок 2">
            <a:extLst>
              <a:ext uri="{FF2B5EF4-FFF2-40B4-BE49-F238E27FC236}">
                <a16:creationId xmlns:a16="http://schemas.microsoft.com/office/drawing/2014/main" id="{E7711E43-91FE-68F6-26B4-E39170E01B5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080244" y="1221246"/>
            <a:ext cx="5010497" cy="2784915"/>
          </a:xfrm>
          <a:prstGeom prst="rect">
            <a:avLst/>
          </a:prstGeom>
        </p:spPr>
      </p:pic>
      <p:pic>
        <p:nvPicPr>
          <p:cNvPr id="4" name="Объект 4">
            <a:extLst>
              <a:ext uri="{FF2B5EF4-FFF2-40B4-BE49-F238E27FC236}">
                <a16:creationId xmlns:a16="http://schemas.microsoft.com/office/drawing/2014/main" id="{F21E3D7B-E4CB-466C-83C4-DD3B3902BBA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572511" y="3614643"/>
            <a:ext cx="3989520" cy="2659679"/>
          </a:xfrm>
          <a:prstGeom prst="rect">
            <a:avLst/>
          </a:prstGeom>
        </p:spPr>
      </p:pic>
      <p:sp>
        <p:nvSpPr>
          <p:cNvPr id="10" name="TextBox 9">
            <a:extLst>
              <a:ext uri="{FF2B5EF4-FFF2-40B4-BE49-F238E27FC236}">
                <a16:creationId xmlns:a16="http://schemas.microsoft.com/office/drawing/2014/main" id="{D28C0250-AD50-2082-1DA3-318D313190FB}"/>
              </a:ext>
            </a:extLst>
          </p:cNvPr>
          <p:cNvSpPr txBox="1"/>
          <p:nvPr/>
        </p:nvSpPr>
        <p:spPr>
          <a:xfrm>
            <a:off x="8524172" y="368155"/>
            <a:ext cx="2878212" cy="707886"/>
          </a:xfrm>
          <a:prstGeom prst="rect">
            <a:avLst/>
          </a:prstGeom>
          <a:noFill/>
        </p:spPr>
        <p:txBody>
          <a:bodyPr wrap="square" rtlCol="0">
            <a:spAutoFit/>
          </a:bodyPr>
          <a:lstStyle/>
          <a:p>
            <a:r>
              <a:rPr lang="ru-RU" sz="4000" b="1" i="1" dirty="0">
                <a:solidFill>
                  <a:srgbClr val="C00000"/>
                </a:solidFill>
              </a:rPr>
              <a:t>Туфли</a:t>
            </a:r>
          </a:p>
        </p:txBody>
      </p:sp>
    </p:spTree>
    <p:extLst>
      <p:ext uri="{BB962C8B-B14F-4D97-AF65-F5344CB8AC3E}">
        <p14:creationId xmlns:p14="http://schemas.microsoft.com/office/powerpoint/2010/main" val="1087708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79461E-B84C-026E-7834-16750D988A34}"/>
              </a:ext>
            </a:extLst>
          </p:cNvPr>
          <p:cNvSpPr>
            <a:spLocks noGrp="1"/>
          </p:cNvSpPr>
          <p:nvPr>
            <p:ph type="title"/>
          </p:nvPr>
        </p:nvSpPr>
        <p:spPr>
          <a:xfrm>
            <a:off x="2170008" y="488124"/>
            <a:ext cx="6695371" cy="530864"/>
          </a:xfrm>
        </p:spPr>
        <p:txBody>
          <a:bodyPr>
            <a:normAutofit fontScale="90000"/>
          </a:bodyPr>
          <a:lstStyle/>
          <a:p>
            <a:pPr algn="ctr"/>
            <a:r>
              <a:rPr lang="ru-RU" b="1" i="1" dirty="0">
                <a:solidFill>
                  <a:srgbClr val="C00000"/>
                </a:solidFill>
                <a:latin typeface="+mn-lt"/>
              </a:rPr>
              <a:t>Мебель</a:t>
            </a:r>
          </a:p>
        </p:txBody>
      </p:sp>
      <p:pic>
        <p:nvPicPr>
          <p:cNvPr id="5" name="Объект 4">
            <a:extLst>
              <a:ext uri="{FF2B5EF4-FFF2-40B4-BE49-F238E27FC236}">
                <a16:creationId xmlns:a16="http://schemas.microsoft.com/office/drawing/2014/main" id="{3CBB68F2-B7F3-5853-99C9-3F8BFA4259C4}"/>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027685" y="1209680"/>
            <a:ext cx="3119342" cy="2366398"/>
          </a:xfrm>
        </p:spPr>
      </p:pic>
      <p:pic>
        <p:nvPicPr>
          <p:cNvPr id="7" name="Рисунок 6">
            <a:extLst>
              <a:ext uri="{FF2B5EF4-FFF2-40B4-BE49-F238E27FC236}">
                <a16:creationId xmlns:a16="http://schemas.microsoft.com/office/drawing/2014/main" id="{5F10CD31-8B60-5F78-AA24-70160EB2CD3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13253" y="1166066"/>
            <a:ext cx="3438676" cy="2410012"/>
          </a:xfrm>
          <a:prstGeom prst="rect">
            <a:avLst/>
          </a:prstGeom>
        </p:spPr>
      </p:pic>
      <p:pic>
        <p:nvPicPr>
          <p:cNvPr id="9" name="Рисунок 8">
            <a:extLst>
              <a:ext uri="{FF2B5EF4-FFF2-40B4-BE49-F238E27FC236}">
                <a16:creationId xmlns:a16="http://schemas.microsoft.com/office/drawing/2014/main" id="{3370B3E8-CDF7-36CF-12FC-E17652194DF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16776" y="3918378"/>
            <a:ext cx="2941159" cy="2669597"/>
          </a:xfrm>
          <a:prstGeom prst="rect">
            <a:avLst/>
          </a:prstGeom>
        </p:spPr>
      </p:pic>
      <p:pic>
        <p:nvPicPr>
          <p:cNvPr id="11" name="Рисунок 10">
            <a:extLst>
              <a:ext uri="{FF2B5EF4-FFF2-40B4-BE49-F238E27FC236}">
                <a16:creationId xmlns:a16="http://schemas.microsoft.com/office/drawing/2014/main" id="{6B27298D-B701-4263-40C5-2199DF56944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09634" y="3867512"/>
            <a:ext cx="3325596" cy="2771330"/>
          </a:xfrm>
          <a:prstGeom prst="rect">
            <a:avLst/>
          </a:prstGeom>
        </p:spPr>
      </p:pic>
    </p:spTree>
    <p:extLst>
      <p:ext uri="{BB962C8B-B14F-4D97-AF65-F5344CB8AC3E}">
        <p14:creationId xmlns:p14="http://schemas.microsoft.com/office/powerpoint/2010/main" val="1628930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D4A298-F1F2-641A-05E0-8FBBF9077FB5}"/>
              </a:ext>
            </a:extLst>
          </p:cNvPr>
          <p:cNvSpPr>
            <a:spLocks noGrp="1"/>
          </p:cNvSpPr>
          <p:nvPr>
            <p:ph type="title"/>
          </p:nvPr>
        </p:nvSpPr>
        <p:spPr>
          <a:xfrm>
            <a:off x="208654" y="365125"/>
            <a:ext cx="10715051" cy="739519"/>
          </a:xfrm>
        </p:spPr>
        <p:txBody>
          <a:bodyPr>
            <a:normAutofit/>
          </a:bodyPr>
          <a:lstStyle/>
          <a:p>
            <a:pPr algn="ctr"/>
            <a:r>
              <a:rPr lang="ru-RU" b="1" i="1" dirty="0">
                <a:solidFill>
                  <a:srgbClr val="C00000"/>
                </a:solidFill>
                <a:latin typeface="+mn-lt"/>
              </a:rPr>
              <a:t>Международный символ переработки</a:t>
            </a:r>
          </a:p>
        </p:txBody>
      </p:sp>
      <p:pic>
        <p:nvPicPr>
          <p:cNvPr id="13" name="Объект 12">
            <a:extLst>
              <a:ext uri="{FF2B5EF4-FFF2-40B4-BE49-F238E27FC236}">
                <a16:creationId xmlns:a16="http://schemas.microsoft.com/office/drawing/2014/main" id="{E99E41E1-0BCF-6430-395D-B3697C9D7D34}"/>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111414" y="1282616"/>
            <a:ext cx="5451650" cy="5451650"/>
          </a:xfrm>
        </p:spPr>
      </p:pic>
    </p:spTree>
    <p:extLst>
      <p:ext uri="{BB962C8B-B14F-4D97-AF65-F5344CB8AC3E}">
        <p14:creationId xmlns:p14="http://schemas.microsoft.com/office/powerpoint/2010/main" val="520768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0E5A6D-6B1C-C1C5-D3E9-A7BB1CB1D6DD}"/>
              </a:ext>
            </a:extLst>
          </p:cNvPr>
          <p:cNvSpPr>
            <a:spLocks noGrp="1"/>
          </p:cNvSpPr>
          <p:nvPr>
            <p:ph type="title"/>
          </p:nvPr>
        </p:nvSpPr>
        <p:spPr>
          <a:xfrm>
            <a:off x="429584" y="1"/>
            <a:ext cx="10924216" cy="1690688"/>
          </a:xfrm>
        </p:spPr>
        <p:txBody>
          <a:bodyPr>
            <a:normAutofit/>
          </a:bodyPr>
          <a:lstStyle/>
          <a:p>
            <a:r>
              <a:rPr lang="ru-RU" sz="4000" b="1" i="1" dirty="0">
                <a:solidFill>
                  <a:srgbClr val="C00000"/>
                </a:solidFill>
              </a:rPr>
              <a:t>                         </a:t>
            </a:r>
            <a:r>
              <a:rPr lang="ru-RU" sz="4000" b="1" i="1" dirty="0">
                <a:solidFill>
                  <a:srgbClr val="C00000"/>
                </a:solidFill>
                <a:latin typeface="+mn-lt"/>
              </a:rPr>
              <a:t>Загадочная лента </a:t>
            </a:r>
            <a:r>
              <a:rPr lang="ru-RU" sz="4000" b="1" i="1" dirty="0" err="1">
                <a:solidFill>
                  <a:srgbClr val="C00000"/>
                </a:solidFill>
                <a:latin typeface="+mn-lt"/>
              </a:rPr>
              <a:t>Мёбиуса</a:t>
            </a:r>
            <a:endParaRPr lang="ru-RU" sz="4000" b="1" i="1" dirty="0">
              <a:solidFill>
                <a:srgbClr val="C00000"/>
              </a:solidFill>
              <a:latin typeface="+mn-lt"/>
            </a:endParaRPr>
          </a:p>
        </p:txBody>
      </p:sp>
      <p:pic>
        <p:nvPicPr>
          <p:cNvPr id="5" name="Объект 4">
            <a:extLst>
              <a:ext uri="{FF2B5EF4-FFF2-40B4-BE49-F238E27FC236}">
                <a16:creationId xmlns:a16="http://schemas.microsoft.com/office/drawing/2014/main" id="{D2A7BB93-C120-1837-84F9-E2484BC73AF0}"/>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664492" y="3246267"/>
            <a:ext cx="5257089" cy="3261929"/>
          </a:xfrm>
        </p:spPr>
      </p:pic>
      <p:sp>
        <p:nvSpPr>
          <p:cNvPr id="6" name="TextBox 5">
            <a:extLst>
              <a:ext uri="{FF2B5EF4-FFF2-40B4-BE49-F238E27FC236}">
                <a16:creationId xmlns:a16="http://schemas.microsoft.com/office/drawing/2014/main" id="{A2A3C07C-EB16-B70E-5AA8-463D84BC263A}"/>
              </a:ext>
            </a:extLst>
          </p:cNvPr>
          <p:cNvSpPr txBox="1"/>
          <p:nvPr/>
        </p:nvSpPr>
        <p:spPr>
          <a:xfrm>
            <a:off x="926673" y="1294889"/>
            <a:ext cx="5357525" cy="4801314"/>
          </a:xfrm>
          <a:prstGeom prst="rect">
            <a:avLst/>
          </a:prstGeom>
          <a:noFill/>
        </p:spPr>
        <p:txBody>
          <a:bodyPr wrap="square" rtlCol="0">
            <a:spAutoFit/>
          </a:bodyPr>
          <a:lstStyle/>
          <a:p>
            <a:r>
              <a:rPr lang="ru-RU" sz="2400" dirty="0"/>
              <a:t>Лист Мебиуса - символ математики,</a:t>
            </a:r>
          </a:p>
          <a:p>
            <a:r>
              <a:rPr lang="ru-RU" sz="2400" dirty="0"/>
              <a:t>Что служит высшей мудрости венцом…</a:t>
            </a:r>
          </a:p>
          <a:p>
            <a:r>
              <a:rPr lang="ru-RU" sz="2400" dirty="0"/>
              <a:t>Он полон неосознанной романтики:</a:t>
            </a:r>
          </a:p>
          <a:p>
            <a:r>
              <a:rPr lang="ru-RU" sz="2400" dirty="0"/>
              <a:t>В нем бесконечность свернута кольцом.</a:t>
            </a:r>
          </a:p>
          <a:p>
            <a:endParaRPr lang="ru-RU" sz="2400" dirty="0"/>
          </a:p>
          <a:p>
            <a:r>
              <a:rPr lang="ru-RU" sz="2400" dirty="0"/>
              <a:t>В нем – простота, и вместе с нею – сложность,</a:t>
            </a:r>
          </a:p>
          <a:p>
            <a:r>
              <a:rPr lang="ru-RU" sz="2400" dirty="0"/>
              <a:t>Что недоступна даже мудрецам:</a:t>
            </a:r>
          </a:p>
          <a:p>
            <a:r>
              <a:rPr lang="ru-RU" sz="2400" dirty="0"/>
              <a:t>Здесь на глазах преобразилась плоскость</a:t>
            </a:r>
          </a:p>
          <a:p>
            <a:r>
              <a:rPr lang="ru-RU" sz="2400" dirty="0"/>
              <a:t>В поверхность без начала и конца.       </a:t>
            </a:r>
            <a:r>
              <a:rPr lang="ru-RU" dirty="0" err="1"/>
              <a:t>Н.Ю.Иванова</a:t>
            </a:r>
            <a:endParaRPr lang="ru-RU" dirty="0"/>
          </a:p>
        </p:txBody>
      </p:sp>
    </p:spTree>
    <p:extLst>
      <p:ext uri="{BB962C8B-B14F-4D97-AF65-F5344CB8AC3E}">
        <p14:creationId xmlns:p14="http://schemas.microsoft.com/office/powerpoint/2010/main" val="2108583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11848A-F8B2-3D66-C1F7-9EDA2BF82360}"/>
              </a:ext>
            </a:extLst>
          </p:cNvPr>
          <p:cNvSpPr>
            <a:spLocks noGrp="1"/>
          </p:cNvSpPr>
          <p:nvPr>
            <p:ph type="title"/>
          </p:nvPr>
        </p:nvSpPr>
        <p:spPr>
          <a:xfrm>
            <a:off x="227066" y="365126"/>
            <a:ext cx="10960526" cy="739518"/>
          </a:xfrm>
        </p:spPr>
        <p:txBody>
          <a:bodyPr>
            <a:normAutofit fontScale="90000"/>
          </a:bodyPr>
          <a:lstStyle/>
          <a:p>
            <a:pPr algn="ctr"/>
            <a:r>
              <a:rPr lang="ru-RU" b="1" i="1" dirty="0">
                <a:solidFill>
                  <a:srgbClr val="C00000"/>
                </a:solidFill>
                <a:latin typeface="+mn-lt"/>
              </a:rPr>
              <a:t>«Лежачая восьмёрка» в центре нашей галактики – Млечного пути</a:t>
            </a:r>
          </a:p>
        </p:txBody>
      </p:sp>
      <p:pic>
        <p:nvPicPr>
          <p:cNvPr id="5" name="Объект 4">
            <a:extLst>
              <a:ext uri="{FF2B5EF4-FFF2-40B4-BE49-F238E27FC236}">
                <a16:creationId xmlns:a16="http://schemas.microsoft.com/office/drawing/2014/main" id="{6E48D76C-3245-18B1-4A6E-EE1024CCCD47}"/>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061687" y="1319437"/>
            <a:ext cx="9562672" cy="5379003"/>
          </a:xfrm>
        </p:spPr>
      </p:pic>
    </p:spTree>
    <p:extLst>
      <p:ext uri="{BB962C8B-B14F-4D97-AF65-F5344CB8AC3E}">
        <p14:creationId xmlns:p14="http://schemas.microsoft.com/office/powerpoint/2010/main" val="390836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ADE343-06A7-AB5D-B854-F1916293D2B1}"/>
              </a:ext>
            </a:extLst>
          </p:cNvPr>
          <p:cNvSpPr>
            <a:spLocks noGrp="1"/>
          </p:cNvSpPr>
          <p:nvPr>
            <p:ph type="title"/>
          </p:nvPr>
        </p:nvSpPr>
        <p:spPr/>
        <p:txBody>
          <a:bodyPr/>
          <a:lstStyle/>
          <a:p>
            <a:pPr algn="ctr"/>
            <a:r>
              <a:rPr lang="ru-RU" b="1" i="1" dirty="0">
                <a:solidFill>
                  <a:srgbClr val="C00000"/>
                </a:solidFill>
                <a:latin typeface="+mn-lt"/>
              </a:rPr>
              <a:t>Вывод:</a:t>
            </a:r>
          </a:p>
        </p:txBody>
      </p:sp>
      <p:sp>
        <p:nvSpPr>
          <p:cNvPr id="3" name="Объект 2">
            <a:extLst>
              <a:ext uri="{FF2B5EF4-FFF2-40B4-BE49-F238E27FC236}">
                <a16:creationId xmlns:a16="http://schemas.microsoft.com/office/drawing/2014/main" id="{90865BB2-1755-7B38-640F-6B8EA6404948}"/>
              </a:ext>
            </a:extLst>
          </p:cNvPr>
          <p:cNvSpPr>
            <a:spLocks noGrp="1"/>
          </p:cNvSpPr>
          <p:nvPr>
            <p:ph idx="1"/>
          </p:nvPr>
        </p:nvSpPr>
        <p:spPr>
          <a:xfrm>
            <a:off x="838200" y="1537190"/>
            <a:ext cx="10515600" cy="4351338"/>
          </a:xfrm>
        </p:spPr>
        <p:txBody>
          <a:bodyPr/>
          <a:lstStyle/>
          <a:p>
            <a:pPr marL="0" indent="0" algn="ctr">
              <a:buNone/>
            </a:pPr>
            <a:r>
              <a:rPr lang="ru-RU" dirty="0"/>
              <a:t>Лента  </a:t>
            </a:r>
            <a:r>
              <a:rPr lang="ru-RU" dirty="0" err="1"/>
              <a:t>Мёбиуса</a:t>
            </a:r>
            <a:r>
              <a:rPr lang="ru-RU" dirty="0"/>
              <a:t> – удивительный феномен! Она  обладает  многими  интересными  свойствами,  изучая  и  экспериментируя с  которыми,  мы  можем  разнообразить  и  активизировать  познавательную  деятельность  детей</a:t>
            </a:r>
          </a:p>
        </p:txBody>
      </p:sp>
      <p:pic>
        <p:nvPicPr>
          <p:cNvPr id="5" name="Рисунок 4">
            <a:extLst>
              <a:ext uri="{FF2B5EF4-FFF2-40B4-BE49-F238E27FC236}">
                <a16:creationId xmlns:a16="http://schemas.microsoft.com/office/drawing/2014/main" id="{89AE8841-9E78-582D-9708-786A12EB8B2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65624" y="3316234"/>
            <a:ext cx="6162483" cy="3429000"/>
          </a:xfrm>
          <a:prstGeom prst="rect">
            <a:avLst/>
          </a:prstGeom>
        </p:spPr>
      </p:pic>
    </p:spTree>
    <p:extLst>
      <p:ext uri="{BB962C8B-B14F-4D97-AF65-F5344CB8AC3E}">
        <p14:creationId xmlns:p14="http://schemas.microsoft.com/office/powerpoint/2010/main" val="2740774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87EF24A-FD45-5613-3F9A-734531E2D937}"/>
              </a:ext>
            </a:extLst>
          </p:cNvPr>
          <p:cNvSpPr>
            <a:spLocks noGrp="1"/>
          </p:cNvSpPr>
          <p:nvPr>
            <p:ph type="title"/>
          </p:nvPr>
        </p:nvSpPr>
        <p:spPr>
          <a:xfrm>
            <a:off x="838200" y="681038"/>
            <a:ext cx="10515600" cy="1325563"/>
          </a:xfrm>
        </p:spPr>
        <p:txBody>
          <a:bodyPr>
            <a:normAutofit fontScale="90000"/>
          </a:bodyPr>
          <a:lstStyle/>
          <a:p>
            <a:r>
              <a:rPr lang="ru-RU" b="1" i="1" dirty="0">
                <a:solidFill>
                  <a:srgbClr val="C00000"/>
                </a:solidFill>
                <a:latin typeface="+mn-lt"/>
              </a:rPr>
              <a:t>Цель:</a:t>
            </a:r>
            <a:r>
              <a:rPr lang="ru-RU" dirty="0"/>
              <a:t> использование ленты </a:t>
            </a:r>
            <a:r>
              <a:rPr lang="ru-RU" dirty="0" err="1"/>
              <a:t>Мёбиуса</a:t>
            </a:r>
            <a:r>
              <a:rPr lang="ru-RU" dirty="0"/>
              <a:t> в работе с детьми старшего дошкольного возраста </a:t>
            </a:r>
            <a:br>
              <a:rPr lang="ru-RU" dirty="0"/>
            </a:br>
            <a:r>
              <a:rPr lang="ru-RU" dirty="0"/>
              <a:t>для развития познавательной активности</a:t>
            </a:r>
          </a:p>
        </p:txBody>
      </p:sp>
      <p:sp>
        <p:nvSpPr>
          <p:cNvPr id="3" name="Объект 2">
            <a:extLst>
              <a:ext uri="{FF2B5EF4-FFF2-40B4-BE49-F238E27FC236}">
                <a16:creationId xmlns:a16="http://schemas.microsoft.com/office/drawing/2014/main" id="{887E56AC-E069-7F13-DA73-3D87DD87D1A0}"/>
              </a:ext>
            </a:extLst>
          </p:cNvPr>
          <p:cNvSpPr>
            <a:spLocks noGrp="1"/>
          </p:cNvSpPr>
          <p:nvPr>
            <p:ph idx="1"/>
          </p:nvPr>
        </p:nvSpPr>
        <p:spPr>
          <a:xfrm>
            <a:off x="838200" y="2436353"/>
            <a:ext cx="10515600" cy="3740609"/>
          </a:xfrm>
        </p:spPr>
        <p:txBody>
          <a:bodyPr>
            <a:normAutofit fontScale="92500" lnSpcReduction="10000"/>
          </a:bodyPr>
          <a:lstStyle/>
          <a:p>
            <a:pPr marL="0" indent="0">
              <a:buNone/>
            </a:pPr>
            <a:r>
              <a:rPr lang="ru-RU" b="1" i="1" dirty="0">
                <a:solidFill>
                  <a:srgbClr val="C00000"/>
                </a:solidFill>
              </a:rPr>
              <a:t>Задачи: </a:t>
            </a:r>
          </a:p>
          <a:p>
            <a:pPr marL="514350" indent="-514350">
              <a:buAutoNum type="arabicPeriod"/>
            </a:pPr>
            <a:r>
              <a:rPr lang="ru-RU" dirty="0"/>
              <a:t>Познакомиться с историей возникновения ленты </a:t>
            </a:r>
            <a:r>
              <a:rPr lang="ru-RU" dirty="0" err="1"/>
              <a:t>Мёбиуса</a:t>
            </a:r>
            <a:endParaRPr lang="ru-RU" dirty="0"/>
          </a:p>
          <a:p>
            <a:pPr marL="514350" indent="-514350">
              <a:buAutoNum type="arabicPeriod"/>
            </a:pPr>
            <a:r>
              <a:rPr lang="ru-RU" dirty="0"/>
              <a:t>Доказать насколько интересным и увлекательным для детей, в то же время простым в организации, может быть работа в данном направлении</a:t>
            </a:r>
          </a:p>
          <a:p>
            <a:pPr marL="514350" indent="-514350">
              <a:buAutoNum type="arabicPeriod" startAt="3"/>
            </a:pPr>
            <a:r>
              <a:rPr lang="ru-RU" dirty="0"/>
              <a:t>Рассмотреть неожиданные свойства, изучая и </a:t>
            </a:r>
            <a:r>
              <a:rPr lang="ru-RU" dirty="0" err="1"/>
              <a:t>экспериментируяс</a:t>
            </a:r>
            <a:r>
              <a:rPr lang="ru-RU" dirty="0"/>
              <a:t> листом </a:t>
            </a:r>
            <a:r>
              <a:rPr lang="ru-RU" dirty="0" err="1"/>
              <a:t>Мёбиуса</a:t>
            </a:r>
            <a:r>
              <a:rPr lang="ru-RU" dirty="0"/>
              <a:t>.</a:t>
            </a:r>
          </a:p>
          <a:p>
            <a:pPr marL="514350" indent="-514350">
              <a:buAutoNum type="arabicPeriod" startAt="4"/>
            </a:pPr>
            <a:r>
              <a:rPr lang="ru-RU" dirty="0"/>
              <a:t>Узнать практическое применение ленты </a:t>
            </a:r>
            <a:r>
              <a:rPr lang="ru-RU" dirty="0" err="1"/>
              <a:t>Мёбиуса</a:t>
            </a:r>
            <a:r>
              <a:rPr lang="ru-RU" dirty="0"/>
              <a:t> </a:t>
            </a:r>
            <a:r>
              <a:rPr lang="ru-RU" dirty="0" err="1"/>
              <a:t>вжизнедеятельности</a:t>
            </a:r>
            <a:r>
              <a:rPr lang="ru-RU" dirty="0"/>
              <a:t> </a:t>
            </a:r>
          </a:p>
        </p:txBody>
      </p:sp>
    </p:spTree>
    <p:extLst>
      <p:ext uri="{BB962C8B-B14F-4D97-AF65-F5344CB8AC3E}">
        <p14:creationId xmlns:p14="http://schemas.microsoft.com/office/powerpoint/2010/main" val="1473419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100D9A-4F04-B8DA-D61B-1A662C342A0E}"/>
              </a:ext>
            </a:extLst>
          </p:cNvPr>
          <p:cNvSpPr>
            <a:spLocks noGrp="1"/>
          </p:cNvSpPr>
          <p:nvPr>
            <p:ph type="title"/>
          </p:nvPr>
        </p:nvSpPr>
        <p:spPr/>
        <p:txBody>
          <a:bodyPr/>
          <a:lstStyle/>
          <a:p>
            <a:r>
              <a:rPr lang="ru-RU" b="1" i="1" dirty="0">
                <a:solidFill>
                  <a:srgbClr val="C00000"/>
                </a:solidFill>
                <a:latin typeface="+mn-lt"/>
              </a:rPr>
              <a:t>История возникновения Ленты </a:t>
            </a:r>
            <a:r>
              <a:rPr lang="ru-RU" b="1" i="1" dirty="0" err="1">
                <a:solidFill>
                  <a:srgbClr val="C00000"/>
                </a:solidFill>
                <a:latin typeface="+mn-lt"/>
              </a:rPr>
              <a:t>Мёбиуса</a:t>
            </a:r>
            <a:endParaRPr lang="ru-RU" b="1" i="1" dirty="0">
              <a:solidFill>
                <a:srgbClr val="C00000"/>
              </a:solidFill>
              <a:latin typeface="+mn-lt"/>
            </a:endParaRPr>
          </a:p>
        </p:txBody>
      </p:sp>
      <p:sp>
        <p:nvSpPr>
          <p:cNvPr id="3" name="Объект 2">
            <a:extLst>
              <a:ext uri="{FF2B5EF4-FFF2-40B4-BE49-F238E27FC236}">
                <a16:creationId xmlns:a16="http://schemas.microsoft.com/office/drawing/2014/main" id="{A0FD282C-AB99-349B-9EE1-F09F626BD26B}"/>
              </a:ext>
            </a:extLst>
          </p:cNvPr>
          <p:cNvSpPr>
            <a:spLocks noGrp="1"/>
          </p:cNvSpPr>
          <p:nvPr>
            <p:ph idx="1"/>
          </p:nvPr>
        </p:nvSpPr>
        <p:spPr>
          <a:xfrm>
            <a:off x="838200" y="1751982"/>
            <a:ext cx="5593284" cy="4351338"/>
          </a:xfrm>
        </p:spPr>
        <p:txBody>
          <a:bodyPr>
            <a:normAutofit fontScale="77500" lnSpcReduction="20000"/>
          </a:bodyPr>
          <a:lstStyle/>
          <a:p>
            <a:pPr marL="0" indent="0">
              <a:buNone/>
            </a:pPr>
            <a:r>
              <a:rPr lang="ru-RU" dirty="0"/>
              <a:t>   Август </a:t>
            </a:r>
            <a:r>
              <a:rPr lang="ru-RU" dirty="0" err="1"/>
              <a:t>Мёбиус</a:t>
            </a:r>
            <a:r>
              <a:rPr lang="ru-RU" dirty="0"/>
              <a:t> - немецкий математик.</a:t>
            </a:r>
            <a:r>
              <a:rPr lang="ru-RU" b="0" i="0" dirty="0">
                <a:solidFill>
                  <a:srgbClr val="181818"/>
                </a:solidFill>
                <a:effectLst/>
              </a:rPr>
              <a:t> Став профессором Лейпцигского университета, с 1816 года </a:t>
            </a:r>
            <a:r>
              <a:rPr lang="ru-RU" b="0" i="0" dirty="0" err="1">
                <a:solidFill>
                  <a:srgbClr val="181818"/>
                </a:solidFill>
                <a:effectLst/>
              </a:rPr>
              <a:t>Мёбиус</a:t>
            </a:r>
            <a:r>
              <a:rPr lang="ru-RU" b="0" i="0" dirty="0">
                <a:solidFill>
                  <a:srgbClr val="181818"/>
                </a:solidFill>
                <a:effectLst/>
              </a:rPr>
              <a:t> впервые ввёл проективную геометрию, систему координат и аналитические методы исследования; установил существование односторонних поверхностей (листов </a:t>
            </a:r>
            <a:r>
              <a:rPr lang="ru-RU" b="0" i="0" dirty="0" err="1">
                <a:solidFill>
                  <a:srgbClr val="181818"/>
                </a:solidFill>
                <a:effectLst/>
              </a:rPr>
              <a:t>Мёбиуса</a:t>
            </a:r>
            <a:r>
              <a:rPr lang="ru-RU" b="0" i="0" dirty="0">
                <a:solidFill>
                  <a:srgbClr val="181818"/>
                </a:solidFill>
                <a:effectLst/>
              </a:rPr>
              <a:t>), многогранников, для которых неприменим «закон рёбер» и которые не имеют объёма</a:t>
            </a:r>
            <a:endParaRPr lang="ru-RU" dirty="0"/>
          </a:p>
          <a:p>
            <a:pPr marL="0" indent="0">
              <a:buNone/>
            </a:pPr>
            <a:r>
              <a:rPr lang="ru-RU" dirty="0"/>
              <a:t>   Существует легенда, согласно которой открыть Августу </a:t>
            </a:r>
            <a:r>
              <a:rPr lang="ru-RU" dirty="0" err="1"/>
              <a:t>Мёбиусу</a:t>
            </a:r>
            <a:r>
              <a:rPr lang="ru-RU" dirty="0"/>
              <a:t> свой «лист» помогла горничная, которая то ли неправильно сшила концы ленты</a:t>
            </a:r>
          </a:p>
          <a:p>
            <a:pPr marL="0" indent="0">
              <a:buNone/>
            </a:pPr>
            <a:r>
              <a:rPr lang="ru-RU" dirty="0"/>
              <a:t>   Позже поверхность была названа лентой Мебиуса</a:t>
            </a:r>
          </a:p>
        </p:txBody>
      </p:sp>
      <p:pic>
        <p:nvPicPr>
          <p:cNvPr id="5" name="Рисунок 4">
            <a:extLst>
              <a:ext uri="{FF2B5EF4-FFF2-40B4-BE49-F238E27FC236}">
                <a16:creationId xmlns:a16="http://schemas.microsoft.com/office/drawing/2014/main" id="{71DFD128-61FE-AE6B-2EE1-B7EFDA92767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72531" y="1366414"/>
            <a:ext cx="4085477" cy="4994496"/>
          </a:xfrm>
          <a:prstGeom prst="rect">
            <a:avLst/>
          </a:prstGeom>
        </p:spPr>
      </p:pic>
    </p:spTree>
    <p:extLst>
      <p:ext uri="{BB962C8B-B14F-4D97-AF65-F5344CB8AC3E}">
        <p14:creationId xmlns:p14="http://schemas.microsoft.com/office/powerpoint/2010/main" val="3835733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E47BFC4D-C7ED-6AB9-862D-984B5AB1D623}"/>
              </a:ext>
            </a:extLst>
          </p:cNvPr>
          <p:cNvSpPr>
            <a:spLocks noGrp="1"/>
          </p:cNvSpPr>
          <p:nvPr>
            <p:ph idx="1"/>
          </p:nvPr>
        </p:nvSpPr>
        <p:spPr>
          <a:xfrm>
            <a:off x="703188" y="1089195"/>
            <a:ext cx="3500597" cy="4351338"/>
          </a:xfrm>
        </p:spPr>
        <p:txBody>
          <a:bodyPr>
            <a:normAutofit fontScale="92500" lnSpcReduction="10000"/>
          </a:bodyPr>
          <a:lstStyle/>
          <a:p>
            <a:pPr indent="0" algn="just">
              <a:buNone/>
            </a:pPr>
            <a:r>
              <a:rPr lang="ru-RU" b="1" i="1" dirty="0">
                <a:solidFill>
                  <a:srgbClr val="C00000"/>
                </a:solidFill>
                <a:effectLst/>
              </a:rPr>
              <a:t>         Ленту </a:t>
            </a:r>
            <a:r>
              <a:rPr lang="ru-RU" b="1" i="1" dirty="0" err="1">
                <a:solidFill>
                  <a:srgbClr val="C00000"/>
                </a:solidFill>
                <a:effectLst/>
              </a:rPr>
              <a:t>Мёбиуса</a:t>
            </a:r>
            <a:endParaRPr lang="ru-RU" b="1" i="1" dirty="0">
              <a:solidFill>
                <a:srgbClr val="C00000"/>
              </a:solidFill>
              <a:effectLst/>
            </a:endParaRPr>
          </a:p>
          <a:p>
            <a:pPr indent="0" algn="ctr">
              <a:buNone/>
            </a:pPr>
            <a:r>
              <a:rPr lang="ru-RU" b="1" i="1" dirty="0">
                <a:solidFill>
                  <a:srgbClr val="C00000"/>
                </a:solidFill>
                <a:effectLst/>
              </a:rPr>
              <a:t> </a:t>
            </a:r>
            <a:r>
              <a:rPr lang="ru-RU" b="0" i="0" dirty="0">
                <a:solidFill>
                  <a:srgbClr val="181818"/>
                </a:solidFill>
                <a:effectLst/>
              </a:rPr>
              <a:t>можно легко сделать самостоятельно: для этого надо взять достаточно длинную бумажную полоску и склеить противоположные концы полоски, предварительно перевернув один из них в пол-оборота (180°)</a:t>
            </a:r>
          </a:p>
          <a:p>
            <a:pPr marL="0" indent="0">
              <a:buNone/>
            </a:pPr>
            <a:endParaRPr lang="ru-RU" dirty="0"/>
          </a:p>
        </p:txBody>
      </p:sp>
      <p:pic>
        <p:nvPicPr>
          <p:cNvPr id="5" name="Рисунок 4">
            <a:extLst>
              <a:ext uri="{FF2B5EF4-FFF2-40B4-BE49-F238E27FC236}">
                <a16:creationId xmlns:a16="http://schemas.microsoft.com/office/drawing/2014/main" id="{6FC0FF04-807A-BAE1-6026-421B80EB88B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75421" y="1089195"/>
            <a:ext cx="6678044" cy="4143606"/>
          </a:xfrm>
          <a:prstGeom prst="rect">
            <a:avLst/>
          </a:prstGeom>
        </p:spPr>
      </p:pic>
    </p:spTree>
    <p:extLst>
      <p:ext uri="{BB962C8B-B14F-4D97-AF65-F5344CB8AC3E}">
        <p14:creationId xmlns:p14="http://schemas.microsoft.com/office/powerpoint/2010/main" val="960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4FFF4C-6143-7A8F-6896-B18357D5E4F0}"/>
              </a:ext>
            </a:extLst>
          </p:cNvPr>
          <p:cNvSpPr>
            <a:spLocks noGrp="1"/>
          </p:cNvSpPr>
          <p:nvPr>
            <p:ph type="title"/>
          </p:nvPr>
        </p:nvSpPr>
        <p:spPr/>
        <p:txBody>
          <a:bodyPr>
            <a:normAutofit/>
          </a:bodyPr>
          <a:lstStyle/>
          <a:p>
            <a:pPr algn="ctr"/>
            <a:r>
              <a:rPr lang="ru-RU" b="1" i="1" dirty="0">
                <a:solidFill>
                  <a:srgbClr val="C00000"/>
                </a:solidFill>
                <a:latin typeface="+mn-lt"/>
              </a:rPr>
              <a:t>Опыт №1.   </a:t>
            </a:r>
            <a:r>
              <a:rPr lang="ru-RU" b="1" i="1" dirty="0">
                <a:solidFill>
                  <a:srgbClr val="C00000"/>
                </a:solidFill>
                <a:effectLst/>
                <a:latin typeface="+mn-lt"/>
              </a:rPr>
              <a:t>Первое свойство - односторонняя поверхность</a:t>
            </a:r>
            <a:endParaRPr lang="ru-RU" b="1" i="1" dirty="0">
              <a:solidFill>
                <a:srgbClr val="C00000"/>
              </a:solidFill>
              <a:latin typeface="+mn-lt"/>
            </a:endParaRPr>
          </a:p>
        </p:txBody>
      </p:sp>
      <p:sp>
        <p:nvSpPr>
          <p:cNvPr id="3" name="Объект 2">
            <a:extLst>
              <a:ext uri="{FF2B5EF4-FFF2-40B4-BE49-F238E27FC236}">
                <a16:creationId xmlns:a16="http://schemas.microsoft.com/office/drawing/2014/main" id="{2405637A-1E88-DDE6-CF27-4D64CD8C6016}"/>
              </a:ext>
            </a:extLst>
          </p:cNvPr>
          <p:cNvSpPr>
            <a:spLocks noGrp="1"/>
          </p:cNvSpPr>
          <p:nvPr>
            <p:ph idx="1"/>
          </p:nvPr>
        </p:nvSpPr>
        <p:spPr>
          <a:xfrm>
            <a:off x="838200" y="1825625"/>
            <a:ext cx="5090058" cy="4351338"/>
          </a:xfrm>
        </p:spPr>
        <p:txBody>
          <a:bodyPr>
            <a:normAutofit fontScale="85000" lnSpcReduction="10000"/>
          </a:bodyPr>
          <a:lstStyle/>
          <a:p>
            <a:pPr marL="0" indent="0" algn="ctr">
              <a:buNone/>
            </a:pPr>
            <a:r>
              <a:rPr lang="ru-RU" i="0" dirty="0">
                <a:solidFill>
                  <a:srgbClr val="000000"/>
                </a:solidFill>
                <a:effectLst/>
              </a:rPr>
              <a:t>     Попробуем закрасить одну сторону листа Мебиуса -  кусок за куском, не переходя через край ленты. Для этого возьмем карандаш, и начнем закрашивать ленту в каком-нибудь направлении. Вскоре мы вернемся в то место, откуда начали.    Закрашенной оказалась вся лента целиком! А ведь мы ее не переворачивали, чтобы закрасить с другой стороны. Да и не смогли бы перевернуть, даже если бы очень захотели. Потому как поверхность ленты </a:t>
            </a:r>
            <a:r>
              <a:rPr lang="ru-RU" i="0" dirty="0" err="1">
                <a:solidFill>
                  <a:srgbClr val="000000"/>
                </a:solidFill>
                <a:effectLst/>
              </a:rPr>
              <a:t>Мёбиуса</a:t>
            </a:r>
            <a:r>
              <a:rPr lang="ru-RU" i="0" dirty="0">
                <a:solidFill>
                  <a:srgbClr val="000000"/>
                </a:solidFill>
                <a:effectLst/>
              </a:rPr>
              <a:t> - односторонняя </a:t>
            </a:r>
            <a:endParaRPr lang="ru-RU" dirty="0"/>
          </a:p>
        </p:txBody>
      </p:sp>
      <p:pic>
        <p:nvPicPr>
          <p:cNvPr id="5" name="Рисунок 4">
            <a:extLst>
              <a:ext uri="{FF2B5EF4-FFF2-40B4-BE49-F238E27FC236}">
                <a16:creationId xmlns:a16="http://schemas.microsoft.com/office/drawing/2014/main" id="{733F1DE6-BBDD-BC68-2296-4E42A626EC7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959258" y="2129508"/>
            <a:ext cx="4664055" cy="3498041"/>
          </a:xfrm>
          <a:prstGeom prst="rect">
            <a:avLst/>
          </a:prstGeom>
        </p:spPr>
      </p:pic>
    </p:spTree>
    <p:extLst>
      <p:ext uri="{BB962C8B-B14F-4D97-AF65-F5344CB8AC3E}">
        <p14:creationId xmlns:p14="http://schemas.microsoft.com/office/powerpoint/2010/main" val="2201702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4EA2DF-7726-602D-E735-4C21D8409701}"/>
              </a:ext>
            </a:extLst>
          </p:cNvPr>
          <p:cNvSpPr>
            <a:spLocks noGrp="1"/>
          </p:cNvSpPr>
          <p:nvPr>
            <p:ph type="title"/>
          </p:nvPr>
        </p:nvSpPr>
        <p:spPr>
          <a:xfrm>
            <a:off x="398899" y="681037"/>
            <a:ext cx="11494438" cy="1009651"/>
          </a:xfrm>
        </p:spPr>
        <p:txBody>
          <a:bodyPr>
            <a:normAutofit fontScale="90000"/>
          </a:bodyPr>
          <a:lstStyle/>
          <a:p>
            <a:pPr algn="ctr"/>
            <a:r>
              <a:rPr lang="ru-RU" sz="4900" b="1" i="1" dirty="0">
                <a:solidFill>
                  <a:srgbClr val="C00000"/>
                </a:solidFill>
                <a:latin typeface="+mn-lt"/>
              </a:rPr>
              <a:t>Опыт №2. </a:t>
            </a:r>
            <a:r>
              <a:rPr lang="ru-RU" sz="4900" b="1" i="1" dirty="0">
                <a:solidFill>
                  <a:srgbClr val="C00000"/>
                </a:solidFill>
                <a:effectLst/>
                <a:latin typeface="+mn-lt"/>
              </a:rPr>
              <a:t>Второе свойство – непрерывность</a:t>
            </a:r>
            <a:br>
              <a:rPr lang="ru-RU" i="1" dirty="0">
                <a:solidFill>
                  <a:srgbClr val="C00000"/>
                </a:solidFill>
                <a:effectLst/>
                <a:latin typeface="+mn-lt"/>
              </a:rPr>
            </a:br>
            <a:r>
              <a:rPr lang="ru-RU" b="1" i="1" dirty="0">
                <a:solidFill>
                  <a:srgbClr val="C00000"/>
                </a:solidFill>
              </a:rPr>
              <a:t> </a:t>
            </a:r>
            <a:endParaRPr lang="ru-RU" dirty="0"/>
          </a:p>
        </p:txBody>
      </p:sp>
      <p:sp>
        <p:nvSpPr>
          <p:cNvPr id="3" name="Объект 2">
            <a:extLst>
              <a:ext uri="{FF2B5EF4-FFF2-40B4-BE49-F238E27FC236}">
                <a16:creationId xmlns:a16="http://schemas.microsoft.com/office/drawing/2014/main" id="{50939BE1-3C66-A791-A8C9-DAAB4B07953F}"/>
              </a:ext>
            </a:extLst>
          </p:cNvPr>
          <p:cNvSpPr>
            <a:spLocks noGrp="1"/>
          </p:cNvSpPr>
          <p:nvPr>
            <p:ph idx="1"/>
          </p:nvPr>
        </p:nvSpPr>
        <p:spPr>
          <a:xfrm>
            <a:off x="549765" y="1463547"/>
            <a:ext cx="4623652" cy="4351338"/>
          </a:xfrm>
        </p:spPr>
        <p:txBody>
          <a:bodyPr>
            <a:normAutofit fontScale="92500" lnSpcReduction="10000"/>
          </a:bodyPr>
          <a:lstStyle/>
          <a:p>
            <a:pPr algn="l"/>
            <a:endParaRPr lang="ru-RU" sz="1800" b="0" i="0" dirty="0">
              <a:solidFill>
                <a:srgbClr val="181818"/>
              </a:solidFill>
              <a:effectLst/>
              <a:latin typeface="Times New Roman" panose="02020603050405020304" pitchFamily="18" charset="0"/>
            </a:endParaRPr>
          </a:p>
          <a:p>
            <a:pPr marL="0" indent="0" algn="ctr">
              <a:buNone/>
            </a:pPr>
            <a:r>
              <a:rPr lang="ru-RU" sz="2400" b="0" i="0" dirty="0">
                <a:solidFill>
                  <a:srgbClr val="181818"/>
                </a:solidFill>
                <a:effectLst/>
              </a:rPr>
              <a:t>Находясь на поверхности листа </a:t>
            </a:r>
            <a:r>
              <a:rPr lang="ru-RU" sz="2400" b="0" i="0" dirty="0" err="1">
                <a:solidFill>
                  <a:srgbClr val="181818"/>
                </a:solidFill>
                <a:effectLst/>
              </a:rPr>
              <a:t>Мёбиуса</a:t>
            </a:r>
            <a:r>
              <a:rPr lang="ru-RU" sz="2400" b="0" i="0" dirty="0">
                <a:solidFill>
                  <a:srgbClr val="181818"/>
                </a:solidFill>
                <a:effectLst/>
              </a:rPr>
              <a:t>, можно было бы идти по ней бесконечно. Попасть из одной точки ленты </a:t>
            </a:r>
            <a:r>
              <a:rPr lang="ru-RU" sz="2400" b="0" i="0" dirty="0" err="1">
                <a:solidFill>
                  <a:srgbClr val="181818"/>
                </a:solidFill>
                <a:effectLst/>
              </a:rPr>
              <a:t>Мёбиуса</a:t>
            </a:r>
            <a:r>
              <a:rPr lang="ru-RU" sz="2400" b="0" i="0" dirty="0">
                <a:solidFill>
                  <a:srgbClr val="181818"/>
                </a:solidFill>
                <a:effectLst/>
              </a:rPr>
              <a:t> в любую другую можно не переходя через край. Не менее  удивительные превращения ленты, происходят, если разрезать ее вдоль. Разрезать ее будем  точно посередине, при этом мы получим   большое  перекрученное кольцо, которую фокусники называют "афганская лента"</a:t>
            </a:r>
            <a:endParaRPr lang="ru-RU" sz="2400" dirty="0"/>
          </a:p>
        </p:txBody>
      </p:sp>
      <p:pic>
        <p:nvPicPr>
          <p:cNvPr id="5" name="Рисунок 4">
            <a:extLst>
              <a:ext uri="{FF2B5EF4-FFF2-40B4-BE49-F238E27FC236}">
                <a16:creationId xmlns:a16="http://schemas.microsoft.com/office/drawing/2014/main" id="{74FE5758-7A29-3841-585B-86B2526CF6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85938" y="2174144"/>
            <a:ext cx="4804563" cy="3157284"/>
          </a:xfrm>
          <a:prstGeom prst="rect">
            <a:avLst/>
          </a:prstGeom>
        </p:spPr>
      </p:pic>
    </p:spTree>
    <p:extLst>
      <p:ext uri="{BB962C8B-B14F-4D97-AF65-F5344CB8AC3E}">
        <p14:creationId xmlns:p14="http://schemas.microsoft.com/office/powerpoint/2010/main" val="3155168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F4CB07-489B-8A62-238C-548A6EA13607}"/>
              </a:ext>
            </a:extLst>
          </p:cNvPr>
          <p:cNvSpPr>
            <a:spLocks noGrp="1"/>
          </p:cNvSpPr>
          <p:nvPr>
            <p:ph type="title"/>
          </p:nvPr>
        </p:nvSpPr>
        <p:spPr/>
        <p:txBody>
          <a:bodyPr/>
          <a:lstStyle/>
          <a:p>
            <a:r>
              <a:rPr lang="ru-RU" b="1" i="1" dirty="0">
                <a:solidFill>
                  <a:srgbClr val="C00000"/>
                </a:solidFill>
                <a:latin typeface="+mn-lt"/>
              </a:rPr>
              <a:t>Опыт №3. Одна треть</a:t>
            </a:r>
            <a:endParaRPr lang="ru-RU" dirty="0">
              <a:latin typeface="+mn-lt"/>
            </a:endParaRPr>
          </a:p>
        </p:txBody>
      </p:sp>
      <p:sp>
        <p:nvSpPr>
          <p:cNvPr id="3" name="Объект 2">
            <a:extLst>
              <a:ext uri="{FF2B5EF4-FFF2-40B4-BE49-F238E27FC236}">
                <a16:creationId xmlns:a16="http://schemas.microsoft.com/office/drawing/2014/main" id="{04DF668F-708F-A42B-1ADD-64D3BC8B9740}"/>
              </a:ext>
            </a:extLst>
          </p:cNvPr>
          <p:cNvSpPr>
            <a:spLocks noGrp="1"/>
          </p:cNvSpPr>
          <p:nvPr>
            <p:ph idx="1"/>
          </p:nvPr>
        </p:nvSpPr>
        <p:spPr>
          <a:xfrm>
            <a:off x="838200" y="1690688"/>
            <a:ext cx="5323260" cy="4351338"/>
          </a:xfrm>
        </p:spPr>
        <p:txBody>
          <a:bodyPr>
            <a:normAutofit lnSpcReduction="10000"/>
          </a:bodyPr>
          <a:lstStyle/>
          <a:p>
            <a:pPr marL="0" indent="0" algn="ctr">
              <a:buNone/>
            </a:pPr>
            <a:r>
              <a:rPr lang="ru-RU" sz="2800" b="0" i="0" dirty="0">
                <a:solidFill>
                  <a:srgbClr val="181818"/>
                </a:solidFill>
                <a:effectLst/>
              </a:rPr>
              <a:t>А сейчас разрежем ленту на расстоянии 1/3 ее ширины от края, в данном случае увидим  два кольца - одно большое и сцепленное с ним маленькое. </a:t>
            </a:r>
            <a:r>
              <a:rPr lang="ru-RU" sz="2800" b="0" i="0" dirty="0">
                <a:solidFill>
                  <a:srgbClr val="000000"/>
                </a:solidFill>
                <a:effectLst/>
              </a:rPr>
              <a:t>Разрез ленты </a:t>
            </a:r>
            <a:r>
              <a:rPr lang="ru-RU" sz="2800" b="0" i="0" dirty="0" err="1">
                <a:solidFill>
                  <a:srgbClr val="000000"/>
                </a:solidFill>
                <a:effectLst/>
              </a:rPr>
              <a:t>Мёбиуса</a:t>
            </a:r>
            <a:r>
              <a:rPr lang="ru-RU" sz="2800" b="0" i="0" dirty="0">
                <a:solidFill>
                  <a:srgbClr val="000000"/>
                </a:solidFill>
                <a:effectLst/>
              </a:rPr>
              <a:t> с дополнительными оборотами даёт неожиданные фигуры, названные </a:t>
            </a:r>
            <a:r>
              <a:rPr lang="ru-RU" sz="2800" b="0" i="0" dirty="0" err="1">
                <a:solidFill>
                  <a:srgbClr val="000000"/>
                </a:solidFill>
                <a:effectLst/>
              </a:rPr>
              <a:t>парадромными</a:t>
            </a:r>
            <a:r>
              <a:rPr lang="ru-RU" sz="2800" b="0" i="0" dirty="0">
                <a:solidFill>
                  <a:srgbClr val="000000"/>
                </a:solidFill>
                <a:effectLst/>
              </a:rPr>
              <a:t> кольцами. Чудеса?.. Попробуйте сами! </a:t>
            </a:r>
            <a:endParaRPr lang="ru-RU" b="0" i="0" dirty="0">
              <a:solidFill>
                <a:srgbClr val="181818"/>
              </a:solidFill>
              <a:effectLst/>
            </a:endParaRPr>
          </a:p>
          <a:p>
            <a:endParaRPr lang="ru-RU" dirty="0"/>
          </a:p>
        </p:txBody>
      </p:sp>
      <p:pic>
        <p:nvPicPr>
          <p:cNvPr id="5" name="Рисунок 4">
            <a:extLst>
              <a:ext uri="{FF2B5EF4-FFF2-40B4-BE49-F238E27FC236}">
                <a16:creationId xmlns:a16="http://schemas.microsoft.com/office/drawing/2014/main" id="{C1F09E7D-6388-6C6C-E680-CD0DB13C5E5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14844" y="2350130"/>
            <a:ext cx="4485572" cy="2691343"/>
          </a:xfrm>
          <a:prstGeom prst="rect">
            <a:avLst/>
          </a:prstGeom>
        </p:spPr>
      </p:pic>
    </p:spTree>
    <p:extLst>
      <p:ext uri="{BB962C8B-B14F-4D97-AF65-F5344CB8AC3E}">
        <p14:creationId xmlns:p14="http://schemas.microsoft.com/office/powerpoint/2010/main" val="2568204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60E91F-B466-39B6-64B0-43CE8C67591B}"/>
              </a:ext>
            </a:extLst>
          </p:cNvPr>
          <p:cNvSpPr>
            <a:spLocks noGrp="1"/>
          </p:cNvSpPr>
          <p:nvPr>
            <p:ph type="title"/>
          </p:nvPr>
        </p:nvSpPr>
        <p:spPr/>
        <p:txBody>
          <a:bodyPr/>
          <a:lstStyle/>
          <a:p>
            <a:pPr algn="ctr"/>
            <a:r>
              <a:rPr lang="ru-RU" b="1" i="1" dirty="0">
                <a:solidFill>
                  <a:srgbClr val="C00000"/>
                </a:solidFill>
                <a:latin typeface="+mn-lt"/>
              </a:rPr>
              <a:t>Опыт №4.   Две ленты </a:t>
            </a:r>
            <a:r>
              <a:rPr lang="ru-RU" b="1" i="1" dirty="0" err="1">
                <a:solidFill>
                  <a:srgbClr val="C00000"/>
                </a:solidFill>
                <a:latin typeface="+mn-lt"/>
              </a:rPr>
              <a:t>Мёбиуса</a:t>
            </a:r>
            <a:endParaRPr lang="ru-RU" dirty="0">
              <a:latin typeface="+mn-lt"/>
            </a:endParaRPr>
          </a:p>
        </p:txBody>
      </p:sp>
      <p:sp>
        <p:nvSpPr>
          <p:cNvPr id="3" name="Объект 2">
            <a:extLst>
              <a:ext uri="{FF2B5EF4-FFF2-40B4-BE49-F238E27FC236}">
                <a16:creationId xmlns:a16="http://schemas.microsoft.com/office/drawing/2014/main" id="{5F9E1F9A-88B8-2AB7-FFD3-D18360CD1972}"/>
              </a:ext>
            </a:extLst>
          </p:cNvPr>
          <p:cNvSpPr>
            <a:spLocks noGrp="1"/>
          </p:cNvSpPr>
          <p:nvPr>
            <p:ph idx="1"/>
          </p:nvPr>
        </p:nvSpPr>
        <p:spPr>
          <a:xfrm>
            <a:off x="838200" y="1825625"/>
            <a:ext cx="4770938" cy="4351338"/>
          </a:xfrm>
        </p:spPr>
        <p:txBody>
          <a:bodyPr/>
          <a:lstStyle/>
          <a:p>
            <a:pPr marL="0" indent="0">
              <a:buNone/>
            </a:pPr>
            <a:r>
              <a:rPr lang="ru-RU" dirty="0" err="1"/>
              <a:t>Возмём</a:t>
            </a:r>
            <a:r>
              <a:rPr lang="ru-RU" dirty="0"/>
              <a:t> две ленты </a:t>
            </a:r>
            <a:r>
              <a:rPr lang="ru-RU" dirty="0" err="1"/>
              <a:t>Мёбиуса</a:t>
            </a:r>
            <a:r>
              <a:rPr lang="ru-RU" dirty="0"/>
              <a:t>. Одну- с </a:t>
            </a:r>
            <a:r>
              <a:rPr lang="ru-RU" dirty="0" err="1"/>
              <a:t>перекрутом</a:t>
            </a:r>
            <a:r>
              <a:rPr lang="ru-RU" dirty="0"/>
              <a:t> по часовой стрелке, другую – против.  Склеим их перпендикулярно друг другу и разрежем вдоль посередине.</a:t>
            </a:r>
          </a:p>
          <a:p>
            <a:pPr marL="0" indent="0">
              <a:buNone/>
            </a:pPr>
            <a:r>
              <a:rPr lang="ru-RU" dirty="0"/>
              <a:t>И получаем…</a:t>
            </a:r>
          </a:p>
          <a:p>
            <a:pPr marL="0" indent="0">
              <a:buNone/>
            </a:pPr>
            <a:r>
              <a:rPr lang="ru-RU" i="1" dirty="0"/>
              <a:t>сплетённые сердца</a:t>
            </a:r>
          </a:p>
        </p:txBody>
      </p:sp>
      <p:sp>
        <p:nvSpPr>
          <p:cNvPr id="4" name="Сердце 3">
            <a:extLst>
              <a:ext uri="{FF2B5EF4-FFF2-40B4-BE49-F238E27FC236}">
                <a16:creationId xmlns:a16="http://schemas.microsoft.com/office/drawing/2014/main" id="{4292F487-26F1-1849-7871-B19D8DA16D53}"/>
              </a:ext>
            </a:extLst>
          </p:cNvPr>
          <p:cNvSpPr/>
          <p:nvPr/>
        </p:nvSpPr>
        <p:spPr>
          <a:xfrm>
            <a:off x="1903977" y="5811657"/>
            <a:ext cx="719041" cy="589144"/>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ердце 4">
            <a:extLst>
              <a:ext uri="{FF2B5EF4-FFF2-40B4-BE49-F238E27FC236}">
                <a16:creationId xmlns:a16="http://schemas.microsoft.com/office/drawing/2014/main" id="{0C86CAA0-E592-EFD4-D295-1B1E423B08EF}"/>
              </a:ext>
            </a:extLst>
          </p:cNvPr>
          <p:cNvSpPr/>
          <p:nvPr/>
        </p:nvSpPr>
        <p:spPr>
          <a:xfrm>
            <a:off x="2519457" y="5811657"/>
            <a:ext cx="719041" cy="589144"/>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a:extLst>
              <a:ext uri="{FF2B5EF4-FFF2-40B4-BE49-F238E27FC236}">
                <a16:creationId xmlns:a16="http://schemas.microsoft.com/office/drawing/2014/main" id="{9DDFBE2D-D5A6-99F4-8A4B-EAD85CE3BD9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613231" y="1825625"/>
            <a:ext cx="6104655" cy="4419770"/>
          </a:xfrm>
          <a:prstGeom prst="rect">
            <a:avLst/>
          </a:prstGeom>
        </p:spPr>
      </p:pic>
    </p:spTree>
    <p:extLst>
      <p:ext uri="{BB962C8B-B14F-4D97-AF65-F5344CB8AC3E}">
        <p14:creationId xmlns:p14="http://schemas.microsoft.com/office/powerpoint/2010/main" val="202644001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634</Words>
  <Application>Microsoft Office PowerPoint</Application>
  <PresentationFormat>Широкоэкранный</PresentationFormat>
  <Paragraphs>56</Paragraphs>
  <Slides>21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21</vt:i4>
      </vt:variant>
    </vt:vector>
  </HeadingPairs>
  <TitlesOfParts>
    <vt:vector size="26" baseType="lpstr">
      <vt:lpstr>Arial</vt:lpstr>
      <vt:lpstr>Calibri</vt:lpstr>
      <vt:lpstr>Calibri Light</vt:lpstr>
      <vt:lpstr>Times New Roman</vt:lpstr>
      <vt:lpstr>Тема Office</vt:lpstr>
      <vt:lpstr>Презентация PowerPoint</vt:lpstr>
      <vt:lpstr>                         Загадочная лента Мёбиуса</vt:lpstr>
      <vt:lpstr>Цель: использование ленты Мёбиуса в работе с детьми старшего дошкольного возраста  для развития познавательной активности</vt:lpstr>
      <vt:lpstr>История возникновения Ленты Мёбиуса</vt:lpstr>
      <vt:lpstr>Презентация PowerPoint</vt:lpstr>
      <vt:lpstr>Опыт №1.   Первое свойство - односторонняя поверхность</vt:lpstr>
      <vt:lpstr>Опыт №2. Второе свойство – непрерывность  </vt:lpstr>
      <vt:lpstr>Опыт №3. Одна треть</vt:lpstr>
      <vt:lpstr>Опыт №4.   Две ленты Мёбиуса</vt:lpstr>
      <vt:lpstr>Удивительные свойства ленты Мёбиуса используются в самых различных изобретениях </vt:lpstr>
      <vt:lpstr>В  архитектуре Проект библиотеки в Казахстане</vt:lpstr>
      <vt:lpstr>                              Монумент в Минске</vt:lpstr>
      <vt:lpstr>Памятник в Москве</vt:lpstr>
      <vt:lpstr>Мост в стиле ленты Мёбиуса в Китае</vt:lpstr>
      <vt:lpstr>         Бесконечная  лестница  в  Мюнхене</vt:lpstr>
      <vt:lpstr>                     Дача  в  Австралии</vt:lpstr>
      <vt:lpstr>   Украшения</vt:lpstr>
      <vt:lpstr>Мебель</vt:lpstr>
      <vt:lpstr>Международный символ переработки</vt:lpstr>
      <vt:lpstr>«Лежачая восьмёрка» в центре нашей галактики – Млечного пути</vt:lpstr>
      <vt:lpstr>Вывод:</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Загадочная лента Мёбиуса</dc:title>
  <dc:creator>иван павлов</dc:creator>
  <cp:lastModifiedBy>иван павлов</cp:lastModifiedBy>
  <cp:revision>4</cp:revision>
  <dcterms:created xsi:type="dcterms:W3CDTF">2023-04-20T03:44:32Z</dcterms:created>
  <dcterms:modified xsi:type="dcterms:W3CDTF">2023-04-22T12:45:22Z</dcterms:modified>
</cp:coreProperties>
</file>