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75" r:id="rId14"/>
    <p:sldId id="276" r:id="rId15"/>
    <p:sldId id="268" r:id="rId16"/>
    <p:sldId id="269" r:id="rId17"/>
    <p:sldId id="270" r:id="rId18"/>
    <p:sldId id="271" r:id="rId19"/>
    <p:sldId id="273" r:id="rId20"/>
  </p:sldIdLst>
  <p:sldSz cx="9144000" cy="6858000" type="screen4x3"/>
  <p:notesSz cx="6881813" cy="100028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8">
          <p15:clr>
            <a:srgbClr val="A4A3A4"/>
          </p15:clr>
        </p15:guide>
        <p15:guide id="2" pos="288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9933FF"/>
    <a:srgbClr val="9966FF"/>
    <a:srgbClr val="CCFF33"/>
    <a:srgbClr val="006600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912" autoAdjust="0"/>
    <p:restoredTop sz="94660"/>
  </p:normalViewPr>
  <p:slideViewPr>
    <p:cSldViewPr>
      <p:cViewPr varScale="1">
        <p:scale>
          <a:sx n="68" d="100"/>
          <a:sy n="68" d="100"/>
        </p:scale>
        <p:origin x="804" y="72"/>
      </p:cViewPr>
      <p:guideLst>
        <p:guide orient="horz" pos="2168"/>
        <p:guide pos="288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1981" cy="5018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97921" y="0"/>
            <a:ext cx="2981981" cy="5018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652B2-8C6E-419B-8E93-813F678ADC08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9992" y="1250315"/>
            <a:ext cx="6001512" cy="3375851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150" y="4813713"/>
            <a:ext cx="5505196" cy="393849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00658"/>
            <a:ext cx="2981981" cy="5018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97921" y="9500658"/>
            <a:ext cx="2981981" cy="5018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C6DC3D-C717-495C-B489-C044A339A55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ий 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50950"/>
            <a:ext cx="4500563" cy="3375025"/>
          </a:xfrm>
        </p:spPr>
      </p:sp>
      <p:sp>
        <p:nvSpPr>
          <p:cNvPr id="3" name="Замещающий текст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ru-RU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9186C-5510-48CD-B5FD-D73DC74B9FA2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CB798-7E35-4C47-8723-0C16F11432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9186C-5510-48CD-B5FD-D73DC74B9FA2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CB798-7E35-4C47-8723-0C16F11432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9186C-5510-48CD-B5FD-D73DC74B9FA2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CB798-7E35-4C47-8723-0C16F11432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9186C-5510-48CD-B5FD-D73DC74B9FA2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CB798-7E35-4C47-8723-0C16F11432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9186C-5510-48CD-B5FD-D73DC74B9FA2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CB798-7E35-4C47-8723-0C16F11432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9186C-5510-48CD-B5FD-D73DC74B9FA2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CB798-7E35-4C47-8723-0C16F11432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9186C-5510-48CD-B5FD-D73DC74B9FA2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CB798-7E35-4C47-8723-0C16F11432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9186C-5510-48CD-B5FD-D73DC74B9FA2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CB798-7E35-4C47-8723-0C16F11432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9186C-5510-48CD-B5FD-D73DC74B9FA2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CB798-7E35-4C47-8723-0C16F11432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9186C-5510-48CD-B5FD-D73DC74B9FA2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CB798-7E35-4C47-8723-0C16F11432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9186C-5510-48CD-B5FD-D73DC74B9FA2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CB798-7E35-4C47-8723-0C16F11432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49186C-5510-48CD-B5FD-D73DC74B9FA2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FCB798-7E35-4C47-8723-0C16F114323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3.pn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194" y="-27611"/>
            <a:ext cx="9143999" cy="6922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75656" y="1124744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8360" y="2072430"/>
            <a:ext cx="8280920" cy="2614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cap="all" dirty="0" smtClean="0">
                <a:ln/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ПРОЕКТ</a:t>
            </a:r>
            <a:r>
              <a:rPr lang="ru-RU" sz="2800" b="1" cap="all" dirty="0" smtClean="0">
                <a:ln/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Lucida Handwriting" panose="03010101010101010101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2800" b="1" cap="all" dirty="0" smtClean="0">
                <a:ln/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ПО</a:t>
            </a:r>
            <a:r>
              <a:rPr lang="ru-RU" sz="2800" b="1" cap="all" dirty="0" smtClean="0">
                <a:ln/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Lucida Handwriting" panose="03010101010101010101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2800" b="1" cap="all" dirty="0" smtClean="0">
                <a:ln/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ХУДОЖЕСТВЕННО</a:t>
            </a:r>
            <a:r>
              <a:rPr lang="ru-RU" sz="2800" b="1" cap="all" dirty="0" smtClean="0">
                <a:ln/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Lucida Handwriting" panose="03010101010101010101"/>
                <a:ea typeface="Calibri" panose="020F0502020204030204"/>
                <a:cs typeface="Times New Roman" panose="02020603050405020304"/>
              </a:rPr>
              <a:t> – </a:t>
            </a:r>
            <a:r>
              <a:rPr lang="ru-RU" sz="2800" b="1" cap="all" dirty="0" smtClean="0">
                <a:ln/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ЭСТЕТИЧЕСКОМУ</a:t>
            </a:r>
            <a:r>
              <a:rPr lang="ru-RU" sz="2800" b="1" cap="all" dirty="0" smtClean="0">
                <a:ln/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Lucida Handwriting" panose="03010101010101010101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2800" b="1" cap="all" dirty="0" smtClean="0">
                <a:ln/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РАЗВИТИЮ</a:t>
            </a:r>
            <a:r>
              <a:rPr lang="ru-RU" sz="2800" b="1" cap="all" dirty="0" smtClean="0">
                <a:ln/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Lucida Handwriting" panose="03010101010101010101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2800" b="1" cap="all" dirty="0" smtClean="0">
                <a:ln/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В</a:t>
            </a:r>
            <a:r>
              <a:rPr lang="ru-RU" sz="2800" b="1" cap="all" dirty="0" smtClean="0">
                <a:ln/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Lucida Handwriting" panose="03010101010101010101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2800" b="1" cap="all" dirty="0" smtClean="0">
                <a:ln/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ПЕРВОЙ</a:t>
            </a:r>
            <a:r>
              <a:rPr lang="ru-RU" sz="2800" b="1" cap="all" dirty="0" smtClean="0">
                <a:ln/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Lucida Handwriting" panose="03010101010101010101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2800" b="1" cap="all" dirty="0" smtClean="0">
                <a:ln/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МЛАДШЕЙ</a:t>
            </a:r>
            <a:r>
              <a:rPr lang="ru-RU" sz="2800" b="1" cap="all" dirty="0" smtClean="0">
                <a:ln/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Lucida Handwriting" panose="03010101010101010101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2800" b="1" cap="all" dirty="0" smtClean="0">
                <a:ln/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ГРУППЕ</a:t>
            </a:r>
            <a:endParaRPr lang="ru-RU" sz="2800" dirty="0">
              <a:ln/>
              <a:solidFill>
                <a:schemeClr val="tx2">
                  <a:lumMod val="60000"/>
                  <a:lumOff val="40000"/>
                </a:schemeClr>
              </a:solidFill>
              <a:effectLst>
                <a:reflection blurRad="6350" stA="53000" endA="300" endPos="35500" dir="5400000" sy="-90000" algn="bl" rotWithShape="0"/>
              </a:effectLst>
              <a:ea typeface="Calibri" panose="020F0502020204030204"/>
              <a:cs typeface="Times New Roman" panose="02020603050405020304"/>
            </a:endParaRPr>
          </a:p>
          <a:p>
            <a:pPr algn="ctr">
              <a:spcAft>
                <a:spcPts val="0"/>
              </a:spcAft>
            </a:pPr>
            <a:r>
              <a:rPr lang="ru-RU" sz="3600" dirty="0" smtClean="0">
                <a:ln>
                  <a:noFill/>
                </a:ln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ТЕМА</a:t>
            </a:r>
            <a:r>
              <a:rPr lang="ru-RU" sz="3600" dirty="0" smtClean="0">
                <a:ln>
                  <a:noFill/>
                </a:ln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latin typeface="Lucida Handwriting" panose="03010101010101010101"/>
                <a:ea typeface="Calibri" panose="020F0502020204030204"/>
                <a:cs typeface="Times New Roman" panose="02020603050405020304"/>
              </a:rPr>
              <a:t>: </a:t>
            </a:r>
            <a:endParaRPr lang="ru-RU" sz="3600" dirty="0">
              <a:gradFill>
                <a:gsLst>
                  <a:gs pos="0">
                    <a:srgbClr val="14CD68"/>
                  </a:gs>
                  <a:gs pos="100000">
                    <a:srgbClr val="035C7D"/>
                  </a:gs>
                </a:gsLst>
                <a:lin scaled="0"/>
              </a:gradFill>
              <a:ea typeface="Calibri" panose="020F0502020204030204"/>
              <a:cs typeface="Times New Roman" panose="02020603050405020304"/>
            </a:endParaRPr>
          </a:p>
          <a:p>
            <a:pPr algn="ctr"/>
            <a:r>
              <a:rPr lang="ru-RU" sz="4400" b="1" dirty="0" smtClean="0">
                <a:ln>
                  <a:noFill/>
                </a:ln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latin typeface="Lucida Handwriting" panose="03010101010101010101"/>
                <a:ea typeface="Calibri" panose="020F0502020204030204"/>
                <a:cs typeface="Times New Roman" panose="02020603050405020304"/>
              </a:rPr>
              <a:t>«</a:t>
            </a:r>
            <a:r>
              <a:rPr lang="ru-RU" sz="4400" b="1" dirty="0" smtClean="0">
                <a:ln>
                  <a:noFill/>
                </a:ln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/>
                <a:ea typeface="Calibri" panose="020F0502020204030204"/>
              </a:rPr>
              <a:t>Вместо кисточки</a:t>
            </a:r>
            <a:r>
              <a:rPr lang="ru-RU" sz="4400" b="1" dirty="0" smtClean="0">
                <a:ln>
                  <a:noFill/>
                </a:ln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latin typeface="Lucida Handwriting" panose="03010101010101010101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4400" b="1" dirty="0" smtClean="0">
                <a:ln>
                  <a:noFill/>
                </a:ln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/>
                <a:ea typeface="Calibri" panose="020F0502020204030204"/>
              </a:rPr>
              <a:t>рука</a:t>
            </a:r>
            <a:r>
              <a:rPr lang="ru-RU" sz="4400" b="1" dirty="0" smtClean="0">
                <a:ln>
                  <a:noFill/>
                </a:ln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latin typeface="Lucida Handwriting" panose="03010101010101010101"/>
                <a:ea typeface="Calibri" panose="020F0502020204030204"/>
                <a:cs typeface="Lucida Handwriting" panose="03010101010101010101"/>
              </a:rPr>
              <a:t>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87724" y="4941168"/>
            <a:ext cx="5184576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i="1" smtClean="0">
                <a:solidFill>
                  <a:srgbClr val="FF0000"/>
                </a:solidFill>
              </a:rPr>
              <a:t>Выполнила: </a:t>
            </a:r>
            <a:endParaRPr lang="ru-RU" sz="2400" b="1" i="1" dirty="0" smtClean="0">
              <a:solidFill>
                <a:srgbClr val="FF0000"/>
              </a:solidFill>
            </a:endParaRPr>
          </a:p>
          <a:p>
            <a:pPr algn="r"/>
            <a:r>
              <a:rPr lang="ru-RU" sz="2400" b="1" i="1" dirty="0">
                <a:solidFill>
                  <a:srgbClr val="FF0000"/>
                </a:solidFill>
              </a:rPr>
              <a:t>Уразакова Л. С.</a:t>
            </a:r>
          </a:p>
          <a:p>
            <a:pPr algn="r"/>
            <a:endParaRPr lang="ru-RU" sz="2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397"/>
            <a:ext cx="9166417" cy="687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07704" y="188640"/>
            <a:ext cx="5688632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u="sng" dirty="0">
                <a:solidFill>
                  <a:srgbClr val="C00000"/>
                </a:solidFill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Тема: «Репка»,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 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рисование поролоновыми подушечками.</a:t>
            </a:r>
            <a:endParaRPr lang="ru-RU" sz="2400" b="1" i="1" dirty="0">
              <a:solidFill>
                <a:srgbClr val="002060"/>
              </a:solidFill>
              <a:ea typeface="Calibri" panose="020F0502020204030204"/>
              <a:cs typeface="Times New Roman" panose="02020603050405020304"/>
            </a:endParaRPr>
          </a:p>
        </p:txBody>
      </p:sp>
      <p:pic>
        <p:nvPicPr>
          <p:cNvPr id="6" name="Рисунок 5" descr="D:\Рабочий стол\article1264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5581" y="1411348"/>
            <a:ext cx="1831340" cy="1485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:\Рабочий стол\article1264 - копия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39" y="1259465"/>
            <a:ext cx="1562719" cy="1680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D:\Рабочий стол\article1264 - копия (2)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49586">
            <a:off x="312416" y="1378721"/>
            <a:ext cx="2508642" cy="10691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D:\Рабочий стол\article1264 - копия (3)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70234">
            <a:off x="6398112" y="1390373"/>
            <a:ext cx="2557015" cy="10771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1484040" y="2897248"/>
            <a:ext cx="6336704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u="sng" dirty="0">
                <a:solidFill>
                  <a:srgbClr val="C00000"/>
                </a:solidFill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Тема: «По дороге в детский сад»,</a:t>
            </a:r>
            <a:r>
              <a:rPr lang="ru-RU" sz="2400" b="1" i="1" u="sng" dirty="0">
                <a:solidFill>
                  <a:schemeClr val="tx1"/>
                </a:solidFill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рисование ватной палочкой (следы по дорожке и опавшие листья).</a:t>
            </a:r>
          </a:p>
        </p:txBody>
      </p:sp>
      <p:pic>
        <p:nvPicPr>
          <p:cNvPr id="2050" name="Picture 2" descr="C:\Users\Пользователь\Desktop\техника рисования\DSCN1305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370085">
            <a:off x="395536" y="4451339"/>
            <a:ext cx="2511528" cy="18838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Пользователь\Desktop\техника рисования\DSCN1306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2381" y="4869160"/>
            <a:ext cx="2451474" cy="18388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Пользователь\Desktop\техника рисования\DSCN1307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14205">
            <a:off x="6485590" y="4486005"/>
            <a:ext cx="2355474" cy="17668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01" y="-16813"/>
            <a:ext cx="9166417" cy="68748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91680" y="260648"/>
            <a:ext cx="61926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u="sng" dirty="0">
                <a:solidFill>
                  <a:srgbClr val="C00000"/>
                </a:solidFill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Тема: «Сказка в гости к нам пришла»,</a:t>
            </a:r>
            <a:r>
              <a:rPr lang="ru-RU" sz="2400" b="1" dirty="0"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рисование ватной палочкой «Зернышки для мышки».</a:t>
            </a:r>
          </a:p>
        </p:txBody>
      </p:sp>
      <p:pic>
        <p:nvPicPr>
          <p:cNvPr id="4" name="Изображение 3" descr="WhatsApp Image 2021-09-27 at 01.40.48 (1)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650" y="1628775"/>
            <a:ext cx="2569845" cy="2775585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</p:pic>
      <p:pic>
        <p:nvPicPr>
          <p:cNvPr id="6" name="Изображение 5" descr="WhatsApp Image 2021-09-27 at 01.40.4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25" y="1461135"/>
            <a:ext cx="2237105" cy="2983230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</p:pic>
      <p:pic>
        <p:nvPicPr>
          <p:cNvPr id="7" name="Изображение 6" descr="WhatsApp Image 2021-09-27 at 01.40.58 (1)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7445" y="2925445"/>
            <a:ext cx="2393950" cy="3192145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31113"/>
            <a:ext cx="9166417" cy="687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63688" y="188640"/>
            <a:ext cx="6120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u="sng" dirty="0">
                <a:solidFill>
                  <a:srgbClr val="C00000"/>
                </a:solidFill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Тема: «Солнышко»,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рисование ладошкой (лучики), коллективная работа.</a:t>
            </a:r>
          </a:p>
        </p:txBody>
      </p:sp>
      <p:pic>
        <p:nvPicPr>
          <p:cNvPr id="5" name="Изображение 4" descr="WhatsApp Image 2021-09-27 at 01.40.45 (1)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850" y="1700530"/>
            <a:ext cx="2736850" cy="2839720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innerShdw blurRad="63500" dist="50800">
              <a:prstClr val="black">
                <a:alpha val="50000"/>
              </a:prstClr>
            </a:innerShdw>
          </a:effectLst>
        </p:spPr>
      </p:pic>
      <p:pic>
        <p:nvPicPr>
          <p:cNvPr id="6" name="Изображение 5" descr="WhatsApp Image 2021-09-27 at 01.40.46 (1)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04210" y="3213100"/>
            <a:ext cx="2715260" cy="2796540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innerShdw blurRad="63500" dist="50800">
              <a:prstClr val="black">
                <a:alpha val="50000"/>
              </a:prstClr>
            </a:innerShdw>
          </a:effectLst>
        </p:spPr>
      </p:pic>
      <p:pic>
        <p:nvPicPr>
          <p:cNvPr id="7" name="Изображение 6" descr="WhatsApp Image 2021-09-27 at 01.40.4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86475" y="1557020"/>
            <a:ext cx="2650490" cy="2730500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397"/>
            <a:ext cx="9166417" cy="687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63395" y="188595"/>
            <a:ext cx="637349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u="sng" dirty="0">
                <a:solidFill>
                  <a:srgbClr val="C00000"/>
                </a:solidFill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Тема: «Кисть рябины»,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рисование пальчиком (ягоды)</a:t>
            </a:r>
          </a:p>
        </p:txBody>
      </p:sp>
      <p:pic>
        <p:nvPicPr>
          <p:cNvPr id="4" name="Изображение 3" descr="WhatsApp Image 2021-09-27 at 01.40.54 (1)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750" y="1833880"/>
            <a:ext cx="2579370" cy="3440430"/>
          </a:xfrm>
          <a:prstGeom prst="rect">
            <a:avLst/>
          </a:prstGeom>
          <a:ln>
            <a:solidFill>
              <a:schemeClr val="bg2">
                <a:lumMod val="10000"/>
              </a:schemeClr>
            </a:solidFill>
          </a:ln>
          <a:effectLst>
            <a:innerShdw blurRad="114300">
              <a:prstClr val="black"/>
            </a:innerShdw>
          </a:effectLst>
        </p:spPr>
      </p:pic>
      <p:pic>
        <p:nvPicPr>
          <p:cNvPr id="8" name="Изображение 7" descr="WhatsApp Image 2021-09-27 at 01.40.5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0110" y="2997200"/>
            <a:ext cx="2376170" cy="3169285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</p:pic>
      <p:pic>
        <p:nvPicPr>
          <p:cNvPr id="9" name="Изображение 8" descr="WhatsApp Image 2021-09-27 at 01.40.5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80" y="1939925"/>
            <a:ext cx="2491105" cy="3322320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397"/>
            <a:ext cx="9166417" cy="687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63395" y="188595"/>
            <a:ext cx="637349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u="sng" dirty="0">
                <a:solidFill>
                  <a:srgbClr val="C00000"/>
                </a:solidFill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Тема: «Краски осени»,</a:t>
            </a:r>
            <a:r>
              <a:rPr lang="ru-RU" sz="2400" b="1" i="1" dirty="0">
                <a:solidFill>
                  <a:srgbClr val="92D050"/>
                </a:solidFill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рисование ватной палочкой «Осеннее дерево»</a:t>
            </a:r>
          </a:p>
        </p:txBody>
      </p:sp>
      <p:pic>
        <p:nvPicPr>
          <p:cNvPr id="6" name="Изображение 5" descr="WhatsApp Image 2021-09-27 at 01.40.4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040" y="1819910"/>
            <a:ext cx="2445385" cy="3260725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</p:pic>
      <p:pic>
        <p:nvPicPr>
          <p:cNvPr id="7" name="Изображение 6" descr="WhatsApp Image 2021-09-27 at 01.40.5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564255" y="2997200"/>
            <a:ext cx="2383155" cy="3178175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</p:pic>
      <p:pic>
        <p:nvPicPr>
          <p:cNvPr id="10" name="Изображение 9" descr="WhatsApp Image 2021-09-27 at 01.40.49 (1)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325" y="1714500"/>
            <a:ext cx="2603500" cy="3471545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7625" y="-27608"/>
            <a:ext cx="9166417" cy="687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лако 2"/>
          <p:cNvSpPr/>
          <p:nvPr/>
        </p:nvSpPr>
        <p:spPr>
          <a:xfrm>
            <a:off x="395536" y="424135"/>
            <a:ext cx="2520280" cy="2376264"/>
          </a:xfrm>
          <a:prstGeom prst="star7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827584" y="999598"/>
            <a:ext cx="1656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215868"/>
                </a:solidFill>
                <a:latin typeface="Times New Roman" panose="02020603050405020304"/>
                <a:ea typeface="Calibri" panose="020F0502020204030204"/>
              </a:rPr>
              <a:t>III этап - Заключительный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915816" y="322491"/>
            <a:ext cx="5904656" cy="1691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Aft>
                <a:spcPts val="0"/>
              </a:spcAft>
              <a:buFont typeface="Wingdings" panose="05000000000000000000"/>
              <a:buChar char=""/>
            </a:pPr>
            <a:r>
              <a:rPr lang="ru-RU" sz="32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 panose="020F0502020204030204"/>
                <a:cs typeface="Times New Roman" panose="02020603050405020304"/>
              </a:rPr>
              <a:t>оформление выставки рисунков;</a:t>
            </a:r>
          </a:p>
          <a:p>
            <a:pPr marL="342900" lvl="0" indent="-342900">
              <a:spcAft>
                <a:spcPts val="0"/>
              </a:spcAft>
              <a:buFont typeface="Wingdings" panose="05000000000000000000"/>
              <a:buChar char=""/>
            </a:pP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 panose="020F0502020204030204"/>
                <a:cs typeface="Times New Roman" panose="02020603050405020304"/>
              </a:rPr>
              <a:t>выявление у детей умений и навыков по использованию в работе нетрадиционного материала для рисования.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99668" y="2199689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u="sng" dirty="0" smtClean="0">
                <a:solidFill>
                  <a:srgbClr val="C00000"/>
                </a:solidFill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Выставка рисунков:</a:t>
            </a:r>
            <a:endParaRPr lang="ru-RU" sz="3200" dirty="0"/>
          </a:p>
        </p:txBody>
      </p:sp>
      <p:pic>
        <p:nvPicPr>
          <p:cNvPr id="7" name="Изображение 6" descr="WhatsApp Image 2021-09-27 at 01.40.50 (1)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964565" y="2571115"/>
            <a:ext cx="1796415" cy="2647950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</p:pic>
      <p:pic>
        <p:nvPicPr>
          <p:cNvPr id="8" name="Изображение 7" descr="WhatsApp Image 2021-09-27 at 01.40.5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9940" y="2997200"/>
            <a:ext cx="2578735" cy="1796415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</p:pic>
      <p:pic>
        <p:nvPicPr>
          <p:cNvPr id="9" name="Изображение 8" descr="WhatsApp Image 2021-09-27 at 01.40.5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6391910" y="2672080"/>
            <a:ext cx="1781175" cy="2461260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</p:pic>
      <p:pic>
        <p:nvPicPr>
          <p:cNvPr id="10" name="Изображение 9" descr="WhatsApp Image 2021-09-27 at 01.40.51 (1)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39115" y="4860925"/>
            <a:ext cx="2687320" cy="1691640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</p:pic>
      <p:pic>
        <p:nvPicPr>
          <p:cNvPr id="11" name="Изображение 10" descr="WhatsApp Image 2021-09-27 at 01.40.53 (1)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>
            <a:off x="3329305" y="4860925"/>
            <a:ext cx="2578735" cy="1680845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</p:pic>
      <p:pic>
        <p:nvPicPr>
          <p:cNvPr id="12" name="Изображение 11" descr="WhatsApp Image 2021-09-27 at 01.40.5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>
            <a:off x="6052185" y="4869180"/>
            <a:ext cx="2461895" cy="1672590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397"/>
            <a:ext cx="9166417" cy="68748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75656" y="260648"/>
            <a:ext cx="6624736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u="sng" dirty="0" smtClean="0">
                <a:solidFill>
                  <a:srgbClr val="C00000"/>
                </a:solidFill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Итоговое занятие:</a:t>
            </a:r>
          </a:p>
          <a:p>
            <a:pPr algn="ctr">
              <a:spcAft>
                <a:spcPts val="0"/>
              </a:spcAft>
            </a:pPr>
            <a:r>
              <a:rPr lang="ru-RU" sz="2400" b="1" u="sng" dirty="0" smtClean="0">
                <a:solidFill>
                  <a:srgbClr val="C00000"/>
                </a:solidFill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2400" b="1" u="sng" dirty="0">
                <a:solidFill>
                  <a:srgbClr val="C00000"/>
                </a:solidFill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Тема: «Терем, теремок, кто в теремочке живёт», </a:t>
            </a:r>
            <a:endParaRPr lang="ru-RU" sz="2400" b="1" u="sng" dirty="0" smtClean="0">
              <a:solidFill>
                <a:srgbClr val="C00000"/>
              </a:solidFill>
              <a:latin typeface="Times New Roman" panose="02020603050405020304"/>
              <a:ea typeface="Calibri" panose="020F0502020204030204"/>
              <a:cs typeface="Times New Roman" panose="02020603050405020304"/>
            </a:endParaRPr>
          </a:p>
          <a:p>
            <a:pPr algn="ctr">
              <a:spcAft>
                <a:spcPts val="0"/>
              </a:spcAft>
            </a:pP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рисование 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поролоновой губкой (домики для зверюшек).</a:t>
            </a:r>
          </a:p>
        </p:txBody>
      </p:sp>
      <p:pic>
        <p:nvPicPr>
          <p:cNvPr id="5" name="Изображение 4" descr="WhatsApp Image 2021-09-27 at 01.40.46 (3)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985" y="2393950"/>
            <a:ext cx="2720340" cy="362775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</p:pic>
      <p:pic>
        <p:nvPicPr>
          <p:cNvPr id="7" name="Изображение 6" descr="WhatsApp Image 2021-09-27 at 01.40.4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9980" y="2420620"/>
            <a:ext cx="2679700" cy="3573780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397"/>
            <a:ext cx="9166417" cy="687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8615" y="404664"/>
            <a:ext cx="8338821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Рекомендации родителям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8615" y="1412776"/>
            <a:ext cx="826401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материалы (карандаши, краски, кисти, фломастеры, восковые карандаши и т.д.) необходимо располагать в поле зрения малыша, чтобы у него возникло желание творить;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4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знакомьте его с окружающим миром вещей, живой и неживой природой, предметами изобразительного искусства, предлагайте  рисовать все, о чем ребенок любит говорить, и беседовать с ним обо всем, что он любит рисовать;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4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не критикуйте ребенка и не торопите, наоборот, время от времени стимулируйте занятия ребенка рисованием;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  хвалите своего ребёнка, помогайте ему, доверяйте ему,         ведь ваш ребёнок индивидуален!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397"/>
            <a:ext cx="9166417" cy="687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31640" y="404664"/>
            <a:ext cx="6180731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Список литературы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748" y="1052736"/>
            <a:ext cx="8280920" cy="6308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>
                <a:solidFill>
                  <a:srgbClr val="7030A0"/>
                </a:solidFill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 </a:t>
            </a:r>
            <a:endParaRPr lang="ru-RU" sz="1200" dirty="0">
              <a:ea typeface="Calibri" panose="020F0502020204030204"/>
              <a:cs typeface="Times New Roman" panose="02020603050405020304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200" b="1" i="1" dirty="0">
                <a:solidFill>
                  <a:srgbClr val="002060"/>
                </a:solidFill>
                <a:latin typeface="Monotype Corsiva" panose="03010101010201010101" pitchFamily="66" charset="0"/>
                <a:ea typeface="Calibri" panose="020F0502020204030204"/>
                <a:cs typeface="Times New Roman" panose="02020603050405020304"/>
              </a:rPr>
              <a:t>Г. Н. Давыдова «Нетрадиционные техники рисования»,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200" b="1" i="1" dirty="0">
                <a:solidFill>
                  <a:srgbClr val="002060"/>
                </a:solidFill>
                <a:latin typeface="Monotype Corsiva" panose="03010101010201010101" pitchFamily="66" charset="0"/>
                <a:ea typeface="Calibri" panose="020F0502020204030204"/>
                <a:cs typeface="Times New Roman" panose="02020603050405020304"/>
              </a:rPr>
              <a:t>М: Скрипторий 2003.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200" b="1" i="1" dirty="0">
                <a:solidFill>
                  <a:srgbClr val="002060"/>
                </a:solidFill>
                <a:latin typeface="Monotype Corsiva" panose="03010101010201010101" pitchFamily="66" charset="0"/>
                <a:ea typeface="Calibri" panose="020F0502020204030204"/>
                <a:cs typeface="Times New Roman" panose="02020603050405020304"/>
              </a:rPr>
              <a:t>А. В. Никитина «Нетрадиционные техники рисования», КАРО, 2010.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200" b="1" i="1" dirty="0">
                <a:solidFill>
                  <a:srgbClr val="002060"/>
                </a:solidFill>
                <a:latin typeface="Monotype Corsiva" panose="03010101010201010101" pitchFamily="66" charset="0"/>
                <a:ea typeface="Calibri" panose="020F0502020204030204"/>
                <a:cs typeface="Times New Roman" panose="02020603050405020304"/>
              </a:rPr>
              <a:t>Комарова Т. С. «Детское художественное творчество».- М.:</a:t>
            </a:r>
            <a:r>
              <a:rPr lang="ru-RU" sz="2200" b="1" i="1" dirty="0" err="1">
                <a:solidFill>
                  <a:srgbClr val="002060"/>
                </a:solidFill>
                <a:latin typeface="Monotype Corsiva" panose="03010101010201010101" pitchFamily="66" charset="0"/>
                <a:ea typeface="Calibri" panose="020F0502020204030204"/>
                <a:cs typeface="Times New Roman" panose="02020603050405020304"/>
              </a:rPr>
              <a:t>Мозайка</a:t>
            </a:r>
            <a:r>
              <a:rPr lang="ru-RU" sz="2200" b="1" i="1" dirty="0">
                <a:solidFill>
                  <a:srgbClr val="002060"/>
                </a:solidFill>
                <a:latin typeface="Monotype Corsiva" panose="03010101010201010101" pitchFamily="66" charset="0"/>
                <a:ea typeface="Calibri" panose="020F0502020204030204"/>
                <a:cs typeface="Times New Roman" panose="02020603050405020304"/>
              </a:rPr>
              <a:t>-Синтез, 2008.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200" b="1" i="1" dirty="0">
                <a:solidFill>
                  <a:srgbClr val="002060"/>
                </a:solidFill>
                <a:latin typeface="Monotype Corsiva" panose="03010101010201010101" pitchFamily="66" charset="0"/>
                <a:ea typeface="Calibri" panose="020F0502020204030204"/>
                <a:cs typeface="Times New Roman" panose="02020603050405020304"/>
              </a:rPr>
              <a:t>О. Г. Жукова «Планирование и конспекты занятий по </a:t>
            </a:r>
            <a:r>
              <a:rPr lang="ru-RU" sz="2200" b="1" i="1" dirty="0" err="1">
                <a:solidFill>
                  <a:srgbClr val="002060"/>
                </a:solidFill>
                <a:latin typeface="Monotype Corsiva" panose="03010101010201010101" pitchFamily="66" charset="0"/>
                <a:ea typeface="Calibri" panose="020F0502020204030204"/>
                <a:cs typeface="Times New Roman" panose="02020603050405020304"/>
              </a:rPr>
              <a:t>изодеятельности</a:t>
            </a:r>
            <a:r>
              <a:rPr lang="ru-RU" sz="2200" b="1" i="1" dirty="0">
                <a:solidFill>
                  <a:srgbClr val="002060"/>
                </a:solidFill>
                <a:latin typeface="Monotype Corsiva" panose="03010101010201010101" pitchFamily="66" charset="0"/>
                <a:ea typeface="Calibri" panose="020F0502020204030204"/>
                <a:cs typeface="Times New Roman" panose="02020603050405020304"/>
              </a:rPr>
              <a:t>», АЙРИС-пресс, 2006.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200" b="1" i="1" dirty="0">
                <a:solidFill>
                  <a:srgbClr val="002060"/>
                </a:solidFill>
                <a:latin typeface="Monotype Corsiva" panose="03010101010201010101" pitchFamily="66" charset="0"/>
                <a:ea typeface="Calibri" panose="020F0502020204030204"/>
                <a:cs typeface="Times New Roman" panose="02020603050405020304"/>
              </a:rPr>
              <a:t>О. Э. Литвинова «Художественно-эстетическое развитие ребенка раннего дошкольного возраста (изобразительная деятельность) », разработано в соответствии с ФГОС, ДЕТСТВО-ПРЕСС, 2014.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200" b="1" i="1" dirty="0">
                <a:solidFill>
                  <a:srgbClr val="002060"/>
                </a:solidFill>
                <a:latin typeface="Monotype Corsiva" panose="03010101010201010101" pitchFamily="66" charset="0"/>
                <a:ea typeface="Calibri" panose="020F0502020204030204"/>
                <a:cs typeface="Times New Roman" panose="02020603050405020304"/>
              </a:rPr>
              <a:t>И. А. Лыкова Программа художественного воспитания, обучения и развития детей 2-7 лет «Цветные ладошки», М.: «КАРАПУЗ-ДИДАКТИКА», 2007.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200" b="1" i="1" dirty="0">
                <a:solidFill>
                  <a:srgbClr val="002060"/>
                </a:solidFill>
                <a:latin typeface="Monotype Corsiva" panose="03010101010201010101" pitchFamily="66" charset="0"/>
                <a:ea typeface="Calibri" panose="020F0502020204030204"/>
                <a:cs typeface="Times New Roman" panose="02020603050405020304"/>
              </a:rPr>
              <a:t>Лебедева Е.Н. Использование нетрадиционных техник [Электронный ресурс]: http://www.pedlib.ru/Books/6/0297/6_0297-32.shtml</a:t>
            </a:r>
          </a:p>
          <a:p>
            <a:pPr algn="just">
              <a:spcAft>
                <a:spcPts val="0"/>
              </a:spcAft>
            </a:pPr>
            <a:r>
              <a:rPr lang="ru-RU" b="1" i="1" dirty="0"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 </a:t>
            </a:r>
            <a:endParaRPr lang="ru-RU" sz="1200" b="1" i="1" dirty="0">
              <a:ea typeface="Calibri" panose="020F0502020204030204"/>
              <a:cs typeface="Times New Roman" panose="02020603050405020304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 </a:t>
            </a:r>
            <a:endParaRPr lang="ru-RU" sz="1200" dirty="0">
              <a:ea typeface="Calibri" panose="020F0502020204030204"/>
              <a:cs typeface="Times New Roman" panose="02020603050405020304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 </a:t>
            </a:r>
            <a:endParaRPr lang="ru-RU" sz="1200" dirty="0">
              <a:ea typeface="Calibri" panose="020F0502020204030204"/>
              <a:cs typeface="Times New Roman" panose="0202060305040502030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19356"/>
            <a:ext cx="9143999" cy="6922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62552" y="2601294"/>
            <a:ext cx="7241311" cy="7683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</a:p>
        </p:txBody>
      </p:sp>
      <p:pic>
        <p:nvPicPr>
          <p:cNvPr id="4" name="Picture 4" descr="G:\Фото Для презентации\Изображение 097.jpg"/>
          <p:cNvPicPr/>
          <p:nvPr/>
        </p:nvPicPr>
        <p:blipFill>
          <a:blip r:embed="rId3" cstate="print">
            <a:lum bright="16000" contrast="6000"/>
          </a:blip>
          <a:srcRect/>
          <a:stretch>
            <a:fillRect/>
          </a:stretch>
        </p:blipFill>
        <p:spPr bwMode="auto">
          <a:xfrm>
            <a:off x="2771800" y="3717032"/>
            <a:ext cx="3192522" cy="2493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Эффективность данного проекта:&#10;1. В ходе подготовки и реализации данного проекта дети более&#10;глубоко познакомились с одной ...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CECECE"/>
              </a:clrFrom>
              <a:clrTo>
                <a:srgbClr val="CECEC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  <a14:imgEffect>
                      <a14:saturation sat="200000"/>
                    </a14:imgEffect>
                    <a14:imgEffect>
                      <a14:sharpenSoften amount="1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4740" y="-11330"/>
            <a:ext cx="9149543" cy="6869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260648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5595" y="1628800"/>
            <a:ext cx="78488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600" b="1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  <a:ea typeface="Calibri" panose="020F0502020204030204"/>
                <a:cs typeface="Times New Roman" panose="02020603050405020304"/>
              </a:rPr>
              <a:t>Проект:</a:t>
            </a:r>
            <a:r>
              <a:rPr lang="ru-RU" sz="3600" b="1" dirty="0" smtClean="0">
                <a:solidFill>
                  <a:srgbClr val="215868"/>
                </a:solidFill>
                <a:effectLst/>
                <a:latin typeface="Monotype Corsiva" panose="03010101010201010101" pitchFamily="66" charset="0"/>
                <a:ea typeface="Calibri" panose="020F0502020204030204"/>
                <a:cs typeface="Times New Roman" panose="02020603050405020304"/>
              </a:rPr>
              <a:t> «Вместо кисточки рука».</a:t>
            </a:r>
            <a:endParaRPr lang="ru-RU" sz="3600" dirty="0">
              <a:latin typeface="Monotype Corsiva" panose="03010101010201010101" pitchFamily="66" charset="0"/>
              <a:ea typeface="Calibri" panose="020F0502020204030204"/>
              <a:cs typeface="Times New Roman" panose="02020603050405020304"/>
            </a:endParaRPr>
          </a:p>
          <a:p>
            <a:pPr algn="just">
              <a:spcAft>
                <a:spcPts val="0"/>
              </a:spcAft>
            </a:pPr>
            <a:r>
              <a:rPr lang="ru-RU" sz="3600" b="1" dirty="0" smtClean="0">
                <a:solidFill>
                  <a:srgbClr val="215868"/>
                </a:solidFill>
                <a:effectLst/>
                <a:latin typeface="Monotype Corsiva" panose="03010101010201010101" pitchFamily="66" charset="0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 panose="020F0502020204030204"/>
                <a:cs typeface="Times New Roman" panose="02020603050405020304"/>
              </a:rPr>
              <a:t>(Использование нетрадиционных техник рисования  в развитии творчества с детьми раннего возраста)</a:t>
            </a:r>
            <a:endParaRPr lang="ru-RU" sz="3600" b="1" dirty="0">
              <a:solidFill>
                <a:srgbClr val="002060"/>
              </a:solidFill>
              <a:latin typeface="Monotype Corsiva" panose="03010101010201010101" pitchFamily="66" charset="0"/>
              <a:ea typeface="Calibri" panose="020F0502020204030204"/>
              <a:cs typeface="Times New Roman" panose="02020603050405020304"/>
            </a:endParaRPr>
          </a:p>
          <a:p>
            <a:pPr algn="just">
              <a:spcAft>
                <a:spcPts val="0"/>
              </a:spcAft>
            </a:pPr>
            <a:r>
              <a:rPr lang="ru-RU" sz="3600" b="1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  <a:ea typeface="Calibri" panose="020F0502020204030204"/>
                <a:cs typeface="Times New Roman" panose="02020603050405020304"/>
              </a:rPr>
              <a:t>Тип проекта:</a:t>
            </a:r>
            <a:r>
              <a:rPr lang="ru-RU" sz="3600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 panose="020F0502020204030204"/>
                <a:cs typeface="Times New Roman" panose="02020603050405020304"/>
              </a:rPr>
              <a:t>творческий.</a:t>
            </a:r>
            <a:endParaRPr lang="ru-RU" sz="3600" b="1" dirty="0">
              <a:solidFill>
                <a:srgbClr val="002060"/>
              </a:solidFill>
              <a:latin typeface="Monotype Corsiva" panose="03010101010201010101" pitchFamily="66" charset="0"/>
              <a:ea typeface="Calibri" panose="020F0502020204030204"/>
              <a:cs typeface="Times New Roman" panose="02020603050405020304"/>
            </a:endParaRPr>
          </a:p>
          <a:p>
            <a:pPr algn="just">
              <a:spcAft>
                <a:spcPts val="0"/>
              </a:spcAft>
            </a:pPr>
            <a:r>
              <a:rPr lang="ru-RU" sz="3600" b="1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  <a:ea typeface="Calibri" panose="020F0502020204030204"/>
                <a:cs typeface="Times New Roman" panose="02020603050405020304"/>
              </a:rPr>
              <a:t>Срок реализации проекта: </a:t>
            </a:r>
            <a:r>
              <a:rPr lang="ru-RU" sz="36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 panose="020F0502020204030204"/>
                <a:cs typeface="Times New Roman" panose="02020603050405020304"/>
              </a:rPr>
              <a:t>краткосрочный.</a:t>
            </a:r>
            <a:endParaRPr lang="ru-RU" sz="3600" b="1" dirty="0">
              <a:solidFill>
                <a:srgbClr val="002060"/>
              </a:solidFill>
              <a:latin typeface="Monotype Corsiva" panose="03010101010201010101" pitchFamily="66" charset="0"/>
              <a:ea typeface="Calibri" panose="020F0502020204030204"/>
              <a:cs typeface="Times New Roman" panose="02020603050405020304"/>
            </a:endParaRPr>
          </a:p>
          <a:p>
            <a:pPr algn="just">
              <a:spcAft>
                <a:spcPts val="0"/>
              </a:spcAft>
            </a:pPr>
            <a:r>
              <a:rPr lang="ru-RU" sz="3600" b="1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  <a:ea typeface="Calibri" panose="020F0502020204030204"/>
                <a:cs typeface="Times New Roman" panose="02020603050405020304"/>
              </a:rPr>
              <a:t>Участники проекта: </a:t>
            </a:r>
            <a:r>
              <a:rPr lang="ru-RU" sz="36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 panose="020F0502020204030204"/>
                <a:cs typeface="Times New Roman" panose="02020603050405020304"/>
              </a:rPr>
              <a:t>дети младшей группы, родители воспитанников, педагоги группы.</a:t>
            </a:r>
            <a:endParaRPr lang="ru-RU" sz="3600" b="1" dirty="0">
              <a:solidFill>
                <a:srgbClr val="002060"/>
              </a:solidFill>
              <a:latin typeface="Monotype Corsiva" panose="03010101010201010101" pitchFamily="66" charset="0"/>
              <a:ea typeface="Calibri" panose="020F0502020204030204"/>
              <a:cs typeface="Times New Roman" panose="02020603050405020304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80902" y="445314"/>
            <a:ext cx="5868915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Паспорт проекта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397"/>
            <a:ext cx="9166417" cy="687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43608" y="863743"/>
            <a:ext cx="7704856" cy="32905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</a:pPr>
            <a:r>
              <a:rPr kumimoji="0" lang="ru-RU" alt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...Детский рисунок, процесс рисования - это частица духовной жизни ребенка. Дети не просто переносят на бумагу что-то из окружающего мира, а живут в этом мире, входят в него, как творцы красоты, наслаждаются этой красотой.</a:t>
            </a:r>
          </a:p>
          <a:p>
            <a:pPr marL="342900" lvl="0" indent="-342900" algn="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</a:pPr>
            <a:r>
              <a:rPr kumimoji="0" lang="ru-RU" alt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В. Л. Сухомлинский</a:t>
            </a:r>
          </a:p>
        </p:txBody>
      </p:sp>
      <p:pic>
        <p:nvPicPr>
          <p:cNvPr id="6" name="Picture 4" descr="5d02c8a3193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2" y="2878138"/>
            <a:ext cx="3887787" cy="377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397"/>
            <a:ext cx="9166417" cy="687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57909" y="404664"/>
            <a:ext cx="4900189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Актуальность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6106" y="1347232"/>
            <a:ext cx="828092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  <a:ea typeface="Meiryo UI" panose="020B0604030504040204" pitchFamily="34" charset="-128"/>
                <a:cs typeface="Meiryo UI" panose="020B0604030504040204" pitchFamily="34" charset="-128"/>
              </a:rPr>
              <a:t>Ранний возраст - период, когда становление всех органов и систем организма идёт очень быстрыми темпами. Поэтому очень важно своевременно заложить основы полноценного развития.</a:t>
            </a:r>
          </a:p>
          <a:p>
            <a:r>
              <a:rPr lang="ru-RU" sz="2400" b="1" dirty="0" smtClean="0">
                <a:latin typeface="Monotype Corsiva" panose="03010101010201010101" pitchFamily="66" charset="0"/>
                <a:ea typeface="Meiryo UI" panose="020B0604030504040204" pitchFamily="34" charset="-128"/>
                <a:cs typeface="Meiryo UI" panose="020B0604030504040204" pitchFamily="34" charset="-128"/>
              </a:rPr>
              <a:t>Оригинальное </a:t>
            </a:r>
            <a:r>
              <a:rPr lang="ru-RU" sz="2400" b="1" dirty="0">
                <a:latin typeface="Monotype Corsiva" panose="03010101010201010101" pitchFamily="66" charset="0"/>
                <a:ea typeface="Meiryo UI" panose="020B0604030504040204" pitchFamily="34" charset="-128"/>
                <a:cs typeface="Meiryo UI" panose="020B0604030504040204" pitchFamily="34" charset="-128"/>
              </a:rPr>
              <a:t>рисование без кисточки и карандаша расковывает ребенка, позволяет почувствовать краски, их характер, настроение. Незаметно для себя дети учатся наблюдать, думать, фантазировать.</a:t>
            </a:r>
          </a:p>
          <a:p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  <a:ea typeface="Meiryo UI" panose="020B0604030504040204" pitchFamily="34" charset="-128"/>
                <a:cs typeface="Meiryo UI" panose="020B0604030504040204" pitchFamily="34" charset="-128"/>
              </a:rPr>
              <a:t>Необычные материалы и оригинальные техники привлекают детей тем, что здесь не присутствует слово «Нельзя», можно рисовать, чем хочешь и как хочешь и даже можно придумать свою необычную технику. </a:t>
            </a:r>
            <a:endParaRPr lang="ru-RU" sz="2400" b="1" dirty="0" smtClean="0">
              <a:solidFill>
                <a:srgbClr val="002060"/>
              </a:solidFill>
              <a:latin typeface="Monotype Corsiva" panose="03010101010201010101" pitchFamily="66" charset="0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r>
              <a:rPr lang="ru-RU" sz="2400" b="1" dirty="0" smtClean="0">
                <a:latin typeface="Monotype Corsiva" panose="03010101010201010101" pitchFamily="66" charset="0"/>
                <a:ea typeface="Meiryo UI" panose="020B0604030504040204" pitchFamily="34" charset="-128"/>
                <a:cs typeface="Meiryo UI" panose="020B0604030504040204" pitchFamily="34" charset="-128"/>
              </a:rPr>
              <a:t>Дети </a:t>
            </a:r>
            <a:r>
              <a:rPr lang="ru-RU" sz="2400" b="1" dirty="0">
                <a:latin typeface="Monotype Corsiva" panose="03010101010201010101" pitchFamily="66" charset="0"/>
                <a:ea typeface="Meiryo UI" panose="020B0604030504040204" pitchFamily="34" charset="-128"/>
                <a:cs typeface="Meiryo UI" panose="020B0604030504040204" pitchFamily="34" charset="-128"/>
              </a:rPr>
              <a:t>ощущают незабываемые, положительные эмоции, а по эмоциям можно судить о настроении ребёнка, о том, что его радует, что его огорчает.</a:t>
            </a:r>
          </a:p>
          <a:p>
            <a:r>
              <a:rPr lang="ru-RU" b="1" dirty="0"/>
              <a:t>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56" y="12397"/>
            <a:ext cx="9166417" cy="687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76707" y="404664"/>
            <a:ext cx="7862602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Цель и задачи проекта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484784"/>
            <a:ext cx="828092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 smtClean="0">
                <a:solidFill>
                  <a:srgbClr val="7030A0"/>
                </a:solidFill>
                <a:effectLst/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Цель:</a:t>
            </a:r>
            <a:r>
              <a:rPr lang="ru-RU" sz="2800" b="1" dirty="0" smtClean="0">
                <a:solidFill>
                  <a:srgbClr val="9933FF"/>
                </a:solidFill>
                <a:effectLst/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 panose="020F0502020204030204"/>
                <a:cs typeface="Times New Roman" panose="02020603050405020304"/>
              </a:rPr>
              <a:t>Развитие художественно-творческих способностей детей группы раннего возраста посредством использования нетрадиционной техники рисования.</a:t>
            </a:r>
          </a:p>
          <a:p>
            <a:pPr algn="just">
              <a:spcAft>
                <a:spcPts val="0"/>
              </a:spcAft>
            </a:pPr>
            <a:r>
              <a:rPr lang="ru-RU" sz="3200" b="1" dirty="0" smtClean="0">
                <a:solidFill>
                  <a:srgbClr val="7030A0"/>
                </a:solidFill>
                <a:effectLst/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Задачи проекта: </a:t>
            </a:r>
            <a:endParaRPr lang="ru-RU" sz="2800" dirty="0">
              <a:ea typeface="Calibri" panose="020F0502020204030204"/>
              <a:cs typeface="Times New Roman" panose="02020603050405020304"/>
            </a:endParaRPr>
          </a:p>
          <a:p>
            <a:pPr marL="342900" lvl="0" indent="-342900">
              <a:spcAft>
                <a:spcPts val="0"/>
              </a:spcAft>
              <a:buFont typeface="Wingdings" panose="05000000000000000000"/>
              <a:buChar char=""/>
            </a:pPr>
            <a:r>
              <a:rPr lang="ru-RU" sz="24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 panose="020F0502020204030204"/>
                <a:cs typeface="Times New Roman" panose="02020603050405020304"/>
              </a:rPr>
              <a:t>Знакомим детей группы раннего возраста с нетрадиционными способами рисования (пальчиками, ладошками), формируем интерес к изобразительной деятельности;</a:t>
            </a:r>
            <a:endParaRPr lang="ru-RU" sz="2400" b="1" dirty="0">
              <a:solidFill>
                <a:srgbClr val="002060"/>
              </a:solidFill>
              <a:latin typeface="Monotype Corsiva" panose="03010101010201010101" pitchFamily="66" charset="0"/>
              <a:ea typeface="Calibri" panose="020F0502020204030204"/>
              <a:cs typeface="Times New Roman" panose="02020603050405020304"/>
            </a:endParaRPr>
          </a:p>
          <a:p>
            <a:pPr marL="342900" lvl="0" indent="-342900">
              <a:spcAft>
                <a:spcPts val="0"/>
              </a:spcAft>
              <a:buFont typeface="Wingdings" panose="05000000000000000000"/>
              <a:buChar char=""/>
            </a:pPr>
            <a:r>
              <a:rPr lang="ru-RU" sz="24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 panose="020F0502020204030204"/>
                <a:cs typeface="Times New Roman" panose="02020603050405020304"/>
              </a:rPr>
              <a:t>Способствуем овладению воспитанниками простейших нетрадиционных способов рисования, продолжаем знакомить детей с названиями основных цветов;</a:t>
            </a:r>
            <a:endParaRPr lang="ru-RU" sz="2400" b="1" dirty="0">
              <a:solidFill>
                <a:srgbClr val="002060"/>
              </a:solidFill>
              <a:latin typeface="Monotype Corsiva" panose="03010101010201010101" pitchFamily="66" charset="0"/>
              <a:ea typeface="Calibri" panose="020F0502020204030204"/>
              <a:cs typeface="Times New Roman" panose="02020603050405020304"/>
            </a:endParaRPr>
          </a:p>
          <a:p>
            <a:pPr marL="342900" lvl="0" indent="-342900">
              <a:spcAft>
                <a:spcPts val="0"/>
              </a:spcAft>
              <a:buFont typeface="Wingdings" panose="05000000000000000000"/>
              <a:buChar char=""/>
            </a:pPr>
            <a:r>
              <a:rPr lang="ru-RU" sz="24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 panose="020F0502020204030204"/>
                <a:cs typeface="Times New Roman" panose="02020603050405020304"/>
              </a:rPr>
              <a:t>Содействуем знакомству родителей с нетрадиционными техниками рисования; стимулируем их совместное творчество с детьми.</a:t>
            </a:r>
            <a:endParaRPr lang="ru-RU" sz="2400" b="1" dirty="0">
              <a:solidFill>
                <a:srgbClr val="002060"/>
              </a:solidFill>
              <a:latin typeface="Monotype Corsiva" panose="03010101010201010101" pitchFamily="66" charset="0"/>
              <a:ea typeface="Calibri" panose="020F0502020204030204"/>
              <a:cs typeface="Times New Roman" panose="02020603050405020304"/>
            </a:endParaRPr>
          </a:p>
          <a:p>
            <a:pPr>
              <a:spcAft>
                <a:spcPts val="0"/>
              </a:spcAft>
            </a:pPr>
            <a:endParaRPr lang="ru-RU" sz="2800" b="1" dirty="0">
              <a:solidFill>
                <a:srgbClr val="002060"/>
              </a:solidFill>
              <a:ea typeface="Calibri" panose="020F0502020204030204"/>
              <a:cs typeface="Times New Roman" panose="0202060305040502030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397"/>
            <a:ext cx="9166417" cy="687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87654" y="404664"/>
            <a:ext cx="8240717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Ожидаемые результаты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1628800"/>
            <a:ext cx="77048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Wingdings" panose="05000000000000000000"/>
              <a:buChar char=""/>
            </a:pPr>
            <a:r>
              <a:rPr lang="ru-RU" sz="28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 panose="020F0502020204030204"/>
                <a:cs typeface="Times New Roman" panose="02020603050405020304"/>
              </a:rPr>
              <a:t>формирование у детей группы раннего возраста знаний о нетрадиционных способах рисования (рисование пальчиками и ладошками);</a:t>
            </a:r>
            <a:endParaRPr lang="ru-RU" sz="2800" b="1" dirty="0">
              <a:solidFill>
                <a:srgbClr val="002060"/>
              </a:solidFill>
              <a:latin typeface="Monotype Corsiva" panose="03010101010201010101" pitchFamily="66" charset="0"/>
              <a:ea typeface="Calibri" panose="020F0502020204030204"/>
              <a:cs typeface="Times New Roman" panose="02020603050405020304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/>
              <a:buChar char=""/>
            </a:pPr>
            <a:r>
              <a:rPr lang="ru-RU" sz="28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 panose="020F0502020204030204"/>
                <a:cs typeface="Times New Roman" panose="02020603050405020304"/>
              </a:rPr>
              <a:t>развитие у детей навыков и умений пользоваться разнообразными средствами изображения;</a:t>
            </a:r>
            <a:endParaRPr lang="ru-RU" sz="2800" b="1" dirty="0">
              <a:solidFill>
                <a:srgbClr val="002060"/>
              </a:solidFill>
              <a:latin typeface="Monotype Corsiva" panose="03010101010201010101" pitchFamily="66" charset="0"/>
              <a:ea typeface="Calibri" panose="020F0502020204030204"/>
              <a:cs typeface="Times New Roman" panose="02020603050405020304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/>
              <a:buChar char=""/>
            </a:pPr>
            <a:r>
              <a:rPr lang="ru-RU" sz="28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 panose="020F0502020204030204"/>
                <a:cs typeface="Times New Roman" panose="02020603050405020304"/>
              </a:rPr>
              <a:t>повышение компетентности родителей воспитанников в вопросе рисования с использованием нетрадиционной техники.</a:t>
            </a:r>
            <a:endParaRPr lang="ru-RU" sz="2800" b="1" dirty="0">
              <a:solidFill>
                <a:srgbClr val="002060"/>
              </a:solidFill>
              <a:latin typeface="Monotype Corsiva" panose="03010101010201010101" pitchFamily="66" charset="0"/>
              <a:ea typeface="Calibri" panose="020F0502020204030204"/>
              <a:cs typeface="Times New Roman" panose="02020603050405020304"/>
            </a:endParaRPr>
          </a:p>
          <a:p>
            <a:pPr algn="just"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 panose="020F0502020204030204"/>
                <a:cs typeface="Times New Roman" panose="02020603050405020304"/>
              </a:rPr>
              <a:t> </a:t>
            </a:r>
            <a:endParaRPr lang="ru-RU" sz="2800" b="1" dirty="0">
              <a:solidFill>
                <a:srgbClr val="002060"/>
              </a:solidFill>
              <a:latin typeface="Monotype Corsiva" panose="03010101010201010101" pitchFamily="66" charset="0"/>
              <a:ea typeface="Calibri" panose="020F0502020204030204"/>
              <a:cs typeface="Times New Roman" panose="0202060305040502030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944" y="-44641"/>
            <a:ext cx="9166417" cy="687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47812" y="404664"/>
            <a:ext cx="7120411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Реализация проекта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Облако 10"/>
          <p:cNvSpPr/>
          <p:nvPr/>
        </p:nvSpPr>
        <p:spPr>
          <a:xfrm>
            <a:off x="251520" y="2276872"/>
            <a:ext cx="2520280" cy="2376264"/>
          </a:xfrm>
          <a:prstGeom prst="wedgeEllipseCallou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32682" y="2997419"/>
            <a:ext cx="18001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этап – Подготовительный:</a:t>
            </a:r>
            <a:r>
              <a:rPr lang="ru-RU" sz="24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619400" y="1700808"/>
            <a:ext cx="612906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Wingdings" panose="05000000000000000000"/>
              <a:buChar char=""/>
            </a:pPr>
            <a:r>
              <a:rPr lang="ru-RU" sz="32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 panose="020F0502020204030204"/>
                <a:cs typeface="Times New Roman" panose="02020603050405020304"/>
              </a:rPr>
              <a:t>подбор и изучение методической литературы, интернет - ресурсов по данной теме;</a:t>
            </a:r>
            <a:endParaRPr lang="ru-RU" sz="3200" b="1" dirty="0">
              <a:solidFill>
                <a:srgbClr val="002060"/>
              </a:solidFill>
              <a:latin typeface="Monotype Corsiva" panose="03010101010201010101" pitchFamily="66" charset="0"/>
              <a:ea typeface="Calibri" panose="020F0502020204030204"/>
              <a:cs typeface="Times New Roman" panose="02020603050405020304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/>
              <a:buChar char=""/>
            </a:pPr>
            <a:r>
              <a:rPr lang="ru-RU" sz="32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 panose="020F0502020204030204"/>
                <a:cs typeface="Times New Roman" panose="02020603050405020304"/>
              </a:rPr>
              <a:t>разработка содержания проекта;</a:t>
            </a:r>
            <a:endParaRPr lang="ru-RU" sz="3200" b="1" dirty="0">
              <a:solidFill>
                <a:srgbClr val="002060"/>
              </a:solidFill>
              <a:latin typeface="Monotype Corsiva" panose="03010101010201010101" pitchFamily="66" charset="0"/>
              <a:ea typeface="Calibri" panose="020F0502020204030204"/>
              <a:cs typeface="Times New Roman" panose="02020603050405020304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/>
              <a:buChar char=""/>
            </a:pPr>
            <a:r>
              <a:rPr lang="ru-RU" sz="32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 panose="020F0502020204030204"/>
                <a:cs typeface="Times New Roman" panose="02020603050405020304"/>
              </a:rPr>
              <a:t>планирование предстоящей деятельности,</a:t>
            </a:r>
            <a:endParaRPr lang="ru-RU" sz="3200" b="1" dirty="0">
              <a:solidFill>
                <a:srgbClr val="002060"/>
              </a:solidFill>
              <a:latin typeface="Monotype Corsiva" panose="03010101010201010101" pitchFamily="66" charset="0"/>
              <a:ea typeface="Calibri" panose="020F0502020204030204"/>
              <a:cs typeface="Times New Roman" panose="02020603050405020304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/>
              <a:buChar char=""/>
            </a:pPr>
            <a:r>
              <a:rPr lang="ru-RU" sz="32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 panose="020F0502020204030204"/>
                <a:cs typeface="Times New Roman" panose="02020603050405020304"/>
              </a:rPr>
              <a:t>подбор наглядно - демонстрационного материала.</a:t>
            </a:r>
            <a:endParaRPr lang="ru-RU" sz="3200" b="1" dirty="0">
              <a:solidFill>
                <a:srgbClr val="002060"/>
              </a:solidFill>
              <a:latin typeface="Monotype Corsiva" panose="03010101010201010101" pitchFamily="66" charset="0"/>
              <a:ea typeface="Calibri" panose="020F0502020204030204"/>
              <a:cs typeface="Times New Roman" panose="0202060305040502030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397"/>
            <a:ext cx="9166417" cy="687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лако 3"/>
          <p:cNvSpPr/>
          <p:nvPr/>
        </p:nvSpPr>
        <p:spPr>
          <a:xfrm>
            <a:off x="395536" y="1737948"/>
            <a:ext cx="2520280" cy="2376264"/>
          </a:xfrm>
          <a:prstGeom prst="cloud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45586" y="2181057"/>
            <a:ext cx="16201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215868"/>
                </a:solidFill>
                <a:latin typeface="Times New Roman" panose="02020603050405020304"/>
                <a:ea typeface="Calibri" panose="020F0502020204030204"/>
              </a:rPr>
              <a:t>II этап –</a:t>
            </a:r>
            <a:r>
              <a:rPr lang="ru-RU" sz="2400" b="1" i="1" dirty="0">
                <a:latin typeface="Times New Roman" panose="02020603050405020304"/>
                <a:ea typeface="Calibri" panose="020F0502020204030204"/>
              </a:rPr>
              <a:t> </a:t>
            </a:r>
            <a:r>
              <a:rPr lang="ru-RU" sz="2400" b="1" i="1" dirty="0">
                <a:solidFill>
                  <a:srgbClr val="215868"/>
                </a:solidFill>
                <a:latin typeface="Times New Roman" panose="02020603050405020304"/>
                <a:ea typeface="Calibri" panose="020F0502020204030204"/>
              </a:rPr>
              <a:t>Практический 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028853" y="620688"/>
            <a:ext cx="568863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Wingdings" panose="05000000000000000000"/>
              <a:buChar char=""/>
            </a:pP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 panose="020F0502020204030204"/>
                <a:cs typeface="Times New Roman" panose="02020603050405020304"/>
              </a:rPr>
              <a:t>разработка игр-занятий для воспитанников;</a:t>
            </a:r>
          </a:p>
          <a:p>
            <a:pPr marL="342900" lvl="0" indent="-342900" algn="just">
              <a:spcAft>
                <a:spcPts val="0"/>
              </a:spcAft>
              <a:buFont typeface="Wingdings" panose="05000000000000000000"/>
              <a:buChar char=""/>
            </a:pP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 panose="020F0502020204030204"/>
                <a:cs typeface="Times New Roman" panose="02020603050405020304"/>
              </a:rPr>
              <a:t>совершенствование и расширение уголка «Художественное творчество»;</a:t>
            </a:r>
          </a:p>
          <a:p>
            <a:pPr marL="342900" lvl="0" indent="-342900" algn="just">
              <a:spcAft>
                <a:spcPts val="0"/>
              </a:spcAft>
              <a:buFont typeface="Wingdings" panose="05000000000000000000"/>
              <a:buChar char=""/>
            </a:pP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 panose="020F0502020204030204"/>
                <a:cs typeface="Times New Roman" panose="02020603050405020304"/>
              </a:rPr>
              <a:t>просвещение родителей по вопросам использования нетрадиционных техник рисования;</a:t>
            </a:r>
          </a:p>
          <a:p>
            <a:pPr marL="342900" lvl="0" indent="-342900" algn="just">
              <a:spcAft>
                <a:spcPts val="0"/>
              </a:spcAft>
              <a:buFont typeface="Wingdings" panose="05000000000000000000"/>
              <a:buChar char=""/>
            </a:pP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 panose="020F0502020204030204"/>
                <a:cs typeface="Times New Roman" panose="02020603050405020304"/>
              </a:rPr>
              <a:t>разработка и накопление методических материалов, разработок, рекомендаций по теме «Нетрадиционная техника рисования с детьми раннего возраста.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397"/>
            <a:ext cx="9166417" cy="687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028307" y="404664"/>
            <a:ext cx="5159426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Игры - занятия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48" y="1556792"/>
            <a:ext cx="6696744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u="sng" dirty="0">
                <a:solidFill>
                  <a:srgbClr val="C00000"/>
                </a:solidFill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Тема: «Экскурсия по группе»,</a:t>
            </a:r>
            <a:r>
              <a:rPr lang="ru-RU" sz="2800" b="1" dirty="0"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 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рисование пальчиком «Улыбку смайлику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».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35696" y="18448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4" name="Изображение 3" descr="WhatsApp Image 2021-09-27 at 01.40.5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810" y="2865120"/>
            <a:ext cx="2070100" cy="2760345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7" name="Изображение 6" descr="WhatsApp Image 2021-09-27 at 01.40.5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0110" y="2877185"/>
            <a:ext cx="2132330" cy="2843530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8" name="Изображение 7" descr="WhatsApp Image 2021-09-27 at 01.40.56 (1)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425" y="2853055"/>
            <a:ext cx="2150745" cy="2867660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0</TotalTime>
  <Words>688</Words>
  <Application>Microsoft Office PowerPoint</Application>
  <PresentationFormat>Экран (4:3)</PresentationFormat>
  <Paragraphs>77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Arial</vt:lpstr>
      <vt:lpstr>Calibri</vt:lpstr>
      <vt:lpstr>Lucida Handwriting</vt:lpstr>
      <vt:lpstr>Meiryo UI</vt:lpstr>
      <vt:lpstr>Monotype Corsiva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Сергей Уразаков</cp:lastModifiedBy>
  <cp:revision>57</cp:revision>
  <dcterms:created xsi:type="dcterms:W3CDTF">2016-04-24T16:01:00Z</dcterms:created>
  <dcterms:modified xsi:type="dcterms:W3CDTF">2023-04-22T14:59:47Z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1049-11.2.0.10130</vt:lpwstr>
  </property>
</Properties>
</file>