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4" r:id="rId3"/>
    <p:sldId id="258" r:id="rId4"/>
    <p:sldId id="302" r:id="rId5"/>
    <p:sldId id="267" r:id="rId6"/>
    <p:sldId id="261" r:id="rId7"/>
    <p:sldId id="260" r:id="rId8"/>
    <p:sldId id="262" r:id="rId9"/>
    <p:sldId id="268" r:id="rId10"/>
    <p:sldId id="275" r:id="rId11"/>
    <p:sldId id="273" r:id="rId12"/>
    <p:sldId id="263" r:id="rId13"/>
    <p:sldId id="276" r:id="rId14"/>
    <p:sldId id="277" r:id="rId15"/>
    <p:sldId id="270" r:id="rId16"/>
    <p:sldId id="278" r:id="rId17"/>
    <p:sldId id="271" r:id="rId18"/>
    <p:sldId id="272" r:id="rId19"/>
    <p:sldId id="274" r:id="rId20"/>
    <p:sldId id="283" r:id="rId21"/>
    <p:sldId id="279" r:id="rId22"/>
    <p:sldId id="285" r:id="rId23"/>
    <p:sldId id="281" r:id="rId24"/>
    <p:sldId id="286" r:id="rId25"/>
    <p:sldId id="284" r:id="rId26"/>
    <p:sldId id="288" r:id="rId27"/>
    <p:sldId id="293" r:id="rId28"/>
    <p:sldId id="296" r:id="rId29"/>
    <p:sldId id="290" r:id="rId30"/>
    <p:sldId id="308" r:id="rId31"/>
    <p:sldId id="291" r:id="rId32"/>
    <p:sldId id="300" r:id="rId33"/>
    <p:sldId id="297" r:id="rId34"/>
    <p:sldId id="295" r:id="rId35"/>
    <p:sldId id="294" r:id="rId36"/>
    <p:sldId id="298" r:id="rId37"/>
    <p:sldId id="292" r:id="rId38"/>
    <p:sldId id="313" r:id="rId39"/>
    <p:sldId id="306" r:id="rId40"/>
    <p:sldId id="307" r:id="rId41"/>
  </p:sldIdLst>
  <p:sldSz cx="9906000" cy="6858000" type="A4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>
      <p:cViewPr varScale="1">
        <p:scale>
          <a:sx n="100" d="100"/>
          <a:sy n="100" d="100"/>
        </p:scale>
        <p:origin x="78" y="28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6738A2-0DD7-4091-A0CE-823563505B44}" type="doc">
      <dgm:prSet loTypeId="urn:microsoft.com/office/officeart/2005/8/layout/default#1" loCatId="list" qsTypeId="urn:microsoft.com/office/officeart/2005/8/quickstyle/3d2#1" qsCatId="3D" csTypeId="urn:microsoft.com/office/officeart/2005/8/colors/accent6_2" csCatId="accent6" phldr="1"/>
      <dgm:spPr/>
      <dgm:t>
        <a:bodyPr/>
        <a:lstStyle/>
        <a:p>
          <a:endParaRPr lang="ru-RU"/>
        </a:p>
      </dgm:t>
    </dgm:pt>
    <dgm:pt modelId="{EFA6EF94-9C71-46D0-9BEC-06D60A40DB50}">
      <dgm:prSet phldrT="[Текст]"/>
      <dgm:spPr/>
      <dgm:t>
        <a:bodyPr/>
        <a:lstStyle/>
        <a:p>
          <a:pPr algn="just"/>
          <a:r>
            <a:rPr lang="ru-RU" dirty="0">
              <a:latin typeface="Times New Roman" pitchFamily="18" charset="0"/>
              <a:ea typeface="Times New Roman" pitchFamily="18" charset="0"/>
              <a:cs typeface="Times New Roman" pitchFamily="18" charset="0"/>
            </a:rPr>
            <a:t>	</a:t>
          </a:r>
          <a:r>
            <a:rPr lang="ru-RU" dirty="0">
              <a:solidFill>
                <a:schemeClr val="tx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rPr>
            <a:t>Можем ли мы жить без природы, без птиц, деревьев, бабочек и стрекоз, лесов и лугов? Чем больше становятся наши города, чем выше дома, тем чаще нам хочется уехать подальше за город в наш настоящий общий дом - на природу.</a:t>
          </a:r>
          <a:endParaRPr lang="ru-RU" dirty="0">
            <a:solidFill>
              <a:schemeClr val="tx1"/>
            </a:solidFill>
          </a:endParaRPr>
        </a:p>
      </dgm:t>
    </dgm:pt>
    <dgm:pt modelId="{048F0A37-A514-4E48-AA11-A0B715DB59E6}" type="parTrans" cxnId="{7EA18B7E-4F99-4979-A910-81907B570314}">
      <dgm:prSet/>
      <dgm:spPr/>
      <dgm:t>
        <a:bodyPr/>
        <a:lstStyle/>
        <a:p>
          <a:endParaRPr lang="ru-RU"/>
        </a:p>
      </dgm:t>
    </dgm:pt>
    <dgm:pt modelId="{7054126D-8F10-43A8-8BA7-47A9ABABF8CB}" type="sibTrans" cxnId="{7EA18B7E-4F99-4979-A910-81907B570314}">
      <dgm:prSet/>
      <dgm:spPr/>
      <dgm:t>
        <a:bodyPr/>
        <a:lstStyle/>
        <a:p>
          <a:endParaRPr lang="ru-RU"/>
        </a:p>
      </dgm:t>
    </dgm:pt>
    <dgm:pt modelId="{B17FB432-28B4-4E59-B12C-22008F7D470A}">
      <dgm:prSet phldrT="[Текст]"/>
      <dgm:spPr/>
      <dgm:t>
        <a:bodyPr/>
        <a:lstStyle/>
        <a:p>
          <a:pPr algn="just"/>
          <a:r>
            <a:rPr lang="ru-RU" dirty="0">
              <a:solidFill>
                <a:schemeClr val="tx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rPr>
            <a:t>	Поэтому уже с дошкольного возраста мы должны воспитывать у детей бережное отношение к животным, желание защитить их.</a:t>
          </a:r>
          <a:endParaRPr lang="ru-RU" dirty="0">
            <a:solidFill>
              <a:schemeClr val="tx1"/>
            </a:solidFill>
          </a:endParaRPr>
        </a:p>
      </dgm:t>
    </dgm:pt>
    <dgm:pt modelId="{7AA0AEEA-AC66-42F6-AD06-6F80DBF31B65}" type="parTrans" cxnId="{5BBF586B-5148-4625-B342-62997610B7BC}">
      <dgm:prSet/>
      <dgm:spPr/>
      <dgm:t>
        <a:bodyPr/>
        <a:lstStyle/>
        <a:p>
          <a:endParaRPr lang="ru-RU"/>
        </a:p>
      </dgm:t>
    </dgm:pt>
    <dgm:pt modelId="{A5321FAA-3354-4BA9-8504-02F6FC40D815}" type="sibTrans" cxnId="{5BBF586B-5148-4625-B342-62997610B7BC}">
      <dgm:prSet/>
      <dgm:spPr/>
      <dgm:t>
        <a:bodyPr/>
        <a:lstStyle/>
        <a:p>
          <a:endParaRPr lang="ru-RU"/>
        </a:p>
      </dgm:t>
    </dgm:pt>
    <dgm:pt modelId="{5A7D9463-94CA-41DA-B345-F4062C886044}">
      <dgm:prSet custT="1"/>
      <dgm:spPr/>
      <dgm:t>
        <a:bodyPr/>
        <a:lstStyle/>
        <a:p>
          <a:pPr algn="just"/>
          <a:r>
            <a:rPr lang="ru-RU" sz="1800" dirty="0">
              <a:latin typeface="Times New Roman" pitchFamily="18" charset="0"/>
              <a:ea typeface="Times New Roman" pitchFamily="18" charset="0"/>
              <a:cs typeface="Times New Roman" pitchFamily="18" charset="0"/>
            </a:rPr>
            <a:t>	</a:t>
          </a:r>
          <a:r>
            <a:rPr lang="ru-RU" sz="1800" dirty="0">
              <a:solidFill>
                <a:schemeClr val="tx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rPr>
            <a:t>Человек и природа… Философы, поэты, художники всех времен и народов отдавали дань этой вечной и всегда актуальной теме. Но особенно остро стоит эта проблема в наши дни: происходит быстрое сокращение многих видов растений и животных. Некоторые виды уже безвозвратно исчезли с лица Земли, другие находятся на грани вымирания. Причин вымирания много, одна из них — человек, который истребляет животных ради охоты за ценным мехом, для продажи или редким зверем для зоопарков, цирков или богатых людей, для изготовления чучел животных для музеев или для украшения гостевых домиков.</a:t>
          </a:r>
          <a:endParaRPr lang="ru-RU" sz="1800" dirty="0">
            <a:solidFill>
              <a:schemeClr val="tx1"/>
            </a:solidFill>
          </a:endParaRPr>
        </a:p>
      </dgm:t>
    </dgm:pt>
    <dgm:pt modelId="{D9E70703-26F5-4457-896B-683A0C8EFB71}" type="parTrans" cxnId="{ED73B757-9523-4AE2-96CC-D7618F42B40D}">
      <dgm:prSet/>
      <dgm:spPr/>
      <dgm:t>
        <a:bodyPr/>
        <a:lstStyle/>
        <a:p>
          <a:endParaRPr lang="ru-RU"/>
        </a:p>
      </dgm:t>
    </dgm:pt>
    <dgm:pt modelId="{4A34751F-4A3E-4D0C-AA1B-AE74E7138481}" type="sibTrans" cxnId="{ED73B757-9523-4AE2-96CC-D7618F42B40D}">
      <dgm:prSet/>
      <dgm:spPr/>
      <dgm:t>
        <a:bodyPr/>
        <a:lstStyle/>
        <a:p>
          <a:endParaRPr lang="ru-RU"/>
        </a:p>
      </dgm:t>
    </dgm:pt>
    <dgm:pt modelId="{EA055BFE-AACA-4E4B-93AD-68F9892A9844}" type="pres">
      <dgm:prSet presAssocID="{676738A2-0DD7-4091-A0CE-823563505B44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48C72FE-627F-413D-9B68-3B9534E177AB}" type="pres">
      <dgm:prSet presAssocID="{EFA6EF94-9C71-46D0-9BEC-06D60A40DB50}" presName="node" presStyleLbl="node1" presStyleIdx="0" presStyleCnt="3" custScaleX="146565" custScaleY="36346" custLinFactNeighborX="0" custLinFactNeighborY="1615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CC02D2-D3A2-4CF3-B0F2-B3CAB975CF66}" type="pres">
      <dgm:prSet presAssocID="{7054126D-8F10-43A8-8BA7-47A9ABABF8CB}" presName="sibTrans" presStyleCnt="0"/>
      <dgm:spPr/>
    </dgm:pt>
    <dgm:pt modelId="{1A2605B1-0CF9-44D9-A916-B06808DBA9CF}" type="pres">
      <dgm:prSet presAssocID="{5A7D9463-94CA-41DA-B345-F4062C886044}" presName="node" presStyleLbl="node1" presStyleIdx="1" presStyleCnt="3" custScaleX="175878" custLinFactNeighborX="0" custLinFactNeighborY="385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9645DA-BA84-465C-8D64-46435A29F5A0}" type="pres">
      <dgm:prSet presAssocID="{4A34751F-4A3E-4D0C-AA1B-AE74E7138481}" presName="sibTrans" presStyleCnt="0"/>
      <dgm:spPr/>
    </dgm:pt>
    <dgm:pt modelId="{49CF0EC8-A3D5-4075-AA26-72A09EB6668D}" type="pres">
      <dgm:prSet presAssocID="{B17FB432-28B4-4E59-B12C-22008F7D470A}" presName="node" presStyleLbl="node1" presStyleIdx="2" presStyleCnt="3" custScaleX="146565" custScaleY="36346" custLinFactNeighborX="0" custLinFactNeighborY="-69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141C308-F4A9-4004-90E6-C5E0B7512ADB}" type="presOf" srcId="{676738A2-0DD7-4091-A0CE-823563505B44}" destId="{EA055BFE-AACA-4E4B-93AD-68F9892A9844}" srcOrd="0" destOrd="0" presId="urn:microsoft.com/office/officeart/2005/8/layout/default#1"/>
    <dgm:cxn modelId="{5BBF586B-5148-4625-B342-62997610B7BC}" srcId="{676738A2-0DD7-4091-A0CE-823563505B44}" destId="{B17FB432-28B4-4E59-B12C-22008F7D470A}" srcOrd="2" destOrd="0" parTransId="{7AA0AEEA-AC66-42F6-AD06-6F80DBF31B65}" sibTransId="{A5321FAA-3354-4BA9-8504-02F6FC40D815}"/>
    <dgm:cxn modelId="{78BC0E48-3EF3-498D-B225-C0EB3BDC2914}" type="presOf" srcId="{5A7D9463-94CA-41DA-B345-F4062C886044}" destId="{1A2605B1-0CF9-44D9-A916-B06808DBA9CF}" srcOrd="0" destOrd="0" presId="urn:microsoft.com/office/officeart/2005/8/layout/default#1"/>
    <dgm:cxn modelId="{7EA18B7E-4F99-4979-A910-81907B570314}" srcId="{676738A2-0DD7-4091-A0CE-823563505B44}" destId="{EFA6EF94-9C71-46D0-9BEC-06D60A40DB50}" srcOrd="0" destOrd="0" parTransId="{048F0A37-A514-4E48-AA11-A0B715DB59E6}" sibTransId="{7054126D-8F10-43A8-8BA7-47A9ABABF8CB}"/>
    <dgm:cxn modelId="{ACBE3813-40D9-4DD2-BBA5-D4D59D13AFCD}" type="presOf" srcId="{B17FB432-28B4-4E59-B12C-22008F7D470A}" destId="{49CF0EC8-A3D5-4075-AA26-72A09EB6668D}" srcOrd="0" destOrd="0" presId="urn:microsoft.com/office/officeart/2005/8/layout/default#1"/>
    <dgm:cxn modelId="{338CA102-6BC8-4865-BB33-10004CDDB93F}" type="presOf" srcId="{EFA6EF94-9C71-46D0-9BEC-06D60A40DB50}" destId="{748C72FE-627F-413D-9B68-3B9534E177AB}" srcOrd="0" destOrd="0" presId="urn:microsoft.com/office/officeart/2005/8/layout/default#1"/>
    <dgm:cxn modelId="{ED73B757-9523-4AE2-96CC-D7618F42B40D}" srcId="{676738A2-0DD7-4091-A0CE-823563505B44}" destId="{5A7D9463-94CA-41DA-B345-F4062C886044}" srcOrd="1" destOrd="0" parTransId="{D9E70703-26F5-4457-896B-683A0C8EFB71}" sibTransId="{4A34751F-4A3E-4D0C-AA1B-AE74E7138481}"/>
    <dgm:cxn modelId="{88736482-F3F1-412C-B636-5CCA91D40F30}" type="presParOf" srcId="{EA055BFE-AACA-4E4B-93AD-68F9892A9844}" destId="{748C72FE-627F-413D-9B68-3B9534E177AB}" srcOrd="0" destOrd="0" presId="urn:microsoft.com/office/officeart/2005/8/layout/default#1"/>
    <dgm:cxn modelId="{406DD001-7541-4635-BFEF-20BC47559DF7}" type="presParOf" srcId="{EA055BFE-AACA-4E4B-93AD-68F9892A9844}" destId="{CDCC02D2-D3A2-4CF3-B0F2-B3CAB975CF66}" srcOrd="1" destOrd="0" presId="urn:microsoft.com/office/officeart/2005/8/layout/default#1"/>
    <dgm:cxn modelId="{19B7A86D-9474-4426-B6D3-6435C5E5BD0A}" type="presParOf" srcId="{EA055BFE-AACA-4E4B-93AD-68F9892A9844}" destId="{1A2605B1-0CF9-44D9-A916-B06808DBA9CF}" srcOrd="2" destOrd="0" presId="urn:microsoft.com/office/officeart/2005/8/layout/default#1"/>
    <dgm:cxn modelId="{2CCC784C-4B3A-4B8D-A4DE-4F95B1432CED}" type="presParOf" srcId="{EA055BFE-AACA-4E4B-93AD-68F9892A9844}" destId="{B49645DA-BA84-465C-8D64-46435A29F5A0}" srcOrd="3" destOrd="0" presId="urn:microsoft.com/office/officeart/2005/8/layout/default#1"/>
    <dgm:cxn modelId="{4DB2A4E9-38D2-4789-ACF6-EAE32F75F750}" type="presParOf" srcId="{EA055BFE-AACA-4E4B-93AD-68F9892A9844}" destId="{49CF0EC8-A3D5-4075-AA26-72A09EB6668D}" srcOrd="4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76738A2-0DD7-4091-A0CE-823563505B44}" type="doc">
      <dgm:prSet loTypeId="urn:microsoft.com/office/officeart/2005/8/layout/default#2" loCatId="list" qsTypeId="urn:microsoft.com/office/officeart/2005/8/quickstyle/3d2#2" qsCatId="3D" csTypeId="urn:microsoft.com/office/officeart/2005/8/colors/accent6_2" csCatId="accent6" phldr="1"/>
      <dgm:spPr/>
      <dgm:t>
        <a:bodyPr/>
        <a:lstStyle/>
        <a:p>
          <a:endParaRPr lang="ru-RU"/>
        </a:p>
      </dgm:t>
    </dgm:pt>
    <dgm:pt modelId="{EFA6EF94-9C71-46D0-9BEC-06D60A40DB50}">
      <dgm:prSet phldrT="[Текст]"/>
      <dgm:spPr/>
      <dgm:t>
        <a:bodyPr/>
        <a:lstStyle/>
        <a:p>
          <a:pPr algn="ctr"/>
          <a:r>
            <a:rPr lang="ru-RU" dirty="0">
              <a:solidFill>
                <a:schemeClr val="tx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rPr>
            <a:t>Познакомить детей с Красной книгой Башкортостана; узнать, какие животные и растения в нее включены и почему. </a:t>
          </a:r>
          <a:endParaRPr lang="ru-RU" dirty="0">
            <a:solidFill>
              <a:schemeClr val="tx1"/>
            </a:solidFill>
          </a:endParaRPr>
        </a:p>
      </dgm:t>
    </dgm:pt>
    <dgm:pt modelId="{048F0A37-A514-4E48-AA11-A0B715DB59E6}" type="parTrans" cxnId="{7EA18B7E-4F99-4979-A910-81907B570314}">
      <dgm:prSet/>
      <dgm:spPr/>
      <dgm:t>
        <a:bodyPr/>
        <a:lstStyle/>
        <a:p>
          <a:endParaRPr lang="ru-RU"/>
        </a:p>
      </dgm:t>
    </dgm:pt>
    <dgm:pt modelId="{7054126D-8F10-43A8-8BA7-47A9ABABF8CB}" type="sibTrans" cxnId="{7EA18B7E-4F99-4979-A910-81907B570314}">
      <dgm:prSet/>
      <dgm:spPr/>
      <dgm:t>
        <a:bodyPr/>
        <a:lstStyle/>
        <a:p>
          <a:endParaRPr lang="ru-RU"/>
        </a:p>
      </dgm:t>
    </dgm:pt>
    <dgm:pt modelId="{EA055BFE-AACA-4E4B-93AD-68F9892A9844}" type="pres">
      <dgm:prSet presAssocID="{676738A2-0DD7-4091-A0CE-823563505B44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48C72FE-627F-413D-9B68-3B9534E177AB}" type="pres">
      <dgm:prSet presAssocID="{EFA6EF94-9C71-46D0-9BEC-06D60A40DB50}" presName="node" presStyleLbl="node1" presStyleIdx="0" presStyleCnt="1" custScaleY="36346" custLinFactNeighborX="-157" custLinFactNeighborY="-163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908B134-4B46-4C35-BA38-625DAAF21EF5}" type="presOf" srcId="{EFA6EF94-9C71-46D0-9BEC-06D60A40DB50}" destId="{748C72FE-627F-413D-9B68-3B9534E177AB}" srcOrd="0" destOrd="0" presId="urn:microsoft.com/office/officeart/2005/8/layout/default#2"/>
    <dgm:cxn modelId="{7EA18B7E-4F99-4979-A910-81907B570314}" srcId="{676738A2-0DD7-4091-A0CE-823563505B44}" destId="{EFA6EF94-9C71-46D0-9BEC-06D60A40DB50}" srcOrd="0" destOrd="0" parTransId="{048F0A37-A514-4E48-AA11-A0B715DB59E6}" sibTransId="{7054126D-8F10-43A8-8BA7-47A9ABABF8CB}"/>
    <dgm:cxn modelId="{FE207891-97AF-4EFE-8E2B-4206F79C07A7}" type="presOf" srcId="{676738A2-0DD7-4091-A0CE-823563505B44}" destId="{EA055BFE-AACA-4E4B-93AD-68F9892A9844}" srcOrd="0" destOrd="0" presId="urn:microsoft.com/office/officeart/2005/8/layout/default#2"/>
    <dgm:cxn modelId="{E8F1CEBB-5B2E-496D-9DA4-DD354438BA29}" type="presParOf" srcId="{EA055BFE-AACA-4E4B-93AD-68F9892A9844}" destId="{748C72FE-627F-413D-9B68-3B9534E177AB}" srcOrd="0" destOrd="0" presId="urn:microsoft.com/office/officeart/2005/8/layout/default#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C606C63-24FE-45C9-B862-D87482EBBA8E}" type="doc">
      <dgm:prSet loTypeId="urn:microsoft.com/office/officeart/2005/8/layout/list1" loCatId="list" qsTypeId="urn:microsoft.com/office/officeart/2005/8/quickstyle/simple4" qsCatId="simple" csTypeId="urn:microsoft.com/office/officeart/2005/8/colors/accent6_2" csCatId="accent6" phldr="1"/>
      <dgm:spPr/>
      <dgm:t>
        <a:bodyPr/>
        <a:lstStyle/>
        <a:p>
          <a:endParaRPr lang="ru-RU"/>
        </a:p>
      </dgm:t>
    </dgm:pt>
    <dgm:pt modelId="{B35D84A7-E039-445E-A6F3-C2EA0FE484E1}">
      <dgm:prSet phldrT="[Текст]" custT="1"/>
      <dgm:spPr/>
      <dgm:t>
        <a:bodyPr/>
        <a:lstStyle/>
        <a:p>
          <a:r>
            <a: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Формировать у детей первичные представления о Красной книге</a:t>
          </a:r>
        </a:p>
      </dgm:t>
    </dgm:pt>
    <dgm:pt modelId="{854E1B9F-68AD-4BA9-B3D8-7A693763EE82}" type="parTrans" cxnId="{C8C15954-DD77-4282-98BF-1C793E414270}">
      <dgm:prSet/>
      <dgm:spPr/>
      <dgm:t>
        <a:bodyPr/>
        <a:lstStyle/>
        <a:p>
          <a:endParaRPr lang="ru-RU"/>
        </a:p>
      </dgm:t>
    </dgm:pt>
    <dgm:pt modelId="{20055AFE-8C6A-43E2-A0EA-BEE0CCC33378}" type="sibTrans" cxnId="{C8C15954-DD77-4282-98BF-1C793E414270}">
      <dgm:prSet/>
      <dgm:spPr/>
      <dgm:t>
        <a:bodyPr/>
        <a:lstStyle/>
        <a:p>
          <a:endParaRPr lang="ru-RU"/>
        </a:p>
      </dgm:t>
    </dgm:pt>
    <dgm:pt modelId="{58510E3E-9B46-4AFE-BE5E-079F3E343C58}">
      <dgm:prSet phldrT="[Текст]" custT="1"/>
      <dgm:spPr/>
      <dgm:t>
        <a:bodyPr/>
        <a:lstStyle/>
        <a:p>
          <a:r>
            <a:rPr lang="ru-RU" sz="1400" dirty="0">
              <a:solidFill>
                <a:schemeClr val="tx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rPr>
            <a:t>Расширять кругозор детей о редких и исчезающих видах животных и растений, на основе материала, доступного их пониманию, пополнять и активизировать словарный запас.</a:t>
          </a:r>
          <a:endParaRPr lang="ru-RU" sz="1400" dirty="0">
            <a:solidFill>
              <a:schemeClr val="tx1"/>
            </a:solidFill>
          </a:endParaRPr>
        </a:p>
      </dgm:t>
    </dgm:pt>
    <dgm:pt modelId="{D4E0F81E-3CA1-4912-B98F-69C4739DE71C}" type="parTrans" cxnId="{8FB3450A-E6CB-46B6-A2F3-E5C0EB82DC04}">
      <dgm:prSet/>
      <dgm:spPr/>
      <dgm:t>
        <a:bodyPr/>
        <a:lstStyle/>
        <a:p>
          <a:endParaRPr lang="ru-RU"/>
        </a:p>
      </dgm:t>
    </dgm:pt>
    <dgm:pt modelId="{E95A82AC-1891-4E32-9423-F613651E845D}" type="sibTrans" cxnId="{8FB3450A-E6CB-46B6-A2F3-E5C0EB82DC04}">
      <dgm:prSet/>
      <dgm:spPr/>
      <dgm:t>
        <a:bodyPr/>
        <a:lstStyle/>
        <a:p>
          <a:endParaRPr lang="ru-RU"/>
        </a:p>
      </dgm:t>
    </dgm:pt>
    <dgm:pt modelId="{E2F04AA3-0C59-4579-BE98-1728FE32A47E}">
      <dgm:prSet phldrT="[Текст]" custT="1"/>
      <dgm:spPr/>
      <dgm:t>
        <a:bodyPr/>
        <a:lstStyle/>
        <a:p>
          <a:r>
            <a:rPr lang="ru-RU" sz="1400" dirty="0">
              <a:solidFill>
                <a:schemeClr val="tx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rPr>
            <a:t>Развивать поисковую деятельность детей, познавательно-речевую активность, связную речь, любознательность. Научить их передавать знания, полученные во время поисковой деятельности товарищам, путём составления рассказов о животных, об интересных фактах из их жизни.</a:t>
          </a:r>
          <a:endParaRPr lang="ru-RU" sz="1400" dirty="0">
            <a:solidFill>
              <a:schemeClr val="tx1"/>
            </a:solidFill>
          </a:endParaRPr>
        </a:p>
      </dgm:t>
    </dgm:pt>
    <dgm:pt modelId="{6C76873A-1D6A-4EBC-A74D-1EF9DDF0C942}" type="parTrans" cxnId="{013D1378-4297-4762-86FE-7DCC759B8DD2}">
      <dgm:prSet/>
      <dgm:spPr/>
      <dgm:t>
        <a:bodyPr/>
        <a:lstStyle/>
        <a:p>
          <a:endParaRPr lang="ru-RU"/>
        </a:p>
      </dgm:t>
    </dgm:pt>
    <dgm:pt modelId="{2B46C572-57D0-49B2-8F3C-6E40FB2B17EE}" type="sibTrans" cxnId="{013D1378-4297-4762-86FE-7DCC759B8DD2}">
      <dgm:prSet/>
      <dgm:spPr/>
      <dgm:t>
        <a:bodyPr/>
        <a:lstStyle/>
        <a:p>
          <a:endParaRPr lang="ru-RU"/>
        </a:p>
      </dgm:t>
    </dgm:pt>
    <dgm:pt modelId="{A1984ABE-3023-488E-84C5-CE12C2E6BBA1}">
      <dgm:prSet custT="1"/>
      <dgm:spPr/>
      <dgm:t>
        <a:bodyPr/>
        <a:lstStyle/>
        <a:p>
          <a:r>
            <a: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Познакомить детей с тем, как человек влияет на природу и с какой целью создана Красная книга Башкортостана.</a:t>
          </a:r>
          <a:endParaRPr lang="ru-RU" sz="1400" dirty="0">
            <a:solidFill>
              <a:schemeClr val="tx1"/>
            </a:solidFill>
          </a:endParaRPr>
        </a:p>
      </dgm:t>
    </dgm:pt>
    <dgm:pt modelId="{5DBBD22F-F117-4D6B-AD58-75383D416C1E}" type="parTrans" cxnId="{540693AB-658B-413E-B5D4-B82836FC81C5}">
      <dgm:prSet/>
      <dgm:spPr/>
      <dgm:t>
        <a:bodyPr/>
        <a:lstStyle/>
        <a:p>
          <a:endParaRPr lang="ru-RU"/>
        </a:p>
      </dgm:t>
    </dgm:pt>
    <dgm:pt modelId="{F3CF229D-5A18-48A7-A5F8-8F076C0027B5}" type="sibTrans" cxnId="{540693AB-658B-413E-B5D4-B82836FC81C5}">
      <dgm:prSet/>
      <dgm:spPr/>
      <dgm:t>
        <a:bodyPr/>
        <a:lstStyle/>
        <a:p>
          <a:endParaRPr lang="ru-RU"/>
        </a:p>
      </dgm:t>
    </dgm:pt>
    <dgm:pt modelId="{12C3F17F-A2E1-4D88-9944-803E29312D4B}">
      <dgm:prSet phldrT="[Текст]" custT="1"/>
      <dgm:spPr/>
      <dgm:t>
        <a:bodyPr/>
        <a:lstStyle/>
        <a:p>
          <a:r>
            <a:rPr lang="ru-RU" sz="1400" dirty="0">
              <a:solidFill>
                <a:schemeClr val="tx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rPr>
            <a:t>Воспитывать любовь и бережное отношение к животным и растениям, желание защитить их.</a:t>
          </a:r>
          <a:endParaRPr lang="ru-RU" sz="1400" dirty="0">
            <a:solidFill>
              <a:schemeClr val="tx1"/>
            </a:solidFill>
          </a:endParaRPr>
        </a:p>
      </dgm:t>
    </dgm:pt>
    <dgm:pt modelId="{089E7089-3A1A-4177-A55B-50771C974186}" type="parTrans" cxnId="{DFE91D58-1E76-453E-A444-0AD2CA42DAA8}">
      <dgm:prSet/>
      <dgm:spPr/>
      <dgm:t>
        <a:bodyPr/>
        <a:lstStyle/>
        <a:p>
          <a:endParaRPr lang="ru-RU"/>
        </a:p>
      </dgm:t>
    </dgm:pt>
    <dgm:pt modelId="{91B7248A-EF2A-4EE4-8982-0A0E68A331EF}" type="sibTrans" cxnId="{DFE91D58-1E76-453E-A444-0AD2CA42DAA8}">
      <dgm:prSet/>
      <dgm:spPr/>
      <dgm:t>
        <a:bodyPr/>
        <a:lstStyle/>
        <a:p>
          <a:endParaRPr lang="ru-RU"/>
        </a:p>
      </dgm:t>
    </dgm:pt>
    <dgm:pt modelId="{DD88EB4B-8CC1-47CB-B71F-3AD38B7B9890}">
      <dgm:prSet phldrT="[Текст]" custT="1"/>
      <dgm:spPr/>
      <dgm:t>
        <a:bodyPr/>
        <a:lstStyle/>
        <a:p>
          <a:r>
            <a:rPr lang="ru-RU" sz="1400" dirty="0">
              <a:solidFill>
                <a:schemeClr val="tx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rPr>
            <a:t>Привлечь родителей в совместную деятельность с детьми.</a:t>
          </a:r>
          <a:endParaRPr lang="ru-RU" sz="1400" dirty="0">
            <a:solidFill>
              <a:schemeClr val="tx1"/>
            </a:solidFill>
          </a:endParaRPr>
        </a:p>
      </dgm:t>
    </dgm:pt>
    <dgm:pt modelId="{15500C5F-02F8-43B4-A454-3AB241FC9249}" type="parTrans" cxnId="{8CA17FBF-2B0A-45E2-9A14-DC4AEC02D0CD}">
      <dgm:prSet/>
      <dgm:spPr/>
      <dgm:t>
        <a:bodyPr/>
        <a:lstStyle/>
        <a:p>
          <a:endParaRPr lang="ru-RU"/>
        </a:p>
      </dgm:t>
    </dgm:pt>
    <dgm:pt modelId="{EC250707-01B1-40FE-BBA5-18BDF6336BFB}" type="sibTrans" cxnId="{8CA17FBF-2B0A-45E2-9A14-DC4AEC02D0CD}">
      <dgm:prSet/>
      <dgm:spPr/>
      <dgm:t>
        <a:bodyPr/>
        <a:lstStyle/>
        <a:p>
          <a:endParaRPr lang="ru-RU"/>
        </a:p>
      </dgm:t>
    </dgm:pt>
    <dgm:pt modelId="{E67F7C73-D0A1-48D1-B4B1-A098FE72C47A}" type="pres">
      <dgm:prSet presAssocID="{5C606C63-24FE-45C9-B862-D87482EBBA8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C83F06D-0570-4F94-9A7C-1EA061FBC6DE}" type="pres">
      <dgm:prSet presAssocID="{B35D84A7-E039-445E-A6F3-C2EA0FE484E1}" presName="parentLin" presStyleCnt="0"/>
      <dgm:spPr/>
    </dgm:pt>
    <dgm:pt modelId="{4E6BF625-E002-452A-B3E1-56EB92708486}" type="pres">
      <dgm:prSet presAssocID="{B35D84A7-E039-445E-A6F3-C2EA0FE484E1}" presName="parentLeftMargin" presStyleLbl="node1" presStyleIdx="0" presStyleCnt="6"/>
      <dgm:spPr/>
      <dgm:t>
        <a:bodyPr/>
        <a:lstStyle/>
        <a:p>
          <a:endParaRPr lang="ru-RU"/>
        </a:p>
      </dgm:t>
    </dgm:pt>
    <dgm:pt modelId="{9EF129FB-7155-4B89-A00D-0839D7F81F06}" type="pres">
      <dgm:prSet presAssocID="{B35D84A7-E039-445E-A6F3-C2EA0FE484E1}" presName="parentText" presStyleLbl="node1" presStyleIdx="0" presStyleCnt="6" custScaleX="12203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35DC56-DDC0-4578-AD76-B46F512A9E7D}" type="pres">
      <dgm:prSet presAssocID="{B35D84A7-E039-445E-A6F3-C2EA0FE484E1}" presName="negativeSpace" presStyleCnt="0"/>
      <dgm:spPr/>
    </dgm:pt>
    <dgm:pt modelId="{2E30D371-D555-4F69-B3BB-CCA177979E25}" type="pres">
      <dgm:prSet presAssocID="{B35D84A7-E039-445E-A6F3-C2EA0FE484E1}" presName="childText" presStyleLbl="conFgAcc1" presStyleIdx="0" presStyleCnt="6" custLinFactNeighborY="68323">
        <dgm:presLayoutVars>
          <dgm:bulletEnabled val="1"/>
        </dgm:presLayoutVars>
      </dgm:prSet>
      <dgm:spPr/>
    </dgm:pt>
    <dgm:pt modelId="{22DDA6AE-DE86-41C2-B474-74AB157F5455}" type="pres">
      <dgm:prSet presAssocID="{20055AFE-8C6A-43E2-A0EA-BEE0CCC33378}" presName="spaceBetweenRectangles" presStyleCnt="0"/>
      <dgm:spPr/>
    </dgm:pt>
    <dgm:pt modelId="{CB6579A8-4EAD-42C4-8040-6D009E2DB666}" type="pres">
      <dgm:prSet presAssocID="{A1984ABE-3023-488E-84C5-CE12C2E6BBA1}" presName="parentLin" presStyleCnt="0"/>
      <dgm:spPr/>
    </dgm:pt>
    <dgm:pt modelId="{280C5792-3AB2-4331-A1C0-CCF266F5C12E}" type="pres">
      <dgm:prSet presAssocID="{A1984ABE-3023-488E-84C5-CE12C2E6BBA1}" presName="parentLeftMargin" presStyleLbl="node1" presStyleIdx="0" presStyleCnt="6"/>
      <dgm:spPr/>
      <dgm:t>
        <a:bodyPr/>
        <a:lstStyle/>
        <a:p>
          <a:endParaRPr lang="ru-RU"/>
        </a:p>
      </dgm:t>
    </dgm:pt>
    <dgm:pt modelId="{283347E1-EB67-420C-9B3A-C49B7F5892C1}" type="pres">
      <dgm:prSet presAssocID="{A1984ABE-3023-488E-84C5-CE12C2E6BBA1}" presName="parentText" presStyleLbl="node1" presStyleIdx="1" presStyleCnt="6" custScaleX="12203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E0B240-F355-4520-91AC-85937AFC36C8}" type="pres">
      <dgm:prSet presAssocID="{A1984ABE-3023-488E-84C5-CE12C2E6BBA1}" presName="negativeSpace" presStyleCnt="0"/>
      <dgm:spPr/>
    </dgm:pt>
    <dgm:pt modelId="{462452B1-3E8D-4A6A-B1A7-FF3DDD4E8ED4}" type="pres">
      <dgm:prSet presAssocID="{A1984ABE-3023-488E-84C5-CE12C2E6BBA1}" presName="childText" presStyleLbl="conFgAcc1" presStyleIdx="1" presStyleCnt="6" custLinFactNeighborY="68323">
        <dgm:presLayoutVars>
          <dgm:bulletEnabled val="1"/>
        </dgm:presLayoutVars>
      </dgm:prSet>
      <dgm:spPr/>
    </dgm:pt>
    <dgm:pt modelId="{548863D6-83F3-4F1A-9C02-3676510B3388}" type="pres">
      <dgm:prSet presAssocID="{F3CF229D-5A18-48A7-A5F8-8F076C0027B5}" presName="spaceBetweenRectangles" presStyleCnt="0"/>
      <dgm:spPr/>
    </dgm:pt>
    <dgm:pt modelId="{1044ABB6-6EA8-422A-A29A-92F775F00DDA}" type="pres">
      <dgm:prSet presAssocID="{58510E3E-9B46-4AFE-BE5E-079F3E343C58}" presName="parentLin" presStyleCnt="0"/>
      <dgm:spPr/>
    </dgm:pt>
    <dgm:pt modelId="{3181577B-2A04-413A-9C2D-7808EA80CEB5}" type="pres">
      <dgm:prSet presAssocID="{58510E3E-9B46-4AFE-BE5E-079F3E343C58}" presName="parentLeftMargin" presStyleLbl="node1" presStyleIdx="1" presStyleCnt="6"/>
      <dgm:spPr/>
      <dgm:t>
        <a:bodyPr/>
        <a:lstStyle/>
        <a:p>
          <a:endParaRPr lang="ru-RU"/>
        </a:p>
      </dgm:t>
    </dgm:pt>
    <dgm:pt modelId="{9CF77771-365B-4C72-9950-001798B27786}" type="pres">
      <dgm:prSet presAssocID="{58510E3E-9B46-4AFE-BE5E-079F3E343C58}" presName="parentText" presStyleLbl="node1" presStyleIdx="2" presStyleCnt="6" custScaleX="122542" custScaleY="15660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403F9D-CFC1-49E7-B9DC-6488029A6F18}" type="pres">
      <dgm:prSet presAssocID="{58510E3E-9B46-4AFE-BE5E-079F3E343C58}" presName="negativeSpace" presStyleCnt="0"/>
      <dgm:spPr/>
    </dgm:pt>
    <dgm:pt modelId="{6F745541-7AE2-4024-B592-393DD1BFECB5}" type="pres">
      <dgm:prSet presAssocID="{58510E3E-9B46-4AFE-BE5E-079F3E343C58}" presName="childText" presStyleLbl="conFgAcc1" presStyleIdx="2" presStyleCnt="6" custLinFactNeighborY="68323">
        <dgm:presLayoutVars>
          <dgm:bulletEnabled val="1"/>
        </dgm:presLayoutVars>
      </dgm:prSet>
      <dgm:spPr/>
    </dgm:pt>
    <dgm:pt modelId="{32AB4C98-8DCC-462E-AC22-FA20ACD768C0}" type="pres">
      <dgm:prSet presAssocID="{E95A82AC-1891-4E32-9423-F613651E845D}" presName="spaceBetweenRectangles" presStyleCnt="0"/>
      <dgm:spPr/>
    </dgm:pt>
    <dgm:pt modelId="{A125861D-94EE-440D-9C0E-AA27269A9C32}" type="pres">
      <dgm:prSet presAssocID="{E2F04AA3-0C59-4579-BE98-1728FE32A47E}" presName="parentLin" presStyleCnt="0"/>
      <dgm:spPr/>
    </dgm:pt>
    <dgm:pt modelId="{B80ACFB6-3FCD-411F-BE30-48C530065353}" type="pres">
      <dgm:prSet presAssocID="{E2F04AA3-0C59-4579-BE98-1728FE32A47E}" presName="parentLeftMargin" presStyleLbl="node1" presStyleIdx="2" presStyleCnt="6"/>
      <dgm:spPr/>
      <dgm:t>
        <a:bodyPr/>
        <a:lstStyle/>
        <a:p>
          <a:endParaRPr lang="ru-RU"/>
        </a:p>
      </dgm:t>
    </dgm:pt>
    <dgm:pt modelId="{F8CB4B67-9F3D-4E06-A267-9C1B94DD6B2C}" type="pres">
      <dgm:prSet presAssocID="{E2F04AA3-0C59-4579-BE98-1728FE32A47E}" presName="parentText" presStyleLbl="node1" presStyleIdx="3" presStyleCnt="6" custScaleX="122760" custScaleY="206948" custLinFactNeighborX="-3846" custLinFactNeighborY="2038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B0D8A2-D558-4C72-A03B-A5BE7B67360D}" type="pres">
      <dgm:prSet presAssocID="{E2F04AA3-0C59-4579-BE98-1728FE32A47E}" presName="negativeSpace" presStyleCnt="0"/>
      <dgm:spPr/>
    </dgm:pt>
    <dgm:pt modelId="{52904534-F736-4197-967B-072AB35A485B}" type="pres">
      <dgm:prSet presAssocID="{E2F04AA3-0C59-4579-BE98-1728FE32A47E}" presName="childText" presStyleLbl="conFgAcc1" presStyleIdx="3" presStyleCnt="6" custLinFactNeighborY="68323">
        <dgm:presLayoutVars>
          <dgm:bulletEnabled val="1"/>
        </dgm:presLayoutVars>
      </dgm:prSet>
      <dgm:spPr/>
    </dgm:pt>
    <dgm:pt modelId="{2CCA285D-326A-4F80-838A-3975CEE74BAF}" type="pres">
      <dgm:prSet presAssocID="{2B46C572-57D0-49B2-8F3C-6E40FB2B17EE}" presName="spaceBetweenRectangles" presStyleCnt="0"/>
      <dgm:spPr/>
    </dgm:pt>
    <dgm:pt modelId="{944DC3F8-279C-418B-A688-CC48C5073791}" type="pres">
      <dgm:prSet presAssocID="{12C3F17F-A2E1-4D88-9944-803E29312D4B}" presName="parentLin" presStyleCnt="0"/>
      <dgm:spPr/>
    </dgm:pt>
    <dgm:pt modelId="{F21EF3D3-2413-429A-9C06-13DC7E89E591}" type="pres">
      <dgm:prSet presAssocID="{12C3F17F-A2E1-4D88-9944-803E29312D4B}" presName="parentLeftMargin" presStyleLbl="node1" presStyleIdx="3" presStyleCnt="6"/>
      <dgm:spPr/>
      <dgm:t>
        <a:bodyPr/>
        <a:lstStyle/>
        <a:p>
          <a:endParaRPr lang="ru-RU"/>
        </a:p>
      </dgm:t>
    </dgm:pt>
    <dgm:pt modelId="{E54B807F-7255-447A-80E4-1BD6EB94FDC3}" type="pres">
      <dgm:prSet presAssocID="{12C3F17F-A2E1-4D88-9944-803E29312D4B}" presName="parentText" presStyleLbl="node1" presStyleIdx="4" presStyleCnt="6" custScaleX="12197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66BAEF-D15A-45AB-A111-B496AC320B79}" type="pres">
      <dgm:prSet presAssocID="{12C3F17F-A2E1-4D88-9944-803E29312D4B}" presName="negativeSpace" presStyleCnt="0"/>
      <dgm:spPr/>
    </dgm:pt>
    <dgm:pt modelId="{8605CE8D-6463-4567-93EF-FF8C24BCD106}" type="pres">
      <dgm:prSet presAssocID="{12C3F17F-A2E1-4D88-9944-803E29312D4B}" presName="childText" presStyleLbl="conFgAcc1" presStyleIdx="4" presStyleCnt="6" custLinFactNeighborY="68323">
        <dgm:presLayoutVars>
          <dgm:bulletEnabled val="1"/>
        </dgm:presLayoutVars>
      </dgm:prSet>
      <dgm:spPr/>
    </dgm:pt>
    <dgm:pt modelId="{275FE74A-0728-4210-80E6-DED9F753AB3D}" type="pres">
      <dgm:prSet presAssocID="{91B7248A-EF2A-4EE4-8982-0A0E68A331EF}" presName="spaceBetweenRectangles" presStyleCnt="0"/>
      <dgm:spPr/>
    </dgm:pt>
    <dgm:pt modelId="{D4A5B64E-CF4E-4819-8415-69348D6EFC78}" type="pres">
      <dgm:prSet presAssocID="{DD88EB4B-8CC1-47CB-B71F-3AD38B7B9890}" presName="parentLin" presStyleCnt="0"/>
      <dgm:spPr/>
    </dgm:pt>
    <dgm:pt modelId="{4D3E526A-24A6-45C6-BD7A-B49B8AC88461}" type="pres">
      <dgm:prSet presAssocID="{DD88EB4B-8CC1-47CB-B71F-3AD38B7B9890}" presName="parentLeftMargin" presStyleLbl="node1" presStyleIdx="4" presStyleCnt="6"/>
      <dgm:spPr/>
      <dgm:t>
        <a:bodyPr/>
        <a:lstStyle/>
        <a:p>
          <a:endParaRPr lang="ru-RU"/>
        </a:p>
      </dgm:t>
    </dgm:pt>
    <dgm:pt modelId="{A26ECCAD-CA36-45D3-BC3D-7D8F0449FE53}" type="pres">
      <dgm:prSet presAssocID="{DD88EB4B-8CC1-47CB-B71F-3AD38B7B9890}" presName="parentText" presStyleLbl="node1" presStyleIdx="5" presStyleCnt="6" custScaleX="12197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42776D-2D65-4DDA-BD94-C0FA0685BC77}" type="pres">
      <dgm:prSet presAssocID="{DD88EB4B-8CC1-47CB-B71F-3AD38B7B9890}" presName="negativeSpace" presStyleCnt="0"/>
      <dgm:spPr/>
    </dgm:pt>
    <dgm:pt modelId="{6AA22EA4-64B5-4E25-ADB7-95281CA44B58}" type="pres">
      <dgm:prSet presAssocID="{DD88EB4B-8CC1-47CB-B71F-3AD38B7B9890}" presName="childText" presStyleLbl="conFgAcc1" presStyleIdx="5" presStyleCnt="6">
        <dgm:presLayoutVars>
          <dgm:bulletEnabled val="1"/>
        </dgm:presLayoutVars>
      </dgm:prSet>
      <dgm:spPr/>
    </dgm:pt>
  </dgm:ptLst>
  <dgm:cxnLst>
    <dgm:cxn modelId="{61ED6032-D74B-48D5-95DB-00926D039C53}" type="presOf" srcId="{B35D84A7-E039-445E-A6F3-C2EA0FE484E1}" destId="{9EF129FB-7155-4B89-A00D-0839D7F81F06}" srcOrd="1" destOrd="0" presId="urn:microsoft.com/office/officeart/2005/8/layout/list1"/>
    <dgm:cxn modelId="{2A9B3A54-64C0-4A5B-A05A-A1DB5FF1C9B2}" type="presOf" srcId="{E2F04AA3-0C59-4579-BE98-1728FE32A47E}" destId="{F8CB4B67-9F3D-4E06-A267-9C1B94DD6B2C}" srcOrd="1" destOrd="0" presId="urn:microsoft.com/office/officeart/2005/8/layout/list1"/>
    <dgm:cxn modelId="{958409F4-8E31-499F-A35B-C408DE9CB94F}" type="presOf" srcId="{DD88EB4B-8CC1-47CB-B71F-3AD38B7B9890}" destId="{A26ECCAD-CA36-45D3-BC3D-7D8F0449FE53}" srcOrd="1" destOrd="0" presId="urn:microsoft.com/office/officeart/2005/8/layout/list1"/>
    <dgm:cxn modelId="{4F458291-854C-407E-AD7D-9DF24FB513AA}" type="presOf" srcId="{B35D84A7-E039-445E-A6F3-C2EA0FE484E1}" destId="{4E6BF625-E002-452A-B3E1-56EB92708486}" srcOrd="0" destOrd="0" presId="urn:microsoft.com/office/officeart/2005/8/layout/list1"/>
    <dgm:cxn modelId="{7308D11C-3A60-4E19-BC37-F20EBAD16C69}" type="presOf" srcId="{58510E3E-9B46-4AFE-BE5E-079F3E343C58}" destId="{9CF77771-365B-4C72-9950-001798B27786}" srcOrd="1" destOrd="0" presId="urn:microsoft.com/office/officeart/2005/8/layout/list1"/>
    <dgm:cxn modelId="{8FB3450A-E6CB-46B6-A2F3-E5C0EB82DC04}" srcId="{5C606C63-24FE-45C9-B862-D87482EBBA8E}" destId="{58510E3E-9B46-4AFE-BE5E-079F3E343C58}" srcOrd="2" destOrd="0" parTransId="{D4E0F81E-3CA1-4912-B98F-69C4739DE71C}" sibTransId="{E95A82AC-1891-4E32-9423-F613651E845D}"/>
    <dgm:cxn modelId="{540693AB-658B-413E-B5D4-B82836FC81C5}" srcId="{5C606C63-24FE-45C9-B862-D87482EBBA8E}" destId="{A1984ABE-3023-488E-84C5-CE12C2E6BBA1}" srcOrd="1" destOrd="0" parTransId="{5DBBD22F-F117-4D6B-AD58-75383D416C1E}" sibTransId="{F3CF229D-5A18-48A7-A5F8-8F076C0027B5}"/>
    <dgm:cxn modelId="{13E76541-2091-405E-A69D-C3DB786E8847}" type="presOf" srcId="{A1984ABE-3023-488E-84C5-CE12C2E6BBA1}" destId="{280C5792-3AB2-4331-A1C0-CCF266F5C12E}" srcOrd="0" destOrd="0" presId="urn:microsoft.com/office/officeart/2005/8/layout/list1"/>
    <dgm:cxn modelId="{3A698BAB-77F0-4099-804A-85F5258C770B}" type="presOf" srcId="{58510E3E-9B46-4AFE-BE5E-079F3E343C58}" destId="{3181577B-2A04-413A-9C2D-7808EA80CEB5}" srcOrd="0" destOrd="0" presId="urn:microsoft.com/office/officeart/2005/8/layout/list1"/>
    <dgm:cxn modelId="{727477EC-7524-4FBF-9BB2-9F859D94E6C0}" type="presOf" srcId="{5C606C63-24FE-45C9-B862-D87482EBBA8E}" destId="{E67F7C73-D0A1-48D1-B4B1-A098FE72C47A}" srcOrd="0" destOrd="0" presId="urn:microsoft.com/office/officeart/2005/8/layout/list1"/>
    <dgm:cxn modelId="{319A4F92-8109-4651-B6FA-B0678E913D5F}" type="presOf" srcId="{12C3F17F-A2E1-4D88-9944-803E29312D4B}" destId="{F21EF3D3-2413-429A-9C06-13DC7E89E591}" srcOrd="0" destOrd="0" presId="urn:microsoft.com/office/officeart/2005/8/layout/list1"/>
    <dgm:cxn modelId="{013D1378-4297-4762-86FE-7DCC759B8DD2}" srcId="{5C606C63-24FE-45C9-B862-D87482EBBA8E}" destId="{E2F04AA3-0C59-4579-BE98-1728FE32A47E}" srcOrd="3" destOrd="0" parTransId="{6C76873A-1D6A-4EBC-A74D-1EF9DDF0C942}" sibTransId="{2B46C572-57D0-49B2-8F3C-6E40FB2B17EE}"/>
    <dgm:cxn modelId="{9F6B8ABA-0C20-463D-912A-0BAB98D1C345}" type="presOf" srcId="{DD88EB4B-8CC1-47CB-B71F-3AD38B7B9890}" destId="{4D3E526A-24A6-45C6-BD7A-B49B8AC88461}" srcOrd="0" destOrd="0" presId="urn:microsoft.com/office/officeart/2005/8/layout/list1"/>
    <dgm:cxn modelId="{C8C15954-DD77-4282-98BF-1C793E414270}" srcId="{5C606C63-24FE-45C9-B862-D87482EBBA8E}" destId="{B35D84A7-E039-445E-A6F3-C2EA0FE484E1}" srcOrd="0" destOrd="0" parTransId="{854E1B9F-68AD-4BA9-B3D8-7A693763EE82}" sibTransId="{20055AFE-8C6A-43E2-A0EA-BEE0CCC33378}"/>
    <dgm:cxn modelId="{66DA44CE-C210-4C91-8FA7-C05AB5E4295C}" type="presOf" srcId="{12C3F17F-A2E1-4D88-9944-803E29312D4B}" destId="{E54B807F-7255-447A-80E4-1BD6EB94FDC3}" srcOrd="1" destOrd="0" presId="urn:microsoft.com/office/officeart/2005/8/layout/list1"/>
    <dgm:cxn modelId="{8CA17FBF-2B0A-45E2-9A14-DC4AEC02D0CD}" srcId="{5C606C63-24FE-45C9-B862-D87482EBBA8E}" destId="{DD88EB4B-8CC1-47CB-B71F-3AD38B7B9890}" srcOrd="5" destOrd="0" parTransId="{15500C5F-02F8-43B4-A454-3AB241FC9249}" sibTransId="{EC250707-01B1-40FE-BBA5-18BDF6336BFB}"/>
    <dgm:cxn modelId="{DFE91D58-1E76-453E-A444-0AD2CA42DAA8}" srcId="{5C606C63-24FE-45C9-B862-D87482EBBA8E}" destId="{12C3F17F-A2E1-4D88-9944-803E29312D4B}" srcOrd="4" destOrd="0" parTransId="{089E7089-3A1A-4177-A55B-50771C974186}" sibTransId="{91B7248A-EF2A-4EE4-8982-0A0E68A331EF}"/>
    <dgm:cxn modelId="{9DDEB030-1537-4037-9F67-FB256308D99B}" type="presOf" srcId="{E2F04AA3-0C59-4579-BE98-1728FE32A47E}" destId="{B80ACFB6-3FCD-411F-BE30-48C530065353}" srcOrd="0" destOrd="0" presId="urn:microsoft.com/office/officeart/2005/8/layout/list1"/>
    <dgm:cxn modelId="{A4D21D24-0ECD-4252-82CA-803A72B64B12}" type="presOf" srcId="{A1984ABE-3023-488E-84C5-CE12C2E6BBA1}" destId="{283347E1-EB67-420C-9B3A-C49B7F5892C1}" srcOrd="1" destOrd="0" presId="urn:microsoft.com/office/officeart/2005/8/layout/list1"/>
    <dgm:cxn modelId="{422B463E-877F-40F4-AC5C-66C912EEB63C}" type="presParOf" srcId="{E67F7C73-D0A1-48D1-B4B1-A098FE72C47A}" destId="{0C83F06D-0570-4F94-9A7C-1EA061FBC6DE}" srcOrd="0" destOrd="0" presId="urn:microsoft.com/office/officeart/2005/8/layout/list1"/>
    <dgm:cxn modelId="{54D5468A-0703-42CF-8192-AE7AE157C6EC}" type="presParOf" srcId="{0C83F06D-0570-4F94-9A7C-1EA061FBC6DE}" destId="{4E6BF625-E002-452A-B3E1-56EB92708486}" srcOrd="0" destOrd="0" presId="urn:microsoft.com/office/officeart/2005/8/layout/list1"/>
    <dgm:cxn modelId="{A8151AFE-C987-4CC4-9F56-975FB66A8EFA}" type="presParOf" srcId="{0C83F06D-0570-4F94-9A7C-1EA061FBC6DE}" destId="{9EF129FB-7155-4B89-A00D-0839D7F81F06}" srcOrd="1" destOrd="0" presId="urn:microsoft.com/office/officeart/2005/8/layout/list1"/>
    <dgm:cxn modelId="{45AC4BD5-0A36-4850-B047-57FB7FB9265A}" type="presParOf" srcId="{E67F7C73-D0A1-48D1-B4B1-A098FE72C47A}" destId="{9335DC56-DDC0-4578-AD76-B46F512A9E7D}" srcOrd="1" destOrd="0" presId="urn:microsoft.com/office/officeart/2005/8/layout/list1"/>
    <dgm:cxn modelId="{FFA4D89C-9F3B-42F3-AA7A-67911B0000BC}" type="presParOf" srcId="{E67F7C73-D0A1-48D1-B4B1-A098FE72C47A}" destId="{2E30D371-D555-4F69-B3BB-CCA177979E25}" srcOrd="2" destOrd="0" presId="urn:microsoft.com/office/officeart/2005/8/layout/list1"/>
    <dgm:cxn modelId="{0C9392AD-347C-4708-9D77-19DF2975E124}" type="presParOf" srcId="{E67F7C73-D0A1-48D1-B4B1-A098FE72C47A}" destId="{22DDA6AE-DE86-41C2-B474-74AB157F5455}" srcOrd="3" destOrd="0" presId="urn:microsoft.com/office/officeart/2005/8/layout/list1"/>
    <dgm:cxn modelId="{E979886A-E90F-49C3-AD5D-D924D1EBA55C}" type="presParOf" srcId="{E67F7C73-D0A1-48D1-B4B1-A098FE72C47A}" destId="{CB6579A8-4EAD-42C4-8040-6D009E2DB666}" srcOrd="4" destOrd="0" presId="urn:microsoft.com/office/officeart/2005/8/layout/list1"/>
    <dgm:cxn modelId="{CC153A99-4566-4E58-A35A-0D9CD7989747}" type="presParOf" srcId="{CB6579A8-4EAD-42C4-8040-6D009E2DB666}" destId="{280C5792-3AB2-4331-A1C0-CCF266F5C12E}" srcOrd="0" destOrd="0" presId="urn:microsoft.com/office/officeart/2005/8/layout/list1"/>
    <dgm:cxn modelId="{5157C1D4-AAB6-45D8-AE2B-34B0D86D4483}" type="presParOf" srcId="{CB6579A8-4EAD-42C4-8040-6D009E2DB666}" destId="{283347E1-EB67-420C-9B3A-C49B7F5892C1}" srcOrd="1" destOrd="0" presId="urn:microsoft.com/office/officeart/2005/8/layout/list1"/>
    <dgm:cxn modelId="{BA0BB57A-F29F-4A0D-9BE5-6883034DFB0F}" type="presParOf" srcId="{E67F7C73-D0A1-48D1-B4B1-A098FE72C47A}" destId="{F6E0B240-F355-4520-91AC-85937AFC36C8}" srcOrd="5" destOrd="0" presId="urn:microsoft.com/office/officeart/2005/8/layout/list1"/>
    <dgm:cxn modelId="{09EC4FBD-3FA5-4F2C-AE7E-F3DB91FC68F5}" type="presParOf" srcId="{E67F7C73-D0A1-48D1-B4B1-A098FE72C47A}" destId="{462452B1-3E8D-4A6A-B1A7-FF3DDD4E8ED4}" srcOrd="6" destOrd="0" presId="urn:microsoft.com/office/officeart/2005/8/layout/list1"/>
    <dgm:cxn modelId="{DD7618F8-567C-4AB8-BBAF-B56A8BA44997}" type="presParOf" srcId="{E67F7C73-D0A1-48D1-B4B1-A098FE72C47A}" destId="{548863D6-83F3-4F1A-9C02-3676510B3388}" srcOrd="7" destOrd="0" presId="urn:microsoft.com/office/officeart/2005/8/layout/list1"/>
    <dgm:cxn modelId="{4394514B-3242-45EE-831F-6110FFE7ABA9}" type="presParOf" srcId="{E67F7C73-D0A1-48D1-B4B1-A098FE72C47A}" destId="{1044ABB6-6EA8-422A-A29A-92F775F00DDA}" srcOrd="8" destOrd="0" presId="urn:microsoft.com/office/officeart/2005/8/layout/list1"/>
    <dgm:cxn modelId="{2A9E5CE2-1A59-4849-9108-6D90BFCB4C49}" type="presParOf" srcId="{1044ABB6-6EA8-422A-A29A-92F775F00DDA}" destId="{3181577B-2A04-413A-9C2D-7808EA80CEB5}" srcOrd="0" destOrd="0" presId="urn:microsoft.com/office/officeart/2005/8/layout/list1"/>
    <dgm:cxn modelId="{232CDC54-248D-46DC-BA0E-E1F5F3BA5D50}" type="presParOf" srcId="{1044ABB6-6EA8-422A-A29A-92F775F00DDA}" destId="{9CF77771-365B-4C72-9950-001798B27786}" srcOrd="1" destOrd="0" presId="urn:microsoft.com/office/officeart/2005/8/layout/list1"/>
    <dgm:cxn modelId="{57D13883-6030-4F63-AC4C-1AE069A248D8}" type="presParOf" srcId="{E67F7C73-D0A1-48D1-B4B1-A098FE72C47A}" destId="{FB403F9D-CFC1-49E7-B9DC-6488029A6F18}" srcOrd="9" destOrd="0" presId="urn:microsoft.com/office/officeart/2005/8/layout/list1"/>
    <dgm:cxn modelId="{D2869FA6-CA8E-4995-A95D-1899D5603B3A}" type="presParOf" srcId="{E67F7C73-D0A1-48D1-B4B1-A098FE72C47A}" destId="{6F745541-7AE2-4024-B592-393DD1BFECB5}" srcOrd="10" destOrd="0" presId="urn:microsoft.com/office/officeart/2005/8/layout/list1"/>
    <dgm:cxn modelId="{74140125-F371-42D0-AD33-AA68A9E55333}" type="presParOf" srcId="{E67F7C73-D0A1-48D1-B4B1-A098FE72C47A}" destId="{32AB4C98-8DCC-462E-AC22-FA20ACD768C0}" srcOrd="11" destOrd="0" presId="urn:microsoft.com/office/officeart/2005/8/layout/list1"/>
    <dgm:cxn modelId="{F725FD4D-AA3C-4620-96D2-4CC5D9C281BA}" type="presParOf" srcId="{E67F7C73-D0A1-48D1-B4B1-A098FE72C47A}" destId="{A125861D-94EE-440D-9C0E-AA27269A9C32}" srcOrd="12" destOrd="0" presId="urn:microsoft.com/office/officeart/2005/8/layout/list1"/>
    <dgm:cxn modelId="{A4A99F2B-66E2-49C4-9BE6-AB1F83B1857F}" type="presParOf" srcId="{A125861D-94EE-440D-9C0E-AA27269A9C32}" destId="{B80ACFB6-3FCD-411F-BE30-48C530065353}" srcOrd="0" destOrd="0" presId="urn:microsoft.com/office/officeart/2005/8/layout/list1"/>
    <dgm:cxn modelId="{EF3E0894-CB3A-4646-A41B-5089FEDF9CE5}" type="presParOf" srcId="{A125861D-94EE-440D-9C0E-AA27269A9C32}" destId="{F8CB4B67-9F3D-4E06-A267-9C1B94DD6B2C}" srcOrd="1" destOrd="0" presId="urn:microsoft.com/office/officeart/2005/8/layout/list1"/>
    <dgm:cxn modelId="{94097A1A-C376-4CFB-9B68-8CFE5873638C}" type="presParOf" srcId="{E67F7C73-D0A1-48D1-B4B1-A098FE72C47A}" destId="{B8B0D8A2-D558-4C72-A03B-A5BE7B67360D}" srcOrd="13" destOrd="0" presId="urn:microsoft.com/office/officeart/2005/8/layout/list1"/>
    <dgm:cxn modelId="{369AC47B-D54D-416B-8DB0-727E53A45C45}" type="presParOf" srcId="{E67F7C73-D0A1-48D1-B4B1-A098FE72C47A}" destId="{52904534-F736-4197-967B-072AB35A485B}" srcOrd="14" destOrd="0" presId="urn:microsoft.com/office/officeart/2005/8/layout/list1"/>
    <dgm:cxn modelId="{BE0B7643-E9E7-48BD-BA1E-FD804A6BFBFF}" type="presParOf" srcId="{E67F7C73-D0A1-48D1-B4B1-A098FE72C47A}" destId="{2CCA285D-326A-4F80-838A-3975CEE74BAF}" srcOrd="15" destOrd="0" presId="urn:microsoft.com/office/officeart/2005/8/layout/list1"/>
    <dgm:cxn modelId="{D841C324-3AF0-4D55-BB82-99C7635E73CA}" type="presParOf" srcId="{E67F7C73-D0A1-48D1-B4B1-A098FE72C47A}" destId="{944DC3F8-279C-418B-A688-CC48C5073791}" srcOrd="16" destOrd="0" presId="urn:microsoft.com/office/officeart/2005/8/layout/list1"/>
    <dgm:cxn modelId="{C47D91DB-D971-48BF-B32F-8ED3E87697F3}" type="presParOf" srcId="{944DC3F8-279C-418B-A688-CC48C5073791}" destId="{F21EF3D3-2413-429A-9C06-13DC7E89E591}" srcOrd="0" destOrd="0" presId="urn:microsoft.com/office/officeart/2005/8/layout/list1"/>
    <dgm:cxn modelId="{B00787FA-05CA-4F70-9DD5-0A637D98587F}" type="presParOf" srcId="{944DC3F8-279C-418B-A688-CC48C5073791}" destId="{E54B807F-7255-447A-80E4-1BD6EB94FDC3}" srcOrd="1" destOrd="0" presId="urn:microsoft.com/office/officeart/2005/8/layout/list1"/>
    <dgm:cxn modelId="{B99ACA90-CF5B-46F0-B32B-8E4D502FE845}" type="presParOf" srcId="{E67F7C73-D0A1-48D1-B4B1-A098FE72C47A}" destId="{AC66BAEF-D15A-45AB-A111-B496AC320B79}" srcOrd="17" destOrd="0" presId="urn:microsoft.com/office/officeart/2005/8/layout/list1"/>
    <dgm:cxn modelId="{3B351FB0-62E9-4989-AA91-887F3D2E71AC}" type="presParOf" srcId="{E67F7C73-D0A1-48D1-B4B1-A098FE72C47A}" destId="{8605CE8D-6463-4567-93EF-FF8C24BCD106}" srcOrd="18" destOrd="0" presId="urn:microsoft.com/office/officeart/2005/8/layout/list1"/>
    <dgm:cxn modelId="{45E842AF-CC62-498B-A9AC-B9288F095F7D}" type="presParOf" srcId="{E67F7C73-D0A1-48D1-B4B1-A098FE72C47A}" destId="{275FE74A-0728-4210-80E6-DED9F753AB3D}" srcOrd="19" destOrd="0" presId="urn:microsoft.com/office/officeart/2005/8/layout/list1"/>
    <dgm:cxn modelId="{F28E139C-BA5C-46B8-891F-A949FE2BF669}" type="presParOf" srcId="{E67F7C73-D0A1-48D1-B4B1-A098FE72C47A}" destId="{D4A5B64E-CF4E-4819-8415-69348D6EFC78}" srcOrd="20" destOrd="0" presId="urn:microsoft.com/office/officeart/2005/8/layout/list1"/>
    <dgm:cxn modelId="{F6DA5E5E-C1B9-4EC2-A6CC-30E3320278BE}" type="presParOf" srcId="{D4A5B64E-CF4E-4819-8415-69348D6EFC78}" destId="{4D3E526A-24A6-45C6-BD7A-B49B8AC88461}" srcOrd="0" destOrd="0" presId="urn:microsoft.com/office/officeart/2005/8/layout/list1"/>
    <dgm:cxn modelId="{2A559C47-B286-4782-81F3-4C05697733A5}" type="presParOf" srcId="{D4A5B64E-CF4E-4819-8415-69348D6EFC78}" destId="{A26ECCAD-CA36-45D3-BC3D-7D8F0449FE53}" srcOrd="1" destOrd="0" presId="urn:microsoft.com/office/officeart/2005/8/layout/list1"/>
    <dgm:cxn modelId="{658E3A5D-9AB9-4378-9DBE-7DC00C22C51E}" type="presParOf" srcId="{E67F7C73-D0A1-48D1-B4B1-A098FE72C47A}" destId="{FF42776D-2D65-4DDA-BD94-C0FA0685BC77}" srcOrd="21" destOrd="0" presId="urn:microsoft.com/office/officeart/2005/8/layout/list1"/>
    <dgm:cxn modelId="{B9DDC0BC-F679-4781-B11D-687CAB9C067F}" type="presParOf" srcId="{E67F7C73-D0A1-48D1-B4B1-A098FE72C47A}" destId="{6AA22EA4-64B5-4E25-ADB7-95281CA44B58}" srcOrd="2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#2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#1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#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361B2-B362-4698-8B1F-5D6CC271DE2D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3F3F5-9C19-4664-B85B-0809FD3D31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361B2-B362-4698-8B1F-5D6CC271DE2D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3F3F5-9C19-4664-B85B-0809FD3D31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361B2-B362-4698-8B1F-5D6CC271DE2D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3F3F5-9C19-4664-B85B-0809FD3D31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361B2-B362-4698-8B1F-5D6CC271DE2D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3F3F5-9C19-4664-B85B-0809FD3D31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361B2-B362-4698-8B1F-5D6CC271DE2D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3F3F5-9C19-4664-B85B-0809FD3D31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361B2-B362-4698-8B1F-5D6CC271DE2D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3F3F5-9C19-4664-B85B-0809FD3D31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361B2-B362-4698-8B1F-5D6CC271DE2D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3F3F5-9C19-4664-B85B-0809FD3D31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361B2-B362-4698-8B1F-5D6CC271DE2D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3F3F5-9C19-4664-B85B-0809FD3D31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361B2-B362-4698-8B1F-5D6CC271DE2D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3F3F5-9C19-4664-B85B-0809FD3D31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361B2-B362-4698-8B1F-5D6CC271DE2D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3F3F5-9C19-4664-B85B-0809FD3D31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361B2-B362-4698-8B1F-5D6CC271DE2D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3F3F5-9C19-4664-B85B-0809FD3D31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70000"/>
            <a:lum/>
          </a:blip>
          <a:srcRect/>
          <a:stretch>
            <a:fillRect l="-15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A361B2-B362-4698-8B1F-5D6CC271DE2D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D3F3F5-9C19-4664-B85B-0809FD3D31C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92560" y="404664"/>
            <a:ext cx="811290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Муниципальное автономное дошкольное </a:t>
            </a:r>
          </a:p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образовательное учреждение Детский сад № 32 “Золушка”</a:t>
            </a:r>
          </a:p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городского округа город Октябрьский  Республики Башкортостан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465168" y="3717032"/>
            <a:ext cx="280831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Составила воспитатель </a:t>
            </a:r>
          </a:p>
          <a:p>
            <a:pPr algn="r"/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квалификационной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категории</a:t>
            </a:r>
          </a:p>
          <a:p>
            <a:pPr algn="r"/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Самигуллина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А.Р.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Documents and Settings\Comp\Рабочий стол\Новая папка (14)\1415344334_book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4608" y="3429000"/>
            <a:ext cx="2175864" cy="2737531"/>
          </a:xfrm>
          <a:prstGeom prst="rect">
            <a:avLst/>
          </a:prstGeom>
          <a:ln w="9525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1280592" y="1340768"/>
            <a:ext cx="741682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ПОЗНАВАТЕЛЬНО -ИССЛЕДОВАТЕЛЬСКИЙ ПРОЕКТ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«КРАСНАЯ КНИГА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РЕСПУБЛИКИ БАШКОРТОСТАН»</a:t>
            </a:r>
            <a:endParaRPr lang="ru-RU" sz="28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60512" y="980728"/>
            <a:ext cx="3744416" cy="181588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Рассматривание иллюстраций </a:t>
            </a:r>
          </a:p>
          <a:p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животных, птиц, насекомых, растений</a:t>
            </a:r>
            <a:endParaRPr lang="ru-RU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0952" y="764704"/>
            <a:ext cx="3456384" cy="46085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Comp\Рабочий стол\По работе\Новая папка\новый год 2015 007.jpg"/>
          <p:cNvPicPr>
            <a:picLocks noChangeAspect="1" noChangeArrowheads="1"/>
          </p:cNvPicPr>
          <p:nvPr/>
        </p:nvPicPr>
        <p:blipFill>
          <a:blip r:embed="rId2" cstate="print"/>
          <a:srcRect l="1464" t="7794" b="5927"/>
          <a:stretch>
            <a:fillRect/>
          </a:stretch>
        </p:blipFill>
        <p:spPr bwMode="auto">
          <a:xfrm>
            <a:off x="704528" y="692697"/>
            <a:ext cx="5184576" cy="3404740"/>
          </a:xfrm>
          <a:prstGeom prst="rect">
            <a:avLst/>
          </a:prstGeom>
          <a:ln w="38100" cap="sq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10835AE3-010C-4717-923A-E2ACBD97E5F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3907" y="1474473"/>
            <a:ext cx="2931790" cy="39090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94690" y="332656"/>
            <a:ext cx="690227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ООД</a:t>
            </a:r>
            <a:r>
              <a:rPr lang="ru-RU" sz="32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«Красная книга Башкортостана»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536" y="1124744"/>
            <a:ext cx="3528392" cy="468614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1032" y="1149896"/>
            <a:ext cx="3528392" cy="46861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632520" y="260648"/>
            <a:ext cx="856895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ООД «Заповедники Республики Башкортостан»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29FDDF91-0BD9-4C34-99AC-C9FD98B024D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528" y="1412776"/>
            <a:ext cx="3528392" cy="468986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D224D334-0CC9-4195-8C64-DF9FA64FD3A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9024" y="1431921"/>
            <a:ext cx="3392408" cy="4509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632520" y="404664"/>
            <a:ext cx="856895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ООД «Заповедники Республики Башкортостан»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A0F41C47-2455-45AA-AABF-58A467279C0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6816" y="915308"/>
            <a:ext cx="3456384" cy="45941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704528" y="692696"/>
            <a:ext cx="2880320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Чтение художественной литературы</a:t>
            </a:r>
            <a:endParaRPr lang="ru-RU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1694" y="642918"/>
            <a:ext cx="3456384" cy="46085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2864768" y="260648"/>
            <a:ext cx="417646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Дидактические игры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8" name="Рисунок 7" descr="IMG_27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0512" y="1196752"/>
            <a:ext cx="4320000" cy="2880000"/>
          </a:xfrm>
          <a:prstGeom prst="rect">
            <a:avLst/>
          </a:prstGeom>
          <a:ln w="38100" cap="sq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Рисунок 10" descr="IMG_276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41032" y="1196752"/>
            <a:ext cx="4320000" cy="2880000"/>
          </a:xfrm>
          <a:prstGeom prst="rect">
            <a:avLst/>
          </a:prstGeom>
          <a:ln w="38100" cap="sq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 descr="IMG_275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52800" y="3501008"/>
            <a:ext cx="3887952" cy="2591968"/>
          </a:xfrm>
          <a:prstGeom prst="ellipse">
            <a:avLst/>
          </a:prstGeom>
          <a:ln w="28575" cap="rnd">
            <a:solidFill>
              <a:schemeClr val="accent6">
                <a:lumMod val="75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75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4528" y="548680"/>
            <a:ext cx="8532948" cy="5688632"/>
          </a:xfrm>
          <a:prstGeom prst="rect">
            <a:avLst/>
          </a:prstGeom>
          <a:ln w="38100" cap="sq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75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2520" y="620688"/>
            <a:ext cx="8532000" cy="5688000"/>
          </a:xfrm>
          <a:prstGeom prst="rect">
            <a:avLst/>
          </a:prstGeom>
          <a:ln w="38100" cap="sq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560" y="476672"/>
            <a:ext cx="3021795" cy="40133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" name="Рисунок 1" descr="IMG_38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52800" y="2507432"/>
            <a:ext cx="5400600" cy="3600400"/>
          </a:xfrm>
          <a:prstGeom prst="rect">
            <a:avLst/>
          </a:prstGeom>
          <a:ln w="38100" cap="sq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4738686" y="500042"/>
            <a:ext cx="38576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Подвижные игры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881562" y="1500174"/>
            <a:ext cx="37147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«Медведь и пчелы»</a:t>
            </a:r>
            <a:endParaRPr lang="ru-RU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4.infourok.ru/uploads/ex/0889/00023ef0-de4153e9/640/img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906000" cy="6862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352600" y="260648"/>
            <a:ext cx="705678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Сюжетно-ролевые игры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Рисунок 3" descr="IMG_378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48544" y="980728"/>
            <a:ext cx="8207964" cy="5471976"/>
          </a:xfrm>
          <a:prstGeom prst="rect">
            <a:avLst/>
          </a:prstGeom>
          <a:ln w="38100" cap="sq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2936776" y="5589240"/>
            <a:ext cx="41683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Ветеринарная клиника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378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8504" y="476672"/>
            <a:ext cx="4320000" cy="2880000"/>
          </a:xfrm>
          <a:prstGeom prst="rect">
            <a:avLst/>
          </a:prstGeom>
          <a:ln w="38100" cap="sq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 descr="IMG_378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25008" y="476672"/>
            <a:ext cx="4320000" cy="2880000"/>
          </a:xfrm>
          <a:prstGeom prst="rect">
            <a:avLst/>
          </a:prstGeom>
          <a:ln w="38100" cap="sq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IMG_378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8504" y="3573016"/>
            <a:ext cx="4320000" cy="2880000"/>
          </a:xfrm>
          <a:prstGeom prst="rect">
            <a:avLst/>
          </a:prstGeom>
          <a:ln w="38100" cap="sq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IMG_379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25008" y="3573016"/>
            <a:ext cx="4320000" cy="2880000"/>
          </a:xfrm>
          <a:prstGeom prst="rect">
            <a:avLst/>
          </a:prstGeom>
          <a:ln w="38100" cap="sq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712640" y="260648"/>
            <a:ext cx="648072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Экскурсия в библиотеку</a:t>
            </a:r>
          </a:p>
        </p:txBody>
      </p:sp>
      <p:pic>
        <p:nvPicPr>
          <p:cNvPr id="5" name="Picture 2" descr="C:\Documents and Settings\Comp\Рабочий стол\По работе\Новая папка\новый год 2015 023.jpg"/>
          <p:cNvPicPr>
            <a:picLocks noChangeAspect="1" noChangeArrowheads="1"/>
          </p:cNvPicPr>
          <p:nvPr/>
        </p:nvPicPr>
        <p:blipFill>
          <a:blip r:embed="rId2" cstate="print"/>
          <a:srcRect t="25461"/>
          <a:stretch>
            <a:fillRect/>
          </a:stretch>
        </p:blipFill>
        <p:spPr bwMode="auto">
          <a:xfrm>
            <a:off x="632520" y="3573016"/>
            <a:ext cx="4564971" cy="2552007"/>
          </a:xfrm>
          <a:prstGeom prst="rect">
            <a:avLst/>
          </a:prstGeom>
          <a:ln w="38100" cap="sq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4" descr="C:\Documents and Settings\Comp\Рабочий стол\По работе\Новая папка\новый год 2015 020.jpg"/>
          <p:cNvPicPr>
            <a:picLocks noChangeAspect="1" noChangeArrowheads="1"/>
          </p:cNvPicPr>
          <p:nvPr/>
        </p:nvPicPr>
        <p:blipFill>
          <a:blip r:embed="rId3" cstate="print"/>
          <a:srcRect t="33152" r="17021"/>
          <a:stretch>
            <a:fillRect/>
          </a:stretch>
        </p:blipFill>
        <p:spPr bwMode="auto">
          <a:xfrm>
            <a:off x="2576736" y="980728"/>
            <a:ext cx="4722318" cy="2853140"/>
          </a:xfrm>
          <a:prstGeom prst="rect">
            <a:avLst/>
          </a:prstGeom>
          <a:ln w="38100" cap="sq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3" descr="C:\Documents and Settings\Comp\Рабочий стол\По работе\Новая папка\новый год 2015 02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73080" y="3573016"/>
            <a:ext cx="3413689" cy="2560167"/>
          </a:xfrm>
          <a:prstGeom prst="rect">
            <a:avLst/>
          </a:prstGeom>
          <a:ln w="38100" cap="sq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Documents and Settings\Comp\Рабочий стол\По работе\Новая папка\новый год 2015 0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520" y="620688"/>
            <a:ext cx="4416131" cy="3311968"/>
          </a:xfrm>
          <a:prstGeom prst="rect">
            <a:avLst/>
          </a:prstGeom>
          <a:ln w="38100" cap="sq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4" descr="C:\Documents and Settings\Comp\Рабочий стол\По работе\Новая папка\новый год 2015 03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36976" y="2996952"/>
            <a:ext cx="4416131" cy="3311968"/>
          </a:xfrm>
          <a:prstGeom prst="rect">
            <a:avLst/>
          </a:prstGeom>
          <a:ln w="38100" cap="sq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0011-011-Krasnaja-kniga-respubliki-Bashkortostan.png"/>
          <p:cNvPicPr>
            <a:picLocks noChangeAspect="1"/>
          </p:cNvPicPr>
          <p:nvPr/>
        </p:nvPicPr>
        <p:blipFill>
          <a:blip r:embed="rId4" cstate="print"/>
          <a:srcRect l="21083" t="11551" r="36024" b="10740"/>
          <a:stretch>
            <a:fillRect/>
          </a:stretch>
        </p:blipFill>
        <p:spPr>
          <a:xfrm>
            <a:off x="5961112" y="260648"/>
            <a:ext cx="1952000" cy="244827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712640" y="260648"/>
            <a:ext cx="6480720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Экскурсия в «Детский эколого-биологический центр»</a:t>
            </a:r>
          </a:p>
        </p:txBody>
      </p:sp>
      <p:pic>
        <p:nvPicPr>
          <p:cNvPr id="4" name="Picture 2" descr="C:\Documents and Settings\Comp\Рабочий стол\Новая папка (11)\DSC00896.JPG">
            <a:extLst>
              <a:ext uri="{FF2B5EF4-FFF2-40B4-BE49-F238E27FC236}">
                <a16:creationId xmlns="" xmlns:a16="http://schemas.microsoft.com/office/drawing/2014/main" id="{FC134A49-35AC-409B-8AB7-5568792511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560512" y="1503041"/>
            <a:ext cx="3816424" cy="5087009"/>
          </a:xfrm>
          <a:prstGeom prst="rect">
            <a:avLst/>
          </a:prstGeom>
          <a:ln w="38100" cap="sq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5" descr="C:\Documents and Settings\Comp\Рабочий стол\Новая папка (11)\DSC00898.JPG">
            <a:extLst>
              <a:ext uri="{FF2B5EF4-FFF2-40B4-BE49-F238E27FC236}">
                <a16:creationId xmlns="" xmlns:a16="http://schemas.microsoft.com/office/drawing/2014/main" id="{B2C51C76-94EE-43A7-BB3D-8CA95C43D6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985792" y="2348880"/>
            <a:ext cx="3838711" cy="2880000"/>
          </a:xfrm>
          <a:prstGeom prst="rect">
            <a:avLst/>
          </a:prstGeom>
          <a:ln w="38100" cap="sq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Comp\Рабочий стол\Новая папка (11)\DSC0089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4568" y="1052736"/>
            <a:ext cx="3618402" cy="4824536"/>
          </a:xfrm>
          <a:prstGeom prst="rect">
            <a:avLst/>
          </a:prstGeom>
          <a:ln w="38100" cap="sq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3" descr="C:\Documents and Settings\Comp\Рабочий стол\Новая папка (11)\DSC00900.JPG"/>
          <p:cNvPicPr>
            <a:picLocks noChangeAspect="1" noChangeArrowheads="1"/>
          </p:cNvPicPr>
          <p:nvPr/>
        </p:nvPicPr>
        <p:blipFill>
          <a:blip r:embed="rId3" cstate="print"/>
          <a:srcRect t="10759" b="27942"/>
          <a:stretch>
            <a:fillRect/>
          </a:stretch>
        </p:blipFill>
        <p:spPr bwMode="auto">
          <a:xfrm>
            <a:off x="4520952" y="332656"/>
            <a:ext cx="4229082" cy="1944216"/>
          </a:xfrm>
          <a:prstGeom prst="rect">
            <a:avLst/>
          </a:prstGeom>
          <a:ln w="38100" cap="sq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2" descr="C:\Documents and Settings\Comp\Рабочий стол\Новая папка (11)\DSC0090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41032" y="2636912"/>
            <a:ext cx="2854412" cy="3805883"/>
          </a:xfrm>
          <a:prstGeom prst="rect">
            <a:avLst/>
          </a:prstGeom>
          <a:ln w="38100" cap="sq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Comp\Рабочий стол\Новая папка (11)\DSC009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36576" y="494668"/>
            <a:ext cx="7692186" cy="5768913"/>
          </a:xfrm>
          <a:prstGeom prst="rect">
            <a:avLst/>
          </a:prstGeom>
          <a:ln w="38100" cap="sq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00672" y="332656"/>
            <a:ext cx="58326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Аппликация «Кувшинка»</a:t>
            </a:r>
          </a:p>
        </p:txBody>
      </p:sp>
      <p:pic>
        <p:nvPicPr>
          <p:cNvPr id="5" name="Рисунок 4" descr="IMG_38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2520" y="1052736"/>
            <a:ext cx="7164796" cy="4776531"/>
          </a:xfrm>
          <a:prstGeom prst="rect">
            <a:avLst/>
          </a:prstGeom>
          <a:ln w="38100" cap="sq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IMG_3822.JPG"/>
          <p:cNvPicPr>
            <a:picLocks noChangeAspect="1"/>
          </p:cNvPicPr>
          <p:nvPr/>
        </p:nvPicPr>
        <p:blipFill>
          <a:blip r:embed="rId3" cstate="print"/>
          <a:srcRect l="10001" r="14435"/>
          <a:stretch>
            <a:fillRect/>
          </a:stretch>
        </p:blipFill>
        <p:spPr>
          <a:xfrm>
            <a:off x="6033120" y="2420888"/>
            <a:ext cx="3672408" cy="3240000"/>
          </a:xfrm>
          <a:prstGeom prst="ellipse">
            <a:avLst/>
          </a:prstGeom>
          <a:ln w="3175" cap="rnd">
            <a:solidFill>
              <a:schemeClr val="accent6">
                <a:lumMod val="75000"/>
              </a:schemeClr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Comp\Рабочий стол\По работе\Новая папка\новый год 2015 072.jpg"/>
          <p:cNvPicPr>
            <a:picLocks noChangeAspect="1" noChangeArrowheads="1"/>
          </p:cNvPicPr>
          <p:nvPr/>
        </p:nvPicPr>
        <p:blipFill>
          <a:blip r:embed="rId2" cstate="print"/>
          <a:srcRect t="8563"/>
          <a:stretch>
            <a:fillRect/>
          </a:stretch>
        </p:blipFill>
        <p:spPr bwMode="auto">
          <a:xfrm>
            <a:off x="776536" y="620688"/>
            <a:ext cx="8352928" cy="5728268"/>
          </a:xfrm>
          <a:prstGeom prst="rect">
            <a:avLst/>
          </a:prstGeom>
          <a:ln w="38100" cap="sq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64568" y="332656"/>
            <a:ext cx="77768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Аппликация «Черный аист»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FE6ADC9A-F6D8-4185-9013-0182B3ECFD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568" y="1288617"/>
            <a:ext cx="3273828" cy="4365104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C594C4DB-1A86-4C2E-8009-B935F0C929D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5595" y="1304762"/>
            <a:ext cx="3186356" cy="4248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76536" y="908720"/>
            <a:ext cx="793888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Вид проекта: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Познавательно-исследовательский проект.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Участники проекта: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Воспитанники подготовительной к школе группы № 6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воспитатели, родители.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Продолжительность проекта: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долгосрочный </a:t>
            </a:r>
            <a:r>
              <a:rPr lang="ru-RU" b="1" dirty="0" smtClean="0"/>
              <a:t> </a:t>
            </a:r>
            <a:endParaRPr lang="ru-RU" b="1" dirty="0"/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Ожидаемые результаты: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1. Дети больше узнают о жизни животных и растений из «Красной книги».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2. Осознанное выполнение правил поведения в природе.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3. Сформируются основы экологической культуры, экологической воспитанности дошкольников.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76FF8130-B572-44EE-A946-3395659172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6816" y="332656"/>
            <a:ext cx="3723878" cy="4965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2883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64568" y="332656"/>
            <a:ext cx="77768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Пластилинография</a:t>
            </a:r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«Марал»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FD5A3B9D-0065-4B7B-A1FF-BE10D139D2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544" y="1052736"/>
            <a:ext cx="3147814" cy="4197085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7B2AB523-9980-4369-861E-7156F3B00C1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3040" y="1052736"/>
            <a:ext cx="3274183" cy="43655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64568" y="332656"/>
            <a:ext cx="77768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Работа с родителями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D27B9448-F88A-4992-A4E8-D9E421DBE53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4608" y="1330457"/>
            <a:ext cx="3147814" cy="4197085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9D3A83E5-344B-4989-9F6A-DD972BFC893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1857215"/>
            <a:ext cx="4191422" cy="31435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3D357705-BD7F-4E9F-9C8D-5E87617026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6776" y="260648"/>
            <a:ext cx="4443958" cy="59252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Comp\Рабочий стол\По работе\9TuO80cQU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08584" y="1700808"/>
            <a:ext cx="3394472" cy="4525963"/>
          </a:xfrm>
          <a:prstGeom prst="rect">
            <a:avLst/>
          </a:prstGeom>
          <a:ln w="38100" cap="sq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5" descr="C:\Documents and Settings\Comp\Рабочий стол\По работе\So8S4amCkLQ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13040" y="1700808"/>
            <a:ext cx="3375419" cy="4500558"/>
          </a:xfrm>
          <a:prstGeom prst="rect">
            <a:avLst/>
          </a:prstGeom>
          <a:ln w="38100" cap="sq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1064568" y="332656"/>
            <a:ext cx="777686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Создание Красной книги Республики Башкортостан для детского сада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_3824.JPG"/>
          <p:cNvPicPr>
            <a:picLocks noChangeAspect="1"/>
          </p:cNvPicPr>
          <p:nvPr/>
        </p:nvPicPr>
        <p:blipFill>
          <a:blip r:embed="rId2" cstate="print"/>
          <a:srcRect l="23044" t="8475" r="23165" b="3205"/>
          <a:stretch>
            <a:fillRect/>
          </a:stretch>
        </p:blipFill>
        <p:spPr>
          <a:xfrm>
            <a:off x="2360712" y="404664"/>
            <a:ext cx="5328592" cy="5832648"/>
          </a:xfrm>
          <a:prstGeom prst="rect">
            <a:avLst/>
          </a:prstGeom>
          <a:ln w="38100" cap="sq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38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6536" y="692696"/>
            <a:ext cx="8193360" cy="5462240"/>
          </a:xfrm>
          <a:prstGeom prst="rect">
            <a:avLst/>
          </a:prstGeom>
          <a:ln w="38100" cap="sq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382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2520" y="3284984"/>
            <a:ext cx="4320000" cy="2880000"/>
          </a:xfrm>
          <a:prstGeom prst="rect">
            <a:avLst/>
          </a:prstGeom>
          <a:ln w="38100" cap="sq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 descr="IMG_382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36976" y="2780928"/>
            <a:ext cx="4320000" cy="2880000"/>
          </a:xfrm>
          <a:prstGeom prst="rect">
            <a:avLst/>
          </a:prstGeom>
          <a:ln w="38100" cap="sq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IMG_382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36576" y="188640"/>
            <a:ext cx="4320000" cy="2880000"/>
          </a:xfrm>
          <a:prstGeom prst="rect">
            <a:avLst/>
          </a:prstGeom>
          <a:ln w="38100" cap="sq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IMG_3824.JPG"/>
          <p:cNvPicPr>
            <a:picLocks noChangeAspect="1"/>
          </p:cNvPicPr>
          <p:nvPr/>
        </p:nvPicPr>
        <p:blipFill>
          <a:blip r:embed="rId5" cstate="print"/>
          <a:srcRect l="23044" t="8475" r="23165" b="3205"/>
          <a:stretch>
            <a:fillRect/>
          </a:stretch>
        </p:blipFill>
        <p:spPr>
          <a:xfrm>
            <a:off x="6308707" y="260648"/>
            <a:ext cx="2189576" cy="2396698"/>
          </a:xfrm>
          <a:prstGeom prst="rect">
            <a:avLst/>
          </a:prstGeom>
          <a:ln w="38100" cap="sq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64568" y="332656"/>
            <a:ext cx="777686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cap="all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Театрализованная </a:t>
            </a:r>
            <a:r>
              <a:rPr lang="ru-RU" sz="3200" b="1" cap="all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деятельность</a:t>
            </a:r>
          </a:p>
          <a:p>
            <a:pPr algn="ctr"/>
            <a:endParaRPr lang="ru-RU" sz="3200" b="1" cap="all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910" y="1500174"/>
            <a:ext cx="3619473" cy="480711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0190" y="1500174"/>
            <a:ext cx="3589948" cy="476789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524240" y="785794"/>
            <a:ext cx="362054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«Медведь и пчелы»</a:t>
            </a:r>
            <a:endParaRPr lang="ru-RU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7001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2600" y="980728"/>
            <a:ext cx="7200800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cap="all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ИТОГИ ПРОЕКТА</a:t>
            </a: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Сформировался </a:t>
            </a:r>
            <a:r>
              <a:rPr lang="ru-RU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устойчивый интерес детей к природе. </a:t>
            </a:r>
          </a:p>
          <a:p>
            <a:pPr algn="just">
              <a:tabLst>
                <a:tab pos="273050" algn="l"/>
              </a:tabLst>
            </a:pPr>
            <a:r>
              <a:rPr lang="ru-RU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  Сформированы  представления  о  </a:t>
            </a:r>
            <a:r>
              <a:rPr lang="ru-RU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разнообразии 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мира  животных  и</a:t>
            </a:r>
          </a:p>
          <a:p>
            <a:pPr algn="just">
              <a:tabLst>
                <a:tab pos="273050" algn="l"/>
              </a:tabLs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растений</a:t>
            </a:r>
            <a:r>
              <a:rPr lang="ru-RU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Повысился </a:t>
            </a:r>
            <a:r>
              <a:rPr lang="ru-RU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уровень экологической грамотности воспитанников.</a:t>
            </a:r>
          </a:p>
          <a:p>
            <a:pPr algn="just">
              <a:tabLst>
                <a:tab pos="273050" algn="l"/>
              </a:tabLs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 Отработаны    первоначальные    навыки   экологически   грамотного</a:t>
            </a:r>
          </a:p>
          <a:p>
            <a:pPr algn="just">
              <a:tabLst>
                <a:tab pos="273050" algn="l"/>
              </a:tabLs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поведения в природе. 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Дети  усовершенствовали  художественные  навыки в продуктивных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видах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деятельности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632520" y="836712"/>
          <a:ext cx="8640960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32520" y="332656"/>
            <a:ext cx="86409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Актуальность проекта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88704" y="1628800"/>
            <a:ext cx="5360763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0" b="1" cap="all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</a:t>
            </a:r>
          </a:p>
          <a:p>
            <a:pPr algn="ctr"/>
            <a:r>
              <a:rPr lang="ru-RU" sz="6000" b="1" cap="all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2600" y="548681"/>
            <a:ext cx="72728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Цель проекта: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1651000" y="1227666"/>
          <a:ext cx="6604000" cy="4402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1280592" y="3501008"/>
            <a:ext cx="7488832" cy="403200"/>
          </a:xfrm>
          <a:prstGeom prst="rect">
            <a:avLst/>
          </a:prstGeom>
        </p:spPr>
        <p:style>
          <a:lnRef idx="1">
            <a:schemeClr val="accent6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aphicFrame>
        <p:nvGraphicFramePr>
          <p:cNvPr id="11" name="Схема 10"/>
          <p:cNvGraphicFramePr/>
          <p:nvPr/>
        </p:nvGraphicFramePr>
        <p:xfrm>
          <a:off x="1280592" y="1052736"/>
          <a:ext cx="7488832" cy="48347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" name="Прямоугольник 12"/>
          <p:cNvSpPr/>
          <p:nvPr/>
        </p:nvSpPr>
        <p:spPr>
          <a:xfrm>
            <a:off x="3522243" y="404664"/>
            <a:ext cx="283084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Задачи проекта: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704528" y="1066964"/>
            <a:ext cx="8496944" cy="4001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27075" algn="l"/>
              </a:tabLst>
            </a:pPr>
            <a:r>
              <a:rPr kumimoji="0" lang="ru-RU" sz="32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ЭТАПЫ ПРОЕКТА: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27075" algn="l"/>
              </a:tabLst>
            </a:pPr>
            <a:endParaRPr lang="ru-RU" b="1" i="1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27075" algn="l"/>
              </a:tabLst>
            </a:pP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727075" algn="l"/>
              </a:tabLst>
            </a:pP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 </a:t>
            </a: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этап</a:t>
            </a:r>
            <a:r>
              <a:rPr kumimoji="0" lang="ru-RU" sz="2400" b="1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Подготовительный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727075" algn="l"/>
              </a:tabLst>
            </a:pPr>
            <a:endParaRPr kumimoji="0" 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727075" algn="l"/>
              </a:tabLst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Сбор и анализ литературы по данной теме.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727075" algn="l"/>
              </a:tabLst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Определение цели, исходя из интересов и потребностей детей.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727075" algn="l"/>
              </a:tabLst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Обращение за рекомендациями к специалистам ДОУ, родителям.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727075" algn="l"/>
              </a:tabLst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Формулировка проблемных вопросов.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727075" algn="l"/>
              </a:tabLst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Подбор иллюстраций, книг, энциклопедий, журналов, раскрасок, загадок о  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727075" algn="l"/>
              </a:tabLst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Животных и растениях.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727075" algn="l"/>
              </a:tabLst>
            </a:pPr>
            <a:r>
              <a:rPr lang="ru-RU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Ор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ганизация предметно-пространственной среды.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727075" algn="l"/>
              </a:tabLst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632520" y="37238"/>
            <a:ext cx="8640960" cy="6647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27075" algn="l"/>
              </a:tabLst>
            </a:pPr>
            <a:r>
              <a:rPr lang="en-US" sz="24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II </a:t>
            </a:r>
            <a:r>
              <a:rPr lang="ru-RU" sz="24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этап – Основной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27075" algn="l"/>
              </a:tabLst>
            </a:pP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 Беседы «Природа Башкортостана» «Красная книга Башкортостана», «Кто такие браконьеры?», «Правила поведения в природе»</a:t>
            </a:r>
          </a:p>
          <a:p>
            <a:pPr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 Рассматривание иллюстраций животных, птиц, насекомых, растений.</a:t>
            </a:r>
          </a:p>
          <a:p>
            <a:pPr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 Чтение художественной литературы: «Рассказы о природе» Н.И.Сладков, «Лесная газета»В.Бианки, башкирские народные сказки о животных «Благодарный заяц», «Лиса-сирота» «Ястреб и петух», , стихотворения, загадки о природе, животных, птицах, насекомых.</a:t>
            </a:r>
          </a:p>
          <a:p>
            <a:pPr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 Дидактические игры «Чей хвост?» «Четвёртый лишний», «Кто где живёт»</a:t>
            </a:r>
          </a:p>
          <a:p>
            <a:pPr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 Подвижные игры «Медведь и пчёлы», «Лягушки и цапля»</a:t>
            </a:r>
          </a:p>
          <a:p>
            <a:pPr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 Сюжетно-ролевые игры «Ветеринарная лечебница», «Юные спасатели»</a:t>
            </a:r>
          </a:p>
          <a:p>
            <a:pPr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 ООД «Заповедники Республики Башкортостан», «Красная книга Башкортостана» «Чем мы можем помочь животным»</a:t>
            </a:r>
          </a:p>
          <a:p>
            <a:pPr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 Наблюдения на участке детского сада</a:t>
            </a:r>
          </a:p>
          <a:p>
            <a:pPr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 Презентация «Главная книга республики Башкортостан»</a:t>
            </a:r>
          </a:p>
          <a:p>
            <a:pPr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 Экскурсия в библиотеку</a:t>
            </a:r>
          </a:p>
          <a:p>
            <a:pPr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 Экскурсия в «Детский эколого-биологический центр»</a:t>
            </a:r>
          </a:p>
          <a:p>
            <a:pPr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 Аппликация «Бабочка Адмирал», «Бабочка Махаон», «Кувшинка», «Ландыш», «Черный аист»</a:t>
            </a:r>
          </a:p>
          <a:p>
            <a:pPr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 Аппликация из ниток «Куропатка», «Байбак»</a:t>
            </a:r>
          </a:p>
          <a:p>
            <a:pPr>
              <a:buFontTx/>
              <a:buChar char="-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Коллективная работа - аппликация из ладошек «Лебедь-шипун»</a:t>
            </a:r>
          </a:p>
          <a:p>
            <a:pPr>
              <a:buFontTx/>
              <a:buChar char="-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Аппликация из природного материала «Стерлядь»</a:t>
            </a:r>
          </a:p>
          <a:p>
            <a:pPr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Пластилинография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«Марал»</a:t>
            </a:r>
          </a:p>
          <a:p>
            <a:pPr>
              <a:buFontTx/>
              <a:buChar char="-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Рисование «Ушастый ёж»</a:t>
            </a:r>
          </a:p>
          <a:p>
            <a:pPr>
              <a:buFontTx/>
              <a:buChar char="-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Работа с родителями (дети совместно с родителями изучают, узнают интересные факты  об одном животном, птице, насекомом или растении и рисуют.)</a:t>
            </a:r>
          </a:p>
          <a:p>
            <a:pPr>
              <a:buFontTx/>
              <a:buChar char="-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Консультация для родителей «Красная книга – сигнал опасности»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704528" y="497578"/>
            <a:ext cx="8496944" cy="292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indent="-34290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727075" algn="l"/>
              </a:tabLst>
            </a:pPr>
            <a:endParaRPr lang="ru-RU" sz="1600" b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III </a:t>
            </a:r>
            <a:r>
              <a:rPr lang="ru-RU" sz="24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этап – Заключительный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174625" indent="-174625"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 Презентация детьми своих работ — рисунок животного, рассказ о животном, его внешнем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виде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повадках, интересных фактах из жизни.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Разработка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правил поведения в природе.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174625" indent="-174625"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Красной книги республики Башкортостан для детского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сада</a:t>
            </a:r>
          </a:p>
          <a:p>
            <a:pPr marL="285750" indent="-285750">
              <a:buFontTx/>
              <a:buChar char="-"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174625" indent="-174625"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Проведение досуга по башкирской сказке «Пчелы и медведь».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1021</TotalTime>
  <Words>740</Words>
  <Application>Microsoft Office PowerPoint</Application>
  <PresentationFormat>Лист A4 (210x297 мм)</PresentationFormat>
  <Paragraphs>111</Paragraphs>
  <Slides>40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4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123</cp:lastModifiedBy>
  <cp:revision>173</cp:revision>
  <dcterms:created xsi:type="dcterms:W3CDTF">2019-03-23T06:14:51Z</dcterms:created>
  <dcterms:modified xsi:type="dcterms:W3CDTF">2023-02-02T18:02:31Z</dcterms:modified>
</cp:coreProperties>
</file>