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42" autoAdjust="0"/>
    <p:restoredTop sz="94660"/>
  </p:normalViewPr>
  <p:slideViewPr>
    <p:cSldViewPr snapToGrid="0">
      <p:cViewPr varScale="1">
        <p:scale>
          <a:sx n="88" d="100"/>
          <a:sy n="88" d="100"/>
        </p:scale>
        <p:origin x="9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24462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3813695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1873903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2629471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3372449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AFB18BD-4010-482B-983A-0863935C0A58}" type="datetimeFigureOut">
              <a:rPr lang="ru-RU" smtClean="0"/>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2003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AFB18BD-4010-482B-983A-0863935C0A58}" type="datetimeFigureOut">
              <a:rPr lang="ru-RU" smtClean="0"/>
              <a:t>12.03.2023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1256143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AFB18BD-4010-482B-983A-0863935C0A58}" type="datetimeFigureOut">
              <a:rPr lang="ru-RU" smtClean="0"/>
              <a:t>12.03.2023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802824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FB18BD-4010-482B-983A-0863935C0A58}" type="datetimeFigureOut">
              <a:rPr lang="ru-RU" smtClean="0"/>
              <a:t>12.03.2023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1147538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FB18BD-4010-482B-983A-0863935C0A58}" type="datetimeFigureOut">
              <a:rPr lang="ru-RU" smtClean="0"/>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3720672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FB18BD-4010-482B-983A-0863935C0A58}" type="datetimeFigureOut">
              <a:rPr lang="ru-RU" smtClean="0"/>
              <a:t>12.03.2023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989F6E-97B4-4FD7-A479-02396AC7EB56}" type="slidenum">
              <a:rPr lang="ru-RU" smtClean="0"/>
              <a:t>‹#›</a:t>
            </a:fld>
            <a:endParaRPr lang="ru-RU"/>
          </a:p>
        </p:txBody>
      </p:sp>
    </p:spTree>
    <p:extLst>
      <p:ext uri="{BB962C8B-B14F-4D97-AF65-F5344CB8AC3E}">
        <p14:creationId xmlns:p14="http://schemas.microsoft.com/office/powerpoint/2010/main" val="1861855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FB18BD-4010-482B-983A-0863935C0A58}" type="datetimeFigureOut">
              <a:rPr lang="ru-RU" smtClean="0"/>
              <a:t>12.03.2023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989F6E-97B4-4FD7-A479-02396AC7EB56}" type="slidenum">
              <a:rPr lang="ru-RU" smtClean="0"/>
              <a:t>‹#›</a:t>
            </a:fld>
            <a:endParaRPr lang="ru-RU"/>
          </a:p>
        </p:txBody>
      </p:sp>
    </p:spTree>
    <p:extLst>
      <p:ext uri="{BB962C8B-B14F-4D97-AF65-F5344CB8AC3E}">
        <p14:creationId xmlns:p14="http://schemas.microsoft.com/office/powerpoint/2010/main" val="3069260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6917" cy="6858000"/>
          </a:xfrm>
          <a:prstGeom prst="rect">
            <a:avLst/>
          </a:prstGeom>
        </p:spPr>
      </p:pic>
      <p:sp>
        <p:nvSpPr>
          <p:cNvPr id="3" name="Прямоугольник 2"/>
          <p:cNvSpPr/>
          <p:nvPr/>
        </p:nvSpPr>
        <p:spPr>
          <a:xfrm>
            <a:off x="283029" y="185057"/>
            <a:ext cx="10559142" cy="1477328"/>
          </a:xfrm>
          <a:prstGeom prst="rect">
            <a:avLst/>
          </a:prstGeom>
        </p:spPr>
        <p:txBody>
          <a:bodyPr wrap="square">
            <a:spAutoFit/>
          </a:bodyPr>
          <a:lstStyle/>
          <a:p>
            <a:pPr algn="just"/>
            <a:r>
              <a:rPr lang="ru-RU" dirty="0" smtClean="0">
                <a:solidFill>
                  <a:srgbClr val="FFFF00"/>
                </a:solidFill>
                <a:latin typeface="Times New Roman" panose="02020603050405020304" pitchFamily="18" charset="0"/>
                <a:cs typeface="Times New Roman" panose="02020603050405020304" pitchFamily="18" charset="0"/>
              </a:rPr>
              <a:t>   </a:t>
            </a:r>
            <a:r>
              <a:rPr lang="ru-RU" b="1" i="1" dirty="0" smtClean="0">
                <a:solidFill>
                  <a:srgbClr val="FFFF00"/>
                </a:solidFill>
                <a:latin typeface="Times New Roman" panose="02020603050405020304" pitchFamily="18" charset="0"/>
                <a:cs typeface="Times New Roman" panose="02020603050405020304" pitchFamily="18" charset="0"/>
              </a:rPr>
              <a:t>Красноярск </a:t>
            </a:r>
            <a:r>
              <a:rPr lang="ru-RU" i="1" dirty="0" smtClean="0">
                <a:solidFill>
                  <a:srgbClr val="FFFF00"/>
                </a:solidFill>
                <a:latin typeface="Times New Roman" panose="02020603050405020304" pitchFamily="18" charset="0"/>
                <a:cs typeface="Times New Roman" panose="02020603050405020304" pitchFamily="18" charset="0"/>
              </a:rPr>
              <a:t>является самым большим городом Восточной Сибири и одним из крупнейших экономических, индустриальных, образовательных и культурных центров этого обширного географического региона. Несмотря на то, что в Красноярске находится очень много промышленных предприятий, экологическая ситуация в городе и общий уровень его благоустройства таковы, что его нередко ставят в пример другим крупным мегаполисам России.</a:t>
            </a:r>
            <a:endParaRPr lang="ru-RU" i="1" dirty="0">
              <a:solidFill>
                <a:srgbClr val="FFFF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74171" y="5088209"/>
            <a:ext cx="11680371" cy="1477328"/>
          </a:xfrm>
          <a:prstGeom prst="rect">
            <a:avLst/>
          </a:prstGeom>
        </p:spPr>
        <p:txBody>
          <a:bodyPr wrap="square">
            <a:spAutoFit/>
          </a:bodyPr>
          <a:lstStyle/>
          <a:p>
            <a:r>
              <a:rPr lang="ru-RU" i="1" dirty="0" smtClean="0">
                <a:solidFill>
                  <a:srgbClr val="FFFF00"/>
                </a:solidFill>
                <a:latin typeface="Times New Roman" panose="02020603050405020304" pitchFamily="18" charset="0"/>
                <a:cs typeface="Times New Roman" panose="02020603050405020304" pitchFamily="18" charset="0"/>
              </a:rPr>
              <a:t>   Основой герба города Красноярска послужил исторический герб города Красноярска, утвержденный 23 ноября 1851 г. Лев символизирует силу, храбрость, гордость, великодушие, милосердие, отвагу, власть. Заступ олицетворяет подземные богатства Красноярья, а серп - наземные. Флаг города Красноярска представляет собой прямоугольное полотнище из четырех равновеликих прямоугольных полей красного и синего цветов, разделенных горизонтальной и вертикальной полосами золотого цвета. </a:t>
            </a:r>
            <a:endParaRPr lang="ru-RU" i="1" dirty="0">
              <a:solidFill>
                <a:srgbClr val="FFFF0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stretch>
            <a:fillRect/>
          </a:stretch>
        </p:blipFill>
        <p:spPr>
          <a:xfrm>
            <a:off x="4240893" y="2329542"/>
            <a:ext cx="2383755" cy="2587076"/>
          </a:xfrm>
          <a:prstGeom prst="rect">
            <a:avLst/>
          </a:prstGeom>
        </p:spPr>
      </p:pic>
      <p:pic>
        <p:nvPicPr>
          <p:cNvPr id="7" name="Рисунок 6"/>
          <p:cNvPicPr>
            <a:picLocks noChangeAspect="1"/>
          </p:cNvPicPr>
          <p:nvPr/>
        </p:nvPicPr>
        <p:blipFill>
          <a:blip r:embed="rId4"/>
          <a:stretch>
            <a:fillRect/>
          </a:stretch>
        </p:blipFill>
        <p:spPr>
          <a:xfrm>
            <a:off x="473438" y="2604205"/>
            <a:ext cx="3466246" cy="2312413"/>
          </a:xfrm>
          <a:prstGeom prst="rect">
            <a:avLst/>
          </a:prstGeom>
        </p:spPr>
      </p:pic>
    </p:spTree>
    <p:extLst>
      <p:ext uri="{BB962C8B-B14F-4D97-AF65-F5344CB8AC3E}">
        <p14:creationId xmlns:p14="http://schemas.microsoft.com/office/powerpoint/2010/main" val="3338556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6917" cy="6858000"/>
          </a:xfrm>
          <a:prstGeom prst="rect">
            <a:avLst/>
          </a:prstGeom>
        </p:spPr>
      </p:pic>
      <p:sp>
        <p:nvSpPr>
          <p:cNvPr id="3" name="Прямоугольник 2"/>
          <p:cNvSpPr/>
          <p:nvPr/>
        </p:nvSpPr>
        <p:spPr>
          <a:xfrm>
            <a:off x="283029" y="185057"/>
            <a:ext cx="10450285" cy="1200329"/>
          </a:xfrm>
          <a:prstGeom prst="rect">
            <a:avLst/>
          </a:prstGeom>
        </p:spPr>
        <p:txBody>
          <a:bodyPr wrap="square">
            <a:spAutoFit/>
          </a:bodyPr>
          <a:lstStyle/>
          <a:p>
            <a:pPr algn="just"/>
            <a:r>
              <a:rPr lang="ru-RU" dirty="0" smtClean="0">
                <a:solidFill>
                  <a:srgbClr val="FFFF00"/>
                </a:solidFill>
                <a:latin typeface="Times New Roman" panose="02020603050405020304" pitchFamily="18" charset="0"/>
                <a:cs typeface="Times New Roman" panose="02020603050405020304" pitchFamily="18" charset="0"/>
              </a:rPr>
              <a:t>   </a:t>
            </a:r>
            <a:r>
              <a:rPr lang="en-US" b="1" dirty="0" smtClean="0">
                <a:solidFill>
                  <a:srgbClr val="FFFF00"/>
                </a:solidFill>
                <a:latin typeface="Times New Roman" panose="02020603050405020304" pitchFamily="18" charset="0"/>
                <a:cs typeface="Times New Roman" panose="02020603050405020304" pitchFamily="18" charset="0"/>
              </a:rPr>
              <a:t>Krasnoyarsk</a:t>
            </a:r>
            <a:r>
              <a:rPr lang="en-US" dirty="0" smtClean="0">
                <a:solidFill>
                  <a:srgbClr val="FFFF00"/>
                </a:solidFill>
                <a:latin typeface="Times New Roman" panose="02020603050405020304" pitchFamily="18" charset="0"/>
                <a:cs typeface="Times New Roman" panose="02020603050405020304" pitchFamily="18" charset="0"/>
              </a:rPr>
              <a:t> is the largest city in Eastern Siberia and one of the largest economic, industrial, educational and cultural centers of this vast geographical region. Despite the fact that there are a lot of industrial enterprises in Krasnoyarsk, the ecological situation in the city and the general level of its improvement are such that it is often set as an example to other large megacities of Russia.</a:t>
            </a:r>
            <a:endParaRPr lang="ru-RU" i="1" dirty="0">
              <a:solidFill>
                <a:srgbClr val="FFFF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74171" y="5088209"/>
            <a:ext cx="11680371" cy="1477328"/>
          </a:xfrm>
          <a:prstGeom prst="rect">
            <a:avLst/>
          </a:prstGeom>
        </p:spPr>
        <p:txBody>
          <a:bodyPr wrap="square">
            <a:spAutoFit/>
          </a:bodyPr>
          <a:lstStyle/>
          <a:p>
            <a:r>
              <a:rPr lang="ru-RU" i="1" dirty="0" smtClean="0">
                <a:solidFill>
                  <a:srgbClr val="FFFF00"/>
                </a:solidFill>
                <a:latin typeface="Times New Roman" panose="02020603050405020304" pitchFamily="18" charset="0"/>
                <a:cs typeface="Times New Roman" panose="02020603050405020304" pitchFamily="18" charset="0"/>
              </a:rPr>
              <a:t>   </a:t>
            </a:r>
            <a:r>
              <a:rPr lang="en-US" i="1" dirty="0" smtClean="0">
                <a:solidFill>
                  <a:srgbClr val="FFFF00"/>
                </a:solidFill>
                <a:latin typeface="Times New Roman" panose="02020603050405020304" pitchFamily="18" charset="0"/>
                <a:cs typeface="Times New Roman" panose="02020603050405020304" pitchFamily="18" charset="0"/>
              </a:rPr>
              <a:t>The basis of the coat of arms of the city of Krasnoyarsk was the historical coat of arms of the city of Krasnoyarsk, approved on November 23, 1851. The lion symbolizes strength, bravery, pride, generosity, mercy, courage, power. The spade represents the underground riches of Krasnoyarsk, and the sickle represents the land. </a:t>
            </a:r>
            <a:r>
              <a:rPr lang="en-US" i="1" smtClean="0">
                <a:solidFill>
                  <a:srgbClr val="FFFF00"/>
                </a:solidFill>
                <a:latin typeface="Times New Roman" panose="02020603050405020304" pitchFamily="18" charset="0"/>
                <a:cs typeface="Times New Roman" panose="02020603050405020304" pitchFamily="18" charset="0"/>
              </a:rPr>
              <a:t>The flag of the city of Krasnoyarsk is a rectangular panel of four equal-sized rectangular fields of red and blue colors, separated by horizontal and vertical stripes of gold color.</a:t>
            </a:r>
            <a:endParaRPr lang="ru-RU" i="1" dirty="0">
              <a:solidFill>
                <a:srgbClr val="FFFF0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stretch>
            <a:fillRect/>
          </a:stretch>
        </p:blipFill>
        <p:spPr>
          <a:xfrm>
            <a:off x="4240893" y="2329542"/>
            <a:ext cx="2383755" cy="2587076"/>
          </a:xfrm>
          <a:prstGeom prst="rect">
            <a:avLst/>
          </a:prstGeom>
        </p:spPr>
      </p:pic>
      <p:pic>
        <p:nvPicPr>
          <p:cNvPr id="7" name="Рисунок 6"/>
          <p:cNvPicPr>
            <a:picLocks noChangeAspect="1"/>
          </p:cNvPicPr>
          <p:nvPr/>
        </p:nvPicPr>
        <p:blipFill>
          <a:blip r:embed="rId4"/>
          <a:stretch>
            <a:fillRect/>
          </a:stretch>
        </p:blipFill>
        <p:spPr>
          <a:xfrm>
            <a:off x="473438" y="2604205"/>
            <a:ext cx="3466246" cy="2312413"/>
          </a:xfrm>
          <a:prstGeom prst="rect">
            <a:avLst/>
          </a:prstGeom>
        </p:spPr>
      </p:pic>
    </p:spTree>
    <p:extLst>
      <p:ext uri="{BB962C8B-B14F-4D97-AF65-F5344CB8AC3E}">
        <p14:creationId xmlns:p14="http://schemas.microsoft.com/office/powerpoint/2010/main" val="276368034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298</Words>
  <Application>Microsoft Office PowerPoint</Application>
  <PresentationFormat>Широкоэкранный</PresentationFormat>
  <Paragraphs>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dc:creator>
  <cp:lastModifiedBy>олег</cp:lastModifiedBy>
  <cp:revision>3</cp:revision>
  <dcterms:created xsi:type="dcterms:W3CDTF">2023-03-12T05:35:01Z</dcterms:created>
  <dcterms:modified xsi:type="dcterms:W3CDTF">2023-03-12T05:47:29Z</dcterms:modified>
</cp:coreProperties>
</file>