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5" r:id="rId6"/>
    <p:sldId id="267" r:id="rId7"/>
    <p:sldId id="270" r:id="rId8"/>
    <p:sldId id="263" r:id="rId9"/>
    <p:sldId id="268" r:id="rId10"/>
    <p:sldId id="269" r:id="rId11"/>
    <p:sldId id="271" r:id="rId12"/>
    <p:sldId id="273" r:id="rId13"/>
    <p:sldId id="264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827584" y="1672979"/>
            <a:ext cx="7848872" cy="15121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6" name="Picture 2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409434"/>
            <a:ext cx="4032448" cy="210315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82541" y="2105897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Духовно-нравственное воспитание детей посредством чтения художественной литературы и через восприятие музыки»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59016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ЦРР Детский сад №86 № «Колокольчик»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Зоркина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Ирина Алексеевна 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Кузьмина Наталья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Гаврильевна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руководитель: Петрова Мария Андреевна </a:t>
            </a:r>
          </a:p>
        </p:txBody>
      </p:sp>
    </p:spTree>
    <p:extLst>
      <p:ext uri="{BB962C8B-B14F-4D97-AF65-F5344CB8AC3E}">
        <p14:creationId xmlns:p14="http://schemas.microsoft.com/office/powerpoint/2010/main" val="1040398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628800"/>
            <a:ext cx="349833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7" y="4019888"/>
            <a:ext cx="3024336" cy="2085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06"/>
          <a:stretch/>
        </p:blipFill>
        <p:spPr bwMode="auto">
          <a:xfrm>
            <a:off x="5478399" y="1556792"/>
            <a:ext cx="305141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2339752" y="404664"/>
            <a:ext cx="403244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Инсценировка сказки </a:t>
            </a:r>
          </a:p>
        </p:txBody>
      </p:sp>
    </p:spTree>
    <p:extLst>
      <p:ext uri="{BB962C8B-B14F-4D97-AF65-F5344CB8AC3E}">
        <p14:creationId xmlns:p14="http://schemas.microsoft.com/office/powerpoint/2010/main" val="3510538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4336739"/>
            <a:ext cx="3096344" cy="2297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1907704" y="404664"/>
            <a:ext cx="496855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Подготовка к созданию мультипликации «</a:t>
            </a:r>
            <a:r>
              <a:rPr lang="ru-RU" dirty="0" err="1"/>
              <a:t>Куоска</a:t>
            </a:r>
            <a:r>
              <a:rPr lang="ru-RU" dirty="0"/>
              <a:t> </a:t>
            </a:r>
            <a:r>
              <a:rPr lang="ru-RU" dirty="0" err="1"/>
              <a:t>уонна</a:t>
            </a:r>
            <a:r>
              <a:rPr lang="ru-RU" dirty="0"/>
              <a:t> </a:t>
            </a:r>
            <a:r>
              <a:rPr lang="ru-RU" dirty="0" err="1"/>
              <a:t>кутуйах</a:t>
            </a:r>
            <a:r>
              <a:rPr lang="ru-RU" dirty="0"/>
              <a:t>»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12060" y="4216927"/>
            <a:ext cx="2088232" cy="2537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2994" y="1835518"/>
            <a:ext cx="324141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021"/>
          <a:stretch/>
        </p:blipFill>
        <p:spPr bwMode="auto">
          <a:xfrm>
            <a:off x="-914929" y="1835518"/>
            <a:ext cx="468817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0847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700808"/>
            <a:ext cx="7730836" cy="421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1691680" y="260648"/>
            <a:ext cx="5184576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Народная песня </a:t>
            </a:r>
          </a:p>
        </p:txBody>
      </p:sp>
    </p:spTree>
    <p:extLst>
      <p:ext uri="{BB962C8B-B14F-4D97-AF65-F5344CB8AC3E}">
        <p14:creationId xmlns:p14="http://schemas.microsoft.com/office/powerpoint/2010/main" val="713570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результате профессиональной педагогической деятельности у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/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Дети любят своих родных и близких, детский сад, свою малую Родину, русскую культуру, интересуются народными традициями ; 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Большинство детей успешно осваивают социальные навыки и нормы поведения, применяют полученные знания в добрых делах и поступках; 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Развита способность детей отличать хорошее от плохого, развито умение делать нравственный выбор;</a:t>
            </a:r>
          </a:p>
          <a:p>
            <a:endParaRPr lang="ru-RU" dirty="0"/>
          </a:p>
        </p:txBody>
      </p:sp>
      <p:pic>
        <p:nvPicPr>
          <p:cNvPr id="4" name="Picture 2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544" y="5013176"/>
            <a:ext cx="4104456" cy="18448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9184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</a:t>
            </a:r>
          </a:p>
        </p:txBody>
      </p:sp>
      <p:pic>
        <p:nvPicPr>
          <p:cNvPr id="4" name="Picture 2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4518636"/>
            <a:ext cx="4644007" cy="2087335"/>
          </a:xfrm>
          <a:prstGeom prst="rect">
            <a:avLst/>
          </a:prstGeom>
          <a:noFill/>
        </p:spPr>
      </p:pic>
      <p:pic>
        <p:nvPicPr>
          <p:cNvPr id="5" name="Picture 2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62" y="4531011"/>
            <a:ext cx="4616473" cy="2074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5216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4000" dirty="0"/>
              <a:t>На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сегодняшний день проблеме духовно-нравственного воспитания уделяется пристальное внимание. Это подчеркивается и в Федеральном государственном образовательном стандарте дошкольного образования, где среди важнейших принципов определен принцип построения образовательного процесса в дошкольной организации на основе духовно-нравственных и социокультурных ценностей, принятых в современном обществе. В документе отмечается необходимость воспитания у дошкольников любви к своему краю и Отечеству, родному языку, своему народу, его культуре и народным традициям.</a:t>
            </a:r>
          </a:p>
          <a:p>
            <a:pPr marL="0" indent="0" algn="just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Настоящее время - непростой исторический период. И самая большая опасность, подстерегающая наше общество сегодня, заключается в разрушении личности. Материальные ценности доминируют над духовными, поэтому у детей искажены представления ο доброте, милосердии, великодушии, справедливости, гражданственности и патриотизме</a:t>
            </a:r>
            <a:r>
              <a:rPr lang="ru-RU" sz="4000" dirty="0"/>
              <a:t>.</a:t>
            </a:r>
          </a:p>
        </p:txBody>
      </p:sp>
      <p:pic>
        <p:nvPicPr>
          <p:cNvPr id="4" name="Picture 2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544" y="5157192"/>
            <a:ext cx="4104456" cy="1700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0416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153963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.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899592" y="548680"/>
            <a:ext cx="1296144" cy="936104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Цель: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332656"/>
            <a:ext cx="5616624" cy="11521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Создать оптимальные условия для формирования духовно-нравственного развития детей дошкольного возраста через сказку и театральную деятельность.</a:t>
            </a:r>
          </a:p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3095836" y="1628800"/>
            <a:ext cx="2088232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Задачи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628800"/>
            <a:ext cx="237626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1. Развивать у детей любовь к театральной деятельности и сказке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184068" y="3284984"/>
            <a:ext cx="342038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5. Воспитывать у детей отзывчивость, общительность, дружелюбие, навыки доброжелательного, внимательного, заботливого поведения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1619583"/>
            <a:ext cx="3096344" cy="1377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  <a:p>
            <a:r>
              <a:rPr lang="ru-RU" dirty="0"/>
              <a:t>4.Развивать способность детей использовать различные средства выразительности</a:t>
            </a:r>
          </a:p>
          <a:p>
            <a:endParaRPr lang="ru-RU" dirty="0"/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7246" y="5013176"/>
            <a:ext cx="3936980" cy="14985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3. Содействовать развитию мотивационной сферы: формированию самостоятельно выбирать сказку, вживаться в свою роль.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3940" y="3203760"/>
            <a:ext cx="3235932" cy="166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2.Формировать умения называть сказочные произведения, их авторов, тексты, персонажей.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184068" y="5013238"/>
            <a:ext cx="3312368" cy="1498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6. Знакомить детей с  историей и культурой своего </a:t>
            </a:r>
            <a:r>
              <a:rPr lang="ru-RU" dirty="0" err="1"/>
              <a:t>народпа</a:t>
            </a:r>
            <a:r>
              <a:rPr lang="ru-RU" dirty="0"/>
              <a:t> через театрализованную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97897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Организацией работы с детьми являются следующие принципы: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400" i="1" dirty="0">
                <a:latin typeface="Times New Roman" pitchFamily="18" charset="0"/>
                <a:cs typeface="Times New Roman" pitchFamily="18" charset="0"/>
              </a:rPr>
              <a:t>Принцип гуманизма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, предполагающий умение педагога встать на позицию ребенка, учесть его точку зрения, не игнорировать его чувства, эмоции, видеть в ребенке полноценного партнера.</a:t>
            </a:r>
          </a:p>
          <a:p>
            <a:r>
              <a:rPr lang="ru-RU" sz="7400" i="1" dirty="0">
                <a:latin typeface="Times New Roman" pitchFamily="18" charset="0"/>
                <a:cs typeface="Times New Roman" pitchFamily="18" charset="0"/>
              </a:rPr>
              <a:t>Принцип дифференциации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, т.е. создание оптимальных условий для самореализации каждого ребенка в процессе освоения знаний в разных видах деятельности.</a:t>
            </a:r>
          </a:p>
          <a:p>
            <a:r>
              <a:rPr lang="ru-RU" sz="7400" i="1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7400" i="1" dirty="0" err="1">
                <a:latin typeface="Times New Roman" pitchFamily="18" charset="0"/>
                <a:cs typeface="Times New Roman" pitchFamily="18" charset="0"/>
              </a:rPr>
              <a:t>интегративности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. В соответствие с этим принципом, добиваемся  эмоционального благополучия ребенка в детском саду, так как это является важнейшим условием его ценностного развития, первых творческих проявлений и становления индивидуальности.</a:t>
            </a:r>
          </a:p>
          <a:p>
            <a:r>
              <a:rPr lang="ru-RU" sz="7400" i="1" dirty="0">
                <a:latin typeface="Times New Roman" pitchFamily="18" charset="0"/>
                <a:cs typeface="Times New Roman" pitchFamily="18" charset="0"/>
              </a:rPr>
              <a:t>Принцип системности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. Подразумевает четко спланированную систему: занятий, игр, индивидуальную работу объединенных общей целью, проблемой.</a:t>
            </a:r>
          </a:p>
          <a:p>
            <a:r>
              <a:rPr lang="ru-RU" sz="7400" i="1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7400" i="1" dirty="0" err="1">
                <a:latin typeface="Times New Roman" pitchFamily="18" charset="0"/>
                <a:cs typeface="Times New Roman" pitchFamily="18" charset="0"/>
              </a:rPr>
              <a:t>поэтапности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. Система строится на основе перехода от простого к сложному, то есть каждый этап является базой для перехода к следующему.</a:t>
            </a:r>
          </a:p>
          <a:p>
            <a:r>
              <a:rPr lang="ru-RU" sz="7400" i="1" dirty="0">
                <a:latin typeface="Times New Roman" pitchFamily="18" charset="0"/>
                <a:cs typeface="Times New Roman" pitchFamily="18" charset="0"/>
              </a:rPr>
              <a:t>Принцип доступности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. Подразумевает подачу материала в понятной форме, с учетом возрастных возможностей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9117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3768" y="476672"/>
            <a:ext cx="43924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Этапы реализации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564904"/>
            <a:ext cx="2808312" cy="3456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dirty="0"/>
              <a:t>Наблюдение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dirty="0"/>
              <a:t> Беседа</a:t>
            </a:r>
          </a:p>
          <a:p>
            <a:pPr algn="ctr"/>
            <a:r>
              <a:rPr lang="ru-RU" dirty="0"/>
              <a:t>Методика Т.А. Репиной "Изучение особенностей социально-нравственного развития детей группы, характера взаимоотношений детей в коллективе сверстников»; </a:t>
            </a:r>
          </a:p>
          <a:p>
            <a:pPr algn="ctr"/>
            <a:r>
              <a:rPr lang="ru-RU" dirty="0"/>
              <a:t>.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55294" y="2780928"/>
            <a:ext cx="2376264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ru-RU" dirty="0"/>
              <a:t>Применение методов и приёмов работы детей со сказкой для формирования нравственных качеств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5556" y="1880828"/>
            <a:ext cx="2592288" cy="50405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Диагностический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91209" y="1900615"/>
            <a:ext cx="2088232" cy="5040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Основной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24201" y="1900615"/>
            <a:ext cx="2088232" cy="50405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Заключительный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36630" y="3140968"/>
            <a:ext cx="2088232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ru-RU" dirty="0"/>
              <a:t>Выявление эффективности работы с детьми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dirty="0"/>
              <a:t>Обобщение опыта результат </a:t>
            </a:r>
          </a:p>
        </p:txBody>
      </p:sp>
      <p:sp>
        <p:nvSpPr>
          <p:cNvPr id="11" name="Стрелка вниз 10"/>
          <p:cNvSpPr/>
          <p:nvPr/>
        </p:nvSpPr>
        <p:spPr>
          <a:xfrm rot="1501301">
            <a:off x="2150030" y="1219885"/>
            <a:ext cx="504056" cy="60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427984" y="1141555"/>
            <a:ext cx="407341" cy="5592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9207553">
            <a:off x="7115091" y="1107161"/>
            <a:ext cx="504056" cy="6753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041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384376" cy="2397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616047"/>
            <a:ext cx="3384376" cy="2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560702"/>
            <a:ext cx="3312460" cy="2484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49618"/>
            <a:ext cx="3528483" cy="248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3422429" y="2132856"/>
            <a:ext cx="2376264" cy="16022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Развивающая среда </a:t>
            </a:r>
          </a:p>
        </p:txBody>
      </p:sp>
    </p:spTree>
    <p:extLst>
      <p:ext uri="{BB962C8B-B14F-4D97-AF65-F5344CB8AC3E}">
        <p14:creationId xmlns:p14="http://schemas.microsoft.com/office/powerpoint/2010/main" val="1582087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4150768" cy="3113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0042" y="3429000"/>
            <a:ext cx="4570508" cy="3080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1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3698" y="332656"/>
            <a:ext cx="540060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Метод реализации </a:t>
            </a:r>
          </a:p>
        </p:txBody>
      </p:sp>
      <p:sp>
        <p:nvSpPr>
          <p:cNvPr id="5" name="Стрелка вниз 4"/>
          <p:cNvSpPr/>
          <p:nvPr/>
        </p:nvSpPr>
        <p:spPr>
          <a:xfrm rot="956794">
            <a:off x="1670960" y="1114276"/>
            <a:ext cx="1008112" cy="665518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067944" y="1104655"/>
            <a:ext cx="972108" cy="68407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599602">
            <a:off x="6580259" y="1082839"/>
            <a:ext cx="864096" cy="727707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1518" y="1788731"/>
            <a:ext cx="2952329" cy="936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Наглядно-действенный метод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1788731"/>
            <a:ext cx="2124236" cy="936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Словесно-образный метод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37769" y="1788731"/>
            <a:ext cx="2598728" cy="9361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Практический метод показ сказок (педагогом, детьми);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518" y="2987928"/>
            <a:ext cx="2629477" cy="3870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рассматривание книжных иллюстраций, репродукций;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дидактических и музыкально-дидактических игр; наблюдение;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чтение педагогом художественной литературы;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экскурсии, целевые прогулки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2987928"/>
            <a:ext cx="3240360" cy="3887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чтение и обыгрывание литературных произведений воспитателем и музыкальным руководителем ; загадывание и отгадывание загадок; беседы с элементами диалога, ответы на вопросы педагога, детей; проведение разнообразных игр (малоподвижные, сюжетно-ролевые, дидактические, игры драматизации и др.); проведение викторин, конкурсов</a:t>
            </a:r>
            <a:r>
              <a:rPr lang="ru-RU" dirty="0"/>
              <a:t>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494029" y="2987928"/>
            <a:ext cx="2542468" cy="3870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продуктивной деятельности: рисование, лепка, аппликация,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музыцирование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 изготовление кукол к сказкам; организация постановки сказок, мультипликация; организация онлайн встреч для для родителей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8280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19"/>
            <a:ext cx="2781604" cy="282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76966"/>
            <a:ext cx="3096344" cy="2369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3260" y="980820"/>
            <a:ext cx="3087172" cy="267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076967"/>
            <a:ext cx="2952327" cy="2369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177140" y="1700808"/>
            <a:ext cx="238543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Постановка сказок </a:t>
            </a:r>
          </a:p>
        </p:txBody>
      </p:sp>
    </p:spTree>
    <p:extLst>
      <p:ext uri="{BB962C8B-B14F-4D97-AF65-F5344CB8AC3E}">
        <p14:creationId xmlns:p14="http://schemas.microsoft.com/office/powerpoint/2010/main" val="20129385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662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Bookman Old Style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Организацией работы с детьми являются следующие принципы: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результате профессиональной педагогической деятельности у детей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Духовно-нравственное воспитание детей посредством чтения художественной литературы и через восприятие музыки»</dc:title>
  <dc:creator>Evgeny</dc:creator>
  <cp:lastModifiedBy>Наталья Титова</cp:lastModifiedBy>
  <cp:revision>17</cp:revision>
  <dcterms:created xsi:type="dcterms:W3CDTF">2022-02-14T00:45:54Z</dcterms:created>
  <dcterms:modified xsi:type="dcterms:W3CDTF">2023-04-23T07:10:17Z</dcterms:modified>
</cp:coreProperties>
</file>