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9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7AC5-2255-4FDE-A67B-173364B22A6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9D53-78EE-4CC9-B55F-57B5AB3C1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859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7AC5-2255-4FDE-A67B-173364B22A6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9D53-78EE-4CC9-B55F-57B5AB3C1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604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7AC5-2255-4FDE-A67B-173364B22A6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9D53-78EE-4CC9-B55F-57B5AB3C1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958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7AC5-2255-4FDE-A67B-173364B22A6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9D53-78EE-4CC9-B55F-57B5AB3C1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306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7AC5-2255-4FDE-A67B-173364B22A6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9D53-78EE-4CC9-B55F-57B5AB3C1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85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7AC5-2255-4FDE-A67B-173364B22A6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9D53-78EE-4CC9-B55F-57B5AB3C1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147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7AC5-2255-4FDE-A67B-173364B22A6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9D53-78EE-4CC9-B55F-57B5AB3C1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289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7AC5-2255-4FDE-A67B-173364B22A6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9D53-78EE-4CC9-B55F-57B5AB3C1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451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7AC5-2255-4FDE-A67B-173364B22A6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9D53-78EE-4CC9-B55F-57B5AB3C1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602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7AC5-2255-4FDE-A67B-173364B22A6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9D53-78EE-4CC9-B55F-57B5AB3C1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925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7AC5-2255-4FDE-A67B-173364B22A6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9D53-78EE-4CC9-B55F-57B5AB3C1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648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37AC5-2255-4FDE-A67B-173364B22A6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89D53-78EE-4CC9-B55F-57B5AB3C1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511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12192000" cy="7315200"/>
            <a:chOff x="0" y="0"/>
            <a:chExt cx="12192000" cy="7315200"/>
          </a:xfrm>
        </p:grpSpPr>
        <p:pic>
          <p:nvPicPr>
            <p:cNvPr id="1026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719"/>
            <a:stretch/>
          </p:blipFill>
          <p:spPr bwMode="auto">
            <a:xfrm>
              <a:off x="0" y="986589"/>
              <a:ext cx="12192000" cy="63286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974" b="55906"/>
            <a:stretch/>
          </p:blipFill>
          <p:spPr bwMode="auto">
            <a:xfrm>
              <a:off x="0" y="0"/>
              <a:ext cx="12192000" cy="3023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Прямоугольник 3"/>
          <p:cNvSpPr/>
          <p:nvPr/>
        </p:nvSpPr>
        <p:spPr>
          <a:xfrm>
            <a:off x="3083797" y="2859085"/>
            <a:ext cx="6024406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Доброе утро!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812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-1" y="-457199"/>
            <a:ext cx="12192002" cy="7363326"/>
            <a:chOff x="0" y="-457199"/>
            <a:chExt cx="10758020" cy="7363326"/>
          </a:xfrm>
        </p:grpSpPr>
        <p:pic>
          <p:nvPicPr>
            <p:cNvPr id="6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387" b="7719"/>
            <a:stretch/>
          </p:blipFill>
          <p:spPr bwMode="auto">
            <a:xfrm>
              <a:off x="1588173" y="-457199"/>
              <a:ext cx="9169847" cy="7315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97" t="235" r="44802" b="6778"/>
            <a:stretch/>
          </p:blipFill>
          <p:spPr bwMode="auto">
            <a:xfrm>
              <a:off x="0" y="-457199"/>
              <a:ext cx="6753723" cy="73633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098" name="Picture 2" descr="https://ds05.infourok.ru/uploads/ex/0a73/00048aca-c7fb1f0d/img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095" y="598571"/>
            <a:ext cx="7547811" cy="566085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11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-1" y="-457199"/>
            <a:ext cx="12192002" cy="7363326"/>
            <a:chOff x="0" y="-457199"/>
            <a:chExt cx="10758020" cy="7363326"/>
          </a:xfrm>
        </p:grpSpPr>
        <p:pic>
          <p:nvPicPr>
            <p:cNvPr id="12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387" b="7719"/>
            <a:stretch/>
          </p:blipFill>
          <p:spPr bwMode="auto">
            <a:xfrm>
              <a:off x="1588173" y="-457199"/>
              <a:ext cx="9169847" cy="7315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97" t="235" r="44802" b="6778"/>
            <a:stretch/>
          </p:blipFill>
          <p:spPr bwMode="auto">
            <a:xfrm>
              <a:off x="0" y="-457199"/>
              <a:ext cx="6753723" cy="73633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3442344" y="2766219"/>
            <a:ext cx="5307312" cy="1325563"/>
          </a:xfrm>
          <a:solidFill>
            <a:schemeClr val="bg1">
              <a:alpha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b="1" dirty="0" smtClean="0"/>
              <a:t>Динамическая пауза</a:t>
            </a: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3760" y="4378960"/>
            <a:ext cx="2143760" cy="2143760"/>
          </a:xfrm>
          <a:prstGeom prst="rect">
            <a:avLst/>
          </a:prstGeom>
        </p:spPr>
      </p:pic>
      <p:pic>
        <p:nvPicPr>
          <p:cNvPr id="7" name="Picture 4" descr="https://steamuserimages-a.akamaihd.net/ugc/2441390355014363359/BD1D26E4FE6CCAAEF355B9082B52D91922A0A633/?imw=512&amp;amp;imh=634&amp;amp;ima=fit&amp;amp;impolicy=Letterbox&amp;amp;imcolor=%23000000&amp;amp;letterbox=tru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79627" l="0" r="100000">
                        <a14:foregroundMark x1="23699" y1="18040" x2="23699" y2="18040"/>
                        <a14:foregroundMark x1="23699" y1="18040" x2="23699" y2="18040"/>
                        <a14:foregroundMark x1="70520" y1="18818" x2="70520" y2="18818"/>
                        <a14:foregroundMark x1="79191" y1="19129" x2="23892" y2="178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848" b="18922"/>
          <a:stretch/>
        </p:blipFill>
        <p:spPr bwMode="auto">
          <a:xfrm flipH="1">
            <a:off x="368932" y="4197424"/>
            <a:ext cx="2110107" cy="210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585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12192000" cy="7315200"/>
            <a:chOff x="0" y="0"/>
            <a:chExt cx="12192000" cy="7315200"/>
          </a:xfrm>
        </p:grpSpPr>
        <p:pic>
          <p:nvPicPr>
            <p:cNvPr id="1026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719"/>
            <a:stretch/>
          </p:blipFill>
          <p:spPr bwMode="auto">
            <a:xfrm>
              <a:off x="0" y="986589"/>
              <a:ext cx="12192000" cy="63286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974" b="55906"/>
            <a:stretch/>
          </p:blipFill>
          <p:spPr bwMode="auto">
            <a:xfrm>
              <a:off x="0" y="0"/>
              <a:ext cx="12192000" cy="3023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Прямоугольник 3"/>
          <p:cNvSpPr/>
          <p:nvPr/>
        </p:nvSpPr>
        <p:spPr>
          <a:xfrm>
            <a:off x="4632298" y="3023937"/>
            <a:ext cx="2927404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dirty="0" smtClean="0"/>
              <a:t>Барсик</a:t>
            </a:r>
            <a:endParaRPr lang="ru-RU" sz="7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821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12192000" cy="7315200"/>
            <a:chOff x="0" y="0"/>
            <a:chExt cx="12192000" cy="7315200"/>
          </a:xfrm>
        </p:grpSpPr>
        <p:pic>
          <p:nvPicPr>
            <p:cNvPr id="1026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719"/>
            <a:stretch/>
          </p:blipFill>
          <p:spPr bwMode="auto">
            <a:xfrm>
              <a:off x="0" y="986589"/>
              <a:ext cx="12192000" cy="63286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974" b="55906"/>
            <a:stretch/>
          </p:blipFill>
          <p:spPr bwMode="auto">
            <a:xfrm>
              <a:off x="0" y="0"/>
              <a:ext cx="12192000" cy="3023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Прямоугольник 3"/>
          <p:cNvSpPr/>
          <p:nvPr/>
        </p:nvSpPr>
        <p:spPr>
          <a:xfrm>
            <a:off x="2431701" y="2859085"/>
            <a:ext cx="7328609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Всего хорошего!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959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-457200"/>
            <a:ext cx="13780172" cy="8061158"/>
            <a:chOff x="0" y="-457200"/>
            <a:chExt cx="13780172" cy="8061158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1588172" y="-457200"/>
              <a:ext cx="12192000" cy="7315200"/>
              <a:chOff x="0" y="0"/>
              <a:chExt cx="12192000" cy="7315200"/>
            </a:xfrm>
          </p:grpSpPr>
          <p:pic>
            <p:nvPicPr>
              <p:cNvPr id="1026" name="Picture 2" descr="https://phonoteka.org/uploads/posts/2021-04/1618672217_8-phonoteka_org-p-milie-foni-dlya-prezentatsii-8.jp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719"/>
              <a:stretch/>
            </p:blipFill>
            <p:spPr bwMode="auto">
              <a:xfrm>
                <a:off x="0" y="986589"/>
                <a:ext cx="12192000" cy="63286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" name="Picture 2" descr="https://phonoteka.org/uploads/posts/2021-04/1618672217_8-phonoteka_org-p-milie-foni-dlya-prezentatsii-8.jp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r="1974" b="55906"/>
              <a:stretch/>
            </p:blipFill>
            <p:spPr bwMode="auto">
              <a:xfrm>
                <a:off x="0" y="0"/>
                <a:ext cx="12192000" cy="3023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7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97" t="235" r="44802" b="700"/>
            <a:stretch/>
          </p:blipFill>
          <p:spPr bwMode="auto">
            <a:xfrm>
              <a:off x="0" y="-457200"/>
              <a:ext cx="6753723" cy="80611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74" name="Picture 2" descr="http://otradakhb.ru/images/metodicheskaya-rabota/psiholog/342fe3ea4abc9657a864a148ac9496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172" y="270933"/>
            <a:ext cx="8205533" cy="5866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9173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12192000" cy="7315200"/>
            <a:chOff x="0" y="0"/>
            <a:chExt cx="12192000" cy="7315200"/>
          </a:xfrm>
        </p:grpSpPr>
        <p:pic>
          <p:nvPicPr>
            <p:cNvPr id="1026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719"/>
            <a:stretch/>
          </p:blipFill>
          <p:spPr bwMode="auto">
            <a:xfrm>
              <a:off x="0" y="986589"/>
              <a:ext cx="12192000" cy="63286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974" b="55906"/>
            <a:stretch/>
          </p:blipFill>
          <p:spPr bwMode="auto">
            <a:xfrm>
              <a:off x="0" y="0"/>
              <a:ext cx="12192000" cy="3023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Прямоугольник 3"/>
          <p:cNvSpPr/>
          <p:nvPr/>
        </p:nvSpPr>
        <p:spPr>
          <a:xfrm>
            <a:off x="164347" y="2859085"/>
            <a:ext cx="11863312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dirty="0"/>
              <a:t>«Делу </a:t>
            </a:r>
            <a:r>
              <a:rPr lang="ru-RU" sz="7200" dirty="0" smtClean="0"/>
              <a:t>- время, </a:t>
            </a:r>
            <a:r>
              <a:rPr lang="ru-RU" sz="7200" smtClean="0"/>
              <a:t>а потехе - час</a:t>
            </a:r>
            <a:r>
              <a:rPr lang="ru-RU" sz="7200" dirty="0"/>
              <a:t>»</a:t>
            </a:r>
            <a:endParaRPr lang="ru-RU" sz="7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749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-457200"/>
            <a:ext cx="13780172" cy="8061158"/>
            <a:chOff x="0" y="-457200"/>
            <a:chExt cx="13780172" cy="8061158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1588172" y="-457200"/>
              <a:ext cx="12192000" cy="7315200"/>
              <a:chOff x="0" y="0"/>
              <a:chExt cx="12192000" cy="7315200"/>
            </a:xfrm>
          </p:grpSpPr>
          <p:pic>
            <p:nvPicPr>
              <p:cNvPr id="9" name="Picture 2" descr="https://phonoteka.org/uploads/posts/2021-04/1618672217_8-phonoteka_org-p-milie-foni-dlya-prezentatsii-8.jp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719"/>
              <a:stretch/>
            </p:blipFill>
            <p:spPr bwMode="auto">
              <a:xfrm>
                <a:off x="0" y="986589"/>
                <a:ext cx="12192000" cy="63286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2" descr="https://phonoteka.org/uploads/posts/2021-04/1618672217_8-phonoteka_org-p-milie-foni-dlya-prezentatsii-8.jp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r="1974" b="55906"/>
              <a:stretch/>
            </p:blipFill>
            <p:spPr bwMode="auto">
              <a:xfrm>
                <a:off x="0" y="0"/>
                <a:ext cx="12192000" cy="3023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8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97" t="235" r="44802" b="700"/>
            <a:stretch/>
          </p:blipFill>
          <p:spPr bwMode="auto">
            <a:xfrm>
              <a:off x="0" y="-457200"/>
              <a:ext cx="6753723" cy="80611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Прямоугольник 3"/>
          <p:cNvSpPr/>
          <p:nvPr/>
        </p:nvSpPr>
        <p:spPr>
          <a:xfrm>
            <a:off x="1117126" y="1665380"/>
            <a:ext cx="9149822" cy="30469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i="1" dirty="0"/>
              <a:t>Ой, беда! Пропал Бориска,</a:t>
            </a:r>
            <a:br>
              <a:rPr lang="ru-RU" sz="4800" i="1" dirty="0"/>
            </a:br>
            <a:r>
              <a:rPr lang="ru-RU" sz="4800" i="1" dirty="0"/>
              <a:t>И исчезла </a:t>
            </a:r>
            <a:r>
              <a:rPr lang="ru-RU" sz="4800" i="1" dirty="0" err="1"/>
              <a:t>б</a:t>
            </a:r>
            <a:r>
              <a:rPr lang="ru-RU" sz="4800" i="1" dirty="0" err="1" smtClean="0"/>
              <a:t>арбариска</a:t>
            </a:r>
            <a:r>
              <a:rPr lang="ru-RU" sz="4800" i="1" dirty="0"/>
              <a:t>.</a:t>
            </a:r>
            <a:br>
              <a:rPr lang="ru-RU" sz="4800" i="1" dirty="0"/>
            </a:br>
            <a:r>
              <a:rPr lang="ru-RU" sz="4800" i="1" dirty="0"/>
              <a:t>Буква Б, скажи Бориске, </a:t>
            </a:r>
            <a:br>
              <a:rPr lang="ru-RU" sz="4800" i="1" dirty="0"/>
            </a:br>
            <a:r>
              <a:rPr lang="ru-RU" sz="4800" i="1" dirty="0"/>
              <a:t>Стынет борщ в бордовый миске.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88606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-457200"/>
            <a:ext cx="13780172" cy="8061158"/>
            <a:chOff x="0" y="-457200"/>
            <a:chExt cx="13780172" cy="8061158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1588172" y="-457200"/>
              <a:ext cx="12192000" cy="7315200"/>
              <a:chOff x="0" y="0"/>
              <a:chExt cx="12192000" cy="7315200"/>
            </a:xfrm>
          </p:grpSpPr>
          <p:pic>
            <p:nvPicPr>
              <p:cNvPr id="9" name="Picture 2" descr="https://phonoteka.org/uploads/posts/2021-04/1618672217_8-phonoteka_org-p-milie-foni-dlya-prezentatsii-8.jp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719"/>
              <a:stretch/>
            </p:blipFill>
            <p:spPr bwMode="auto">
              <a:xfrm>
                <a:off x="0" y="986589"/>
                <a:ext cx="12192000" cy="63286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2" descr="https://phonoteka.org/uploads/posts/2021-04/1618672217_8-phonoteka_org-p-milie-foni-dlya-prezentatsii-8.jp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r="1974" b="55906"/>
              <a:stretch/>
            </p:blipFill>
            <p:spPr bwMode="auto">
              <a:xfrm>
                <a:off x="0" y="0"/>
                <a:ext cx="12192000" cy="3023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8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97" t="235" r="44802" b="700"/>
            <a:stretch/>
          </p:blipFill>
          <p:spPr bwMode="auto">
            <a:xfrm>
              <a:off x="0" y="-457200"/>
              <a:ext cx="6753723" cy="80611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Прямоугольник 3"/>
          <p:cNvSpPr/>
          <p:nvPr/>
        </p:nvSpPr>
        <p:spPr>
          <a:xfrm>
            <a:off x="1117126" y="1665380"/>
            <a:ext cx="9149822" cy="30469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i="1" dirty="0"/>
              <a:t>Ой, беда! Пропал Бориска,</a:t>
            </a:r>
            <a:br>
              <a:rPr lang="ru-RU" sz="4800" i="1" dirty="0"/>
            </a:br>
            <a:r>
              <a:rPr lang="ru-RU" sz="4800" i="1" dirty="0"/>
              <a:t>И исчезла </a:t>
            </a:r>
            <a:r>
              <a:rPr lang="ru-RU" sz="4800" i="1" dirty="0" err="1"/>
              <a:t>б</a:t>
            </a:r>
            <a:r>
              <a:rPr lang="ru-RU" sz="4800" i="1" dirty="0" err="1" smtClean="0"/>
              <a:t>арбариска</a:t>
            </a:r>
            <a:r>
              <a:rPr lang="ru-RU" sz="4800" i="1" dirty="0"/>
              <a:t>.</a:t>
            </a:r>
            <a:br>
              <a:rPr lang="ru-RU" sz="4800" i="1" dirty="0"/>
            </a:br>
            <a:r>
              <a:rPr lang="ru-RU" sz="4800" i="1" dirty="0"/>
              <a:t>Буква Б, скажи Бориске, </a:t>
            </a:r>
            <a:br>
              <a:rPr lang="ru-RU" sz="4800" i="1" dirty="0"/>
            </a:br>
            <a:r>
              <a:rPr lang="ru-RU" sz="4800" i="1" dirty="0"/>
              <a:t>Стынет борщ в бордовый миске.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27499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-457200"/>
            <a:ext cx="13780172" cy="8061158"/>
            <a:chOff x="0" y="-457200"/>
            <a:chExt cx="13780172" cy="8061158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1588172" y="-457200"/>
              <a:ext cx="12192000" cy="7315200"/>
              <a:chOff x="0" y="0"/>
              <a:chExt cx="12192000" cy="7315200"/>
            </a:xfrm>
          </p:grpSpPr>
          <p:pic>
            <p:nvPicPr>
              <p:cNvPr id="12" name="Picture 2" descr="https://phonoteka.org/uploads/posts/2021-04/1618672217_8-phonoteka_org-p-milie-foni-dlya-prezentatsii-8.jp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719"/>
              <a:stretch/>
            </p:blipFill>
            <p:spPr bwMode="auto">
              <a:xfrm>
                <a:off x="0" y="986589"/>
                <a:ext cx="12192000" cy="63286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2" descr="https://phonoteka.org/uploads/posts/2021-04/1618672217_8-phonoteka_org-p-milie-foni-dlya-prezentatsii-8.jp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r="1974" b="55906"/>
              <a:stretch/>
            </p:blipFill>
            <p:spPr bwMode="auto">
              <a:xfrm>
                <a:off x="0" y="0"/>
                <a:ext cx="12192000" cy="3023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1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97" t="235" r="44802" b="700"/>
            <a:stretch/>
          </p:blipFill>
          <p:spPr bwMode="auto">
            <a:xfrm>
              <a:off x="0" y="-457200"/>
              <a:ext cx="6753723" cy="80611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1331119" y="2452156"/>
            <a:ext cx="9485324" cy="1165852"/>
          </a:xfrm>
          <a:solidFill>
            <a:schemeClr val="bg1">
              <a:alpha val="80000"/>
            </a:schemeClr>
          </a:solidFill>
          <a:ln>
            <a:solidFill>
              <a:schemeClr val="tx1"/>
            </a:solidFill>
          </a:ln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cs typeface="Times New Roman" panose="02020603050405020304" pitchFamily="18" charset="0"/>
              </a:rPr>
              <a:t>Тема урока:</a:t>
            </a:r>
            <a:endParaRPr lang="ru-RU" sz="4000" dirty="0"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94849" y="2605065"/>
            <a:ext cx="65215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Письмо заглавной буквы «Б»</a:t>
            </a:r>
          </a:p>
        </p:txBody>
      </p:sp>
    </p:spTree>
    <p:extLst>
      <p:ext uri="{BB962C8B-B14F-4D97-AF65-F5344CB8AC3E}">
        <p14:creationId xmlns:p14="http://schemas.microsoft.com/office/powerpoint/2010/main" val="245232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-254560"/>
            <a:ext cx="13780172" cy="8061158"/>
            <a:chOff x="0" y="-457200"/>
            <a:chExt cx="13780172" cy="8061158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1588172" y="-457200"/>
              <a:ext cx="12192000" cy="7315200"/>
              <a:chOff x="0" y="0"/>
              <a:chExt cx="12192000" cy="7315200"/>
            </a:xfrm>
          </p:grpSpPr>
          <p:pic>
            <p:nvPicPr>
              <p:cNvPr id="12" name="Picture 2" descr="https://phonoteka.org/uploads/posts/2021-04/1618672217_8-phonoteka_org-p-milie-foni-dlya-prezentatsii-8.jp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719"/>
              <a:stretch/>
            </p:blipFill>
            <p:spPr bwMode="auto">
              <a:xfrm>
                <a:off x="0" y="986589"/>
                <a:ext cx="12192000" cy="63286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2" descr="https://phonoteka.org/uploads/posts/2021-04/1618672217_8-phonoteka_org-p-milie-foni-dlya-prezentatsii-8.jp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r="1974" b="55906"/>
              <a:stretch/>
            </p:blipFill>
            <p:spPr bwMode="auto">
              <a:xfrm>
                <a:off x="0" y="0"/>
                <a:ext cx="12192000" cy="3023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1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97" t="235" r="44802" b="700"/>
            <a:stretch/>
          </p:blipFill>
          <p:spPr bwMode="auto">
            <a:xfrm>
              <a:off x="0" y="-457200"/>
              <a:ext cx="6753723" cy="80611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Объект 2"/>
          <p:cNvSpPr txBox="1">
            <a:spLocks/>
          </p:cNvSpPr>
          <p:nvPr/>
        </p:nvSpPr>
        <p:spPr>
          <a:xfrm>
            <a:off x="705479" y="2165697"/>
            <a:ext cx="10845209" cy="252472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400" dirty="0">
                <a:cs typeface="Times New Roman" panose="02020603050405020304" pitchFamily="18" charset="0"/>
              </a:rPr>
              <a:t>Цель урока</a:t>
            </a:r>
            <a:r>
              <a:rPr lang="ru-RU" sz="4400" dirty="0" smtClean="0">
                <a:cs typeface="Times New Roman" panose="02020603050405020304" pitchFamily="18" charset="0"/>
              </a:rPr>
              <a:t>:</a:t>
            </a:r>
            <a:endParaRPr lang="ru-RU" sz="4400" dirty="0"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47940" y="2135874"/>
            <a:ext cx="77027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/>
              <a:t>Узнать как пишется </a:t>
            </a:r>
            <a:r>
              <a:rPr lang="ru-RU" sz="4000" dirty="0" err="1" smtClean="0"/>
              <a:t>заглавнуя</a:t>
            </a:r>
            <a:r>
              <a:rPr lang="ru-RU" sz="4000" dirty="0" smtClean="0"/>
              <a:t> </a:t>
            </a:r>
            <a:r>
              <a:rPr lang="ru-RU" sz="4000" dirty="0"/>
              <a:t>письменную </a:t>
            </a:r>
            <a:r>
              <a:rPr lang="ru-RU" sz="4000" dirty="0" smtClean="0"/>
              <a:t>буква «Б»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/>
              <a:t>Научиться писать заглавную букву «Б»</a:t>
            </a:r>
            <a:endParaRPr lang="ru-RU" sz="4000" dirty="0">
              <a:cs typeface="Times New Roman" panose="02020603050405020304" pitchFamily="18" charset="0"/>
            </a:endParaRPr>
          </a:p>
        </p:txBody>
      </p:sp>
      <p:pic>
        <p:nvPicPr>
          <p:cNvPr id="15" name="Picture 2" descr="https://phonoteka.org/uploads/posts/2021-04/1618672217_8-phonoteka_org-p-milie-foni-dlya-prezentatsii-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9860" b="87568" l="68204" r="964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4671" t="45147" b="7719"/>
          <a:stretch/>
        </p:blipFill>
        <p:spPr bwMode="auto">
          <a:xfrm>
            <a:off x="9472863" y="3818020"/>
            <a:ext cx="4307309" cy="323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4901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0" y="-457200"/>
            <a:ext cx="13780172" cy="8061158"/>
            <a:chOff x="0" y="-457200"/>
            <a:chExt cx="13780172" cy="8061158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1588172" y="-457200"/>
              <a:ext cx="12192000" cy="7315200"/>
              <a:chOff x="0" y="0"/>
              <a:chExt cx="12192000" cy="7315200"/>
            </a:xfrm>
          </p:grpSpPr>
          <p:pic>
            <p:nvPicPr>
              <p:cNvPr id="14" name="Picture 2" descr="https://phonoteka.org/uploads/posts/2021-04/1618672217_8-phonoteka_org-p-milie-foni-dlya-prezentatsii-8.jp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719"/>
              <a:stretch/>
            </p:blipFill>
            <p:spPr bwMode="auto">
              <a:xfrm>
                <a:off x="0" y="986589"/>
                <a:ext cx="12192000" cy="63286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2" descr="https://phonoteka.org/uploads/posts/2021-04/1618672217_8-phonoteka_org-p-milie-foni-dlya-prezentatsii-8.jp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r="1974" b="55906"/>
              <a:stretch/>
            </p:blipFill>
            <p:spPr bwMode="auto">
              <a:xfrm>
                <a:off x="0" y="0"/>
                <a:ext cx="12192000" cy="3023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3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97" t="235" r="44802" b="700"/>
            <a:stretch/>
          </p:blipFill>
          <p:spPr bwMode="auto">
            <a:xfrm>
              <a:off x="0" y="-457200"/>
              <a:ext cx="6753723" cy="80611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4793" y="365125"/>
            <a:ext cx="3542414" cy="1325563"/>
          </a:xfrm>
          <a:solidFill>
            <a:schemeClr val="bg1">
              <a:alpha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ru-RU" dirty="0" smtClean="0">
                <a:latin typeface="+mn-lt"/>
                <a:cs typeface="Times New Roman" panose="02020603050405020304" pitchFamily="18" charset="0"/>
              </a:rPr>
              <a:t>План урока</a:t>
            </a:r>
            <a:endParaRPr lang="ru-RU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29217"/>
          </a:xfrm>
          <a:solidFill>
            <a:schemeClr val="lt1">
              <a:alpha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dirty="0" smtClean="0"/>
              <a:t>Познакомимся </a:t>
            </a:r>
            <a:r>
              <a:rPr lang="ru-RU" sz="4000" dirty="0"/>
              <a:t>с элементами строчной буквы «Б», с правильной последовательностью написания этих </a:t>
            </a:r>
            <a:r>
              <a:rPr lang="ru-RU" sz="4000" dirty="0" smtClean="0"/>
              <a:t>элементов.</a:t>
            </a:r>
          </a:p>
          <a:p>
            <a:r>
              <a:rPr lang="ru-RU" sz="4000" dirty="0" smtClean="0"/>
              <a:t> </a:t>
            </a:r>
            <a:r>
              <a:rPr lang="ru-RU" sz="4000" dirty="0"/>
              <a:t>Самостоятельно напишем букву, слоги, слова</a:t>
            </a:r>
          </a:p>
          <a:p>
            <a:r>
              <a:rPr lang="ru-RU" sz="4000" dirty="0" smtClean="0"/>
              <a:t>Напишем </a:t>
            </a:r>
            <a:r>
              <a:rPr lang="ru-RU" sz="4000" dirty="0"/>
              <a:t>предложение с новой буквой</a:t>
            </a:r>
          </a:p>
          <a:p>
            <a:r>
              <a:rPr lang="ru-RU" sz="4000" dirty="0" smtClean="0"/>
              <a:t>Сделаем </a:t>
            </a:r>
            <a:r>
              <a:rPr lang="ru-RU" sz="4000" dirty="0"/>
              <a:t>выводы </a:t>
            </a:r>
          </a:p>
        </p:txBody>
      </p:sp>
      <p:pic>
        <p:nvPicPr>
          <p:cNvPr id="16" name="Picture 2" descr="https://phonoteka.org/uploads/posts/2021-04/1618672217_8-phonoteka_org-p-milie-foni-dlya-prezentatsii-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9860" b="87568" l="68204" r="964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4671" t="45147" b="7719"/>
          <a:stretch/>
        </p:blipFill>
        <p:spPr bwMode="auto">
          <a:xfrm>
            <a:off x="9472863" y="3625516"/>
            <a:ext cx="4307309" cy="323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66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-1" y="-457199"/>
            <a:ext cx="12192002" cy="7363326"/>
            <a:chOff x="0" y="-457199"/>
            <a:chExt cx="10758020" cy="7363326"/>
          </a:xfrm>
        </p:grpSpPr>
        <p:pic>
          <p:nvPicPr>
            <p:cNvPr id="12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387" b="7719"/>
            <a:stretch/>
          </p:blipFill>
          <p:spPr bwMode="auto">
            <a:xfrm>
              <a:off x="1588173" y="-457199"/>
              <a:ext cx="9169847" cy="7315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https://phonoteka.org/uploads/posts/2021-04/1618672217_8-phonoteka_org-p-milie-foni-dlya-prezentatsii-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97" t="235" r="44802" b="6778"/>
            <a:stretch/>
          </p:blipFill>
          <p:spPr bwMode="auto">
            <a:xfrm>
              <a:off x="0" y="-457199"/>
              <a:ext cx="6753723" cy="73633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3442344" y="2766219"/>
            <a:ext cx="5307312" cy="1325563"/>
          </a:xfrm>
          <a:solidFill>
            <a:schemeClr val="bg1">
              <a:alpha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b="1" dirty="0" smtClean="0"/>
              <a:t>Пальчиковая гимнастика</a:t>
            </a: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3760" y="4378960"/>
            <a:ext cx="2143760" cy="2143760"/>
          </a:xfrm>
          <a:prstGeom prst="rect">
            <a:avLst/>
          </a:prstGeom>
        </p:spPr>
      </p:pic>
      <p:pic>
        <p:nvPicPr>
          <p:cNvPr id="7" name="Picture 4" descr="https://steamuserimages-a.akamaihd.net/ugc/2441390355014363359/BD1D26E4FE6CCAAEF355B9082B52D91922A0A633/?imw=512&amp;amp;imh=634&amp;amp;ima=fit&amp;amp;impolicy=Letterbox&amp;amp;imcolor=%23000000&amp;amp;letterbox=tru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79627" l="0" r="100000">
                        <a14:foregroundMark x1="23699" y1="18040" x2="23699" y2="18040"/>
                        <a14:foregroundMark x1="23699" y1="18040" x2="23699" y2="18040"/>
                        <a14:foregroundMark x1="70520" y1="18818" x2="70520" y2="18818"/>
                        <a14:foregroundMark x1="79191" y1="19129" x2="23892" y2="178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848" b="18922"/>
          <a:stretch/>
        </p:blipFill>
        <p:spPr bwMode="auto">
          <a:xfrm flipH="1">
            <a:off x="368932" y="4197424"/>
            <a:ext cx="2110107" cy="210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8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95</Words>
  <Application>Microsoft Office PowerPoint</Application>
  <PresentationFormat>Широкоэкранный</PresentationFormat>
  <Paragraphs>18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 урока</vt:lpstr>
      <vt:lpstr>Пальчиковая гимнастика</vt:lpstr>
      <vt:lpstr>Презентация PowerPoint</vt:lpstr>
      <vt:lpstr>Динамическая пауза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Учетная запись Майкрософт</cp:lastModifiedBy>
  <cp:revision>15</cp:revision>
  <dcterms:created xsi:type="dcterms:W3CDTF">2021-11-29T11:04:46Z</dcterms:created>
  <dcterms:modified xsi:type="dcterms:W3CDTF">2021-11-30T03:31:18Z</dcterms:modified>
</cp:coreProperties>
</file>