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  <p:sldId id="264" r:id="rId4"/>
    <p:sldId id="261" r:id="rId5"/>
    <p:sldId id="265" r:id="rId6"/>
    <p:sldId id="266" r:id="rId7"/>
    <p:sldId id="267" r:id="rId8"/>
    <p:sldId id="270" r:id="rId9"/>
    <p:sldId id="268" r:id="rId10"/>
    <p:sldId id="269" r:id="rId11"/>
    <p:sldId id="271" r:id="rId12"/>
    <p:sldId id="272" r:id="rId13"/>
    <p:sldId id="273" r:id="rId14"/>
    <p:sldId id="276" r:id="rId15"/>
    <p:sldId id="274" r:id="rId16"/>
    <p:sldId id="275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E00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нравится ли тебе слушать музыку?</c:v>
                </c:pt>
                <c:pt idx="1">
                  <c:v>музыка может менять настроение </c:v>
                </c:pt>
                <c:pt idx="2">
                  <c:v>вместо школьного звонка играет музыка</c:v>
                </c:pt>
                <c:pt idx="3">
                  <c:v>начало урока - энергичная музыка,  окончание – спокойная 
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165</c:v>
                </c:pt>
                <c:pt idx="1">
                  <c:v>171</c:v>
                </c:pt>
                <c:pt idx="2">
                  <c:v>176</c:v>
                </c:pt>
                <c:pt idx="3">
                  <c:v>122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нравится ли тебе слушать музыку?</c:v>
                </c:pt>
                <c:pt idx="1">
                  <c:v>музыка может менять настроение </c:v>
                </c:pt>
                <c:pt idx="2">
                  <c:v>вместо школьного звонка играет музыка</c:v>
                </c:pt>
                <c:pt idx="3">
                  <c:v>начало урока - энергичная музыка,  окончание – спокойная 
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</c:v>
                </c:pt>
                <c:pt idx="1">
                  <c:v>9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</c:ser>
        <c:axId val="130821120"/>
        <c:axId val="132272896"/>
      </c:barChart>
      <c:catAx>
        <c:axId val="130821120"/>
        <c:scaling>
          <c:orientation val="minMax"/>
        </c:scaling>
        <c:axPos val="b"/>
        <c:tickLblPos val="nextTo"/>
        <c:crossAx val="132272896"/>
        <c:crosses val="autoZero"/>
        <c:auto val="1"/>
        <c:lblAlgn val="ctr"/>
        <c:lblOffset val="100"/>
      </c:catAx>
      <c:valAx>
        <c:axId val="132272896"/>
        <c:scaling>
          <c:orientation val="minMax"/>
        </c:scaling>
        <c:axPos val="l"/>
        <c:majorGridlines/>
        <c:numFmt formatCode="General" sourceLinked="1"/>
        <c:tickLblPos val="nextTo"/>
        <c:crossAx val="13082112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077072"/>
            <a:ext cx="6400800" cy="1872208"/>
          </a:xfrm>
        </p:spPr>
        <p:txBody>
          <a:bodyPr>
            <a:noAutofit/>
          </a:bodyPr>
          <a:lstStyle/>
          <a:p>
            <a:pPr algn="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выполнил: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ученик </a:t>
            </a: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 </a:t>
            </a: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«Б» </a:t>
            </a:r>
            <a:r>
              <a:rPr lang="ru-RU" sz="1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класса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МБОУ «СОШ №</a:t>
            </a: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 </a:t>
            </a:r>
            <a:r>
              <a:rPr lang="ru-RU" sz="1600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им.А.А.Ивасеко</a:t>
            </a: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Тычина Антон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научный	руководитель: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  Агапова И.Ю.</a:t>
            </a:r>
          </a:p>
          <a:p>
            <a:pPr algn="r"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г. Нефтеюганск, </a:t>
            </a:r>
            <a:r>
              <a:rPr lang="ru-RU" sz="1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2022 г.</a:t>
            </a:r>
            <a:endParaRPr lang="ru-RU" sz="1400" dirty="0">
              <a:ea typeface="Calibri"/>
              <a:cs typeface="Times New Roman"/>
            </a:endParaRPr>
          </a:p>
          <a:p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564904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музыки на человека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931590" cy="8936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79712" y="476672"/>
            <a:ext cx="59628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УЧЕРЕЖДЕНИЕ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«СРЕДНЯЯ ОБЩЕОБРАЗОВАТЕЛЬНАЯ ШКОЛА №3 </a:t>
            </a:r>
            <a:r>
              <a:rPr kumimoji="0" lang="ru-RU" altLang="ru-RU" sz="1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ИМ. А.А.ИВАСЕНКО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556792"/>
            <a:ext cx="889248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spc="-2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Муниципальный этап научной конференции  </a:t>
            </a:r>
            <a:r>
              <a:rPr lang="ru-RU" sz="2000" b="1" i="1" spc="-2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молодых исследователей</a:t>
            </a:r>
            <a:endParaRPr lang="ru-RU" sz="2000" b="1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ctr"/>
            <a:r>
              <a:rPr lang="ru-RU" sz="2000" b="1" i="1" spc="-2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«Шаг в будущее</a:t>
            </a:r>
            <a:r>
              <a:rPr lang="ru-RU" sz="2000" b="1" i="1" spc="-2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/>
            <a:endParaRPr lang="ru-RU" sz="2000" b="1" i="1" spc="-20" dirty="0" smtClean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spc="-20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Первые шаги в науку</a:t>
            </a:r>
            <a:endParaRPr lang="ru-RU" sz="2000" b="1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Эксперимент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1381507"/>
            <a:ext cx="82809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эксперимента: </a:t>
            </a: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проанализировать, как музыка разных жанров влияет на частоту пульса и давление человека после физических нагрузок.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AutoShape 3" descr="Исследование пульса и артериального давле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861048"/>
            <a:ext cx="3816424" cy="279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249184"/>
          <a:ext cx="9143999" cy="6228895"/>
        </p:xfrm>
        <a:graphic>
          <a:graphicData uri="http://schemas.openxmlformats.org/drawingml/2006/table">
            <a:tbl>
              <a:tblPr/>
              <a:tblGrid>
                <a:gridCol w="1187623"/>
                <a:gridCol w="1983893"/>
                <a:gridCol w="737184"/>
                <a:gridCol w="699683"/>
                <a:gridCol w="794279"/>
                <a:gridCol w="794279"/>
                <a:gridCol w="699683"/>
                <a:gridCol w="778045"/>
                <a:gridCol w="778045"/>
                <a:gridCol w="691285"/>
              </a:tblGrid>
              <a:tr h="3326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Состояние человека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Классическая музыка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Популярная музыка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Тяжелый металл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Без музыки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давление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пульс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давление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пульс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давление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пульс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давление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пульс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Папа Анатолий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(38 лет)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до физической нагрузки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118/70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116/70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122/75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120/70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после физической нагрузки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125/81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131/77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135/80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130/76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после прослушивания музыки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121/78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122/75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133/80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125/75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Мама Ирина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(34 года)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до физической нагрузки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127/75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130/80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132/82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131/82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после физической нагрузки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137/86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142/85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144/87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145/86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после прослушивания музыки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134/84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140/85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142/85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143/85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Антон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(8 лет)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до физической нагрузки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102/68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69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103/71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103/73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105/69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после физической нагрузки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117/72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115/74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120/71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119/74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после прослушивания музыки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114/70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110/72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118/70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117/73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51" marR="434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" name="Группа 2"/>
          <p:cNvGrpSpPr/>
          <p:nvPr/>
        </p:nvGrpSpPr>
        <p:grpSpPr>
          <a:xfrm>
            <a:off x="3563888" y="1916832"/>
            <a:ext cx="5400600" cy="3960440"/>
            <a:chOff x="3563888" y="1916832"/>
            <a:chExt cx="5400600" cy="3960440"/>
          </a:xfrm>
        </p:grpSpPr>
        <p:cxnSp>
          <p:nvCxnSpPr>
            <p:cNvPr id="16" name="Прямая со стрелкой 15"/>
            <p:cNvCxnSpPr/>
            <p:nvPr/>
          </p:nvCxnSpPr>
          <p:spPr>
            <a:xfrm>
              <a:off x="3563888" y="19168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3563888" y="37170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3563888" y="5589240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4427984" y="19168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4427984" y="37170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4427984" y="5589240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5004048" y="19168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5004048" y="5589240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7452320" y="3789040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8964488" y="5589240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8964488" y="37170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8964488" y="19168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5940152" y="19168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5940152" y="3717032"/>
              <a:ext cx="0" cy="28803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Группа 33"/>
            <p:cNvGrpSpPr/>
            <p:nvPr/>
          </p:nvGrpSpPr>
          <p:grpSpPr>
            <a:xfrm rot="20720102">
              <a:off x="5009912" y="3975662"/>
              <a:ext cx="348311" cy="91150"/>
              <a:chOff x="467544" y="692696"/>
              <a:chExt cx="216024" cy="72008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467544" y="692696"/>
                <a:ext cx="21602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467544" y="764704"/>
                <a:ext cx="21602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Группа 34"/>
            <p:cNvGrpSpPr/>
            <p:nvPr/>
          </p:nvGrpSpPr>
          <p:grpSpPr>
            <a:xfrm rot="20720102">
              <a:off x="7242161" y="5775862"/>
              <a:ext cx="348311" cy="91150"/>
              <a:chOff x="467544" y="692696"/>
              <a:chExt cx="216024" cy="72008"/>
            </a:xfrm>
          </p:grpSpPr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467544" y="692696"/>
                <a:ext cx="21602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467544" y="764704"/>
                <a:ext cx="21602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Группа 38"/>
            <p:cNvGrpSpPr/>
            <p:nvPr/>
          </p:nvGrpSpPr>
          <p:grpSpPr>
            <a:xfrm rot="20720102">
              <a:off x="6522081" y="2103454"/>
              <a:ext cx="348311" cy="91150"/>
              <a:chOff x="467544" y="692696"/>
              <a:chExt cx="216024" cy="72008"/>
            </a:xfrm>
          </p:grpSpPr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467544" y="692696"/>
                <a:ext cx="21602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467544" y="764704"/>
                <a:ext cx="21602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913784"/>
            <a:ext cx="9144000" cy="194421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332656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музыка может влиять на частоту пульса и давление человека после физических нагрузок;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классическая музыка в большей степени способствует общему оздоровлению организма (артериальное давление и пульс восстанавливаются быстрее);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тяжелая рок-музыка приводит к перевозбуждению, а значит тормозит процесс восстановления организма после нагрузок и стрессов.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434" y="116632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Опрос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872" r="4325"/>
          <a:stretch/>
        </p:blipFill>
        <p:spPr>
          <a:xfrm>
            <a:off x="3678810" y="1039962"/>
            <a:ext cx="4824536" cy="3832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42" t="3791" r="27247"/>
          <a:stretch/>
        </p:blipFill>
        <p:spPr bwMode="auto">
          <a:xfrm>
            <a:off x="294180" y="257212"/>
            <a:ext cx="2363033" cy="1980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48" y="2380825"/>
            <a:ext cx="2369965" cy="2024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34" y="4611096"/>
            <a:ext cx="2362779" cy="1949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78"/>
          <a:stretch/>
        </p:blipFill>
        <p:spPr bwMode="auto">
          <a:xfrm>
            <a:off x="3307883" y="4611096"/>
            <a:ext cx="2501225" cy="2006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044" r="5229"/>
          <a:stretch/>
        </p:blipFill>
        <p:spPr bwMode="auto">
          <a:xfrm>
            <a:off x="6126669" y="4611096"/>
            <a:ext cx="2726678" cy="2006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Диаграмма 2"/>
          <p:cNvGraphicFramePr/>
          <p:nvPr/>
        </p:nvGraphicFramePr>
        <p:xfrm>
          <a:off x="467544" y="476672"/>
          <a:ext cx="835292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75656" y="0"/>
            <a:ext cx="6663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Результаты опроса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AutoShape 5" descr="Безопасность в школе Школьный зво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0" name="Picture 6" descr="C:\Users\Ирина\Downloads\zvonok300_3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2857500" cy="2857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59832" y="188641"/>
            <a:ext cx="6050246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И.С.Бах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«Шутка»</a:t>
            </a:r>
          </a:p>
          <a:p>
            <a:r>
              <a:rPr lang="ru-RU" sz="2300" b="1" dirty="0" err="1" smtClean="0">
                <a:latin typeface="Times New Roman" pitchFamily="18" charset="0"/>
                <a:cs typeface="Times New Roman" pitchFamily="18" charset="0"/>
              </a:rPr>
              <a:t>А.Вивальди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«Времена года»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П.И.Чайковский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«Вальс цветов»;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«Танец Феи Драже»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Э.Григ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«Утро»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А.Хачатурян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«Танец с саблями»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Л.Бетховен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«Соната№7»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А.Дворжак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«Юмореска»</a:t>
            </a:r>
          </a:p>
          <a:p>
            <a:r>
              <a:rPr lang="ru-RU" sz="2300" b="1" dirty="0" err="1" smtClean="0">
                <a:latin typeface="Times New Roman" pitchFamily="18" charset="0"/>
                <a:cs typeface="Times New Roman" pitchFamily="18" charset="0"/>
              </a:rPr>
              <a:t>В.Монти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«Чардаш»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В.А.Моцарт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«Маленькая ночная серенада»;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«Рондо в турецком стиле»;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«Симфония №40» (1ч.)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И.С.Бах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«Оркестровая сюита»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Ж.Бизе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«Хабанера»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М. П. Мусоргский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 Рассвет на Москве-реке»</a:t>
            </a:r>
          </a:p>
          <a:p>
            <a:r>
              <a:rPr lang="ru-RU" sz="2300" b="1" dirty="0" err="1" smtClean="0">
                <a:latin typeface="Times New Roman" pitchFamily="18" charset="0"/>
                <a:cs typeface="Times New Roman" pitchFamily="18" charset="0"/>
              </a:rPr>
              <a:t>Н.А.Римский-Корсаков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«Полет шмеля»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М.И.Глинка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«Патриотическая песня»;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Д.Б.Шостакович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«Вальс №2»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7975" y="186715"/>
            <a:ext cx="836009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выводы: 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457200" algn="just">
              <a:buFont typeface="Verdana"/>
              <a:buChar char="-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музыка способна как положительно воздействовать на организм человека, так и негативно;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457200" algn="just">
              <a:buFont typeface="Verdana"/>
              <a:buChar char="-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самое положительное влияние на человека оказывает классическая музыка. Мой эксперимент показал, что классическая музыка понижает и нормализует давление и пульс после физической нагрузки;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457200" algn="just">
              <a:buFont typeface="Verdana"/>
              <a:buChar char="-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долго слушать группы, играющие в стиле рок и металл, нежелательно. Мой эксперимент подтвердил, что рок-музыка негативно повлияла на организм: давление и пульс остались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повышенными.</a:t>
            </a:r>
          </a:p>
          <a:p>
            <a:pPr marL="342900" lvl="0" algn="just"/>
            <a:endParaRPr lang="ru-RU" sz="2400" dirty="0">
              <a:latin typeface="Times New Roman"/>
              <a:ea typeface="Times New Roman"/>
              <a:cs typeface="Times New Roman"/>
            </a:endParaRPr>
          </a:p>
          <a:p>
            <a:pPr marL="342900" lvl="0" algn="just"/>
            <a:r>
              <a:rPr lang="ru-RU" sz="2400" dirty="0" smtClean="0">
                <a:latin typeface="Times New Roman"/>
                <a:ea typeface="Times New Roman"/>
              </a:rPr>
              <a:t>Моя </a:t>
            </a:r>
            <a:r>
              <a:rPr lang="ru-RU" sz="2400" b="1" dirty="0">
                <a:latin typeface="Times New Roman"/>
                <a:ea typeface="Times New Roman"/>
              </a:rPr>
              <a:t>гипотеза</a:t>
            </a:r>
            <a:r>
              <a:rPr lang="ru-RU" sz="2400" dirty="0">
                <a:latin typeface="Times New Roman"/>
                <a:ea typeface="Times New Roman"/>
              </a:rPr>
              <a:t> подтвердилась: </a:t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>разные жанры музыки оказывают разное воздействие на организм человека, в частности на давление и пульс человека. 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6140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Влияние музыки на человека – Конструктор Успех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constructorus.ru/wp-content/uploads/2012/10/%D0%9A%D0%B0%D0%BA-%D0%BC%D1%83%D0%B7%D1%8B%D0%BA%D0%B0-%D0%B2%D0%BB%D0%B8%D1%8F%D0%B5%D1%82-%D0%BD%D0%B0-%D1%87%D0%B5%D0%BB%D0%BE%D0%B2%D0%B5%D0%BA%D0%B0.jpg"/>
          <p:cNvSpPr>
            <a:spLocks noChangeAspect="1" noChangeArrowheads="1"/>
          </p:cNvSpPr>
          <p:nvPr/>
        </p:nvSpPr>
        <p:spPr bwMode="auto">
          <a:xfrm>
            <a:off x="155575" y="-1714500"/>
            <a:ext cx="4229100" cy="3581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39552" y="2780928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rgbClr val="C04E00"/>
                </a:solidFill>
                <a:latin typeface="Monotype Corsiva" pitchFamily="66" charset="0"/>
              </a:rPr>
              <a:t>Благодарю за внимание!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solidFill>
                <a:srgbClr val="C04E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Леонид\Desktop\Musica-1024x9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3708920" cy="3254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\Documents\Ирина\исслед. работа\Музыка и здоровье\Vliyanie_muzyki_na_cheloveka_interesnye_fakty_istorii_i_sovremennosti_6.jpg"/>
          <p:cNvPicPr>
            <a:picLocks noChangeAspect="1" noChangeArrowheads="1"/>
          </p:cNvPicPr>
          <p:nvPr/>
        </p:nvPicPr>
        <p:blipFill>
          <a:blip r:embed="rId3" cstate="print"/>
          <a:srcRect b="19709"/>
          <a:stretch>
            <a:fillRect/>
          </a:stretch>
        </p:blipFill>
        <p:spPr bwMode="auto">
          <a:xfrm>
            <a:off x="3203848" y="188640"/>
            <a:ext cx="5760640" cy="3917235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04664"/>
            <a:ext cx="799288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выяснить, как музыка влияет на организм человека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адачи: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изучить теоретический материал по данной теме; 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провести эксперимент: выявить влияние  разных жанров музыки (рок, поп, классической)  на давление и пульс человека;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проанализировать результаты исследования;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дать рекомендации школьникам по оздоровлению организма и улучшению эмоционального  состояния средствами музыки.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813772"/>
            <a:ext cx="9144000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913784"/>
            <a:ext cx="9144000" cy="194421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4969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Гипотеза исследования: </a:t>
            </a:r>
            <a:r>
              <a:rPr lang="ru-RU" sz="2600" dirty="0" smtClean="0"/>
              <a:t>разные жанры музыки по-разному влияют на организм человека </a:t>
            </a:r>
          </a:p>
          <a:p>
            <a:endParaRPr lang="ru-RU" sz="2600" dirty="0" smtClean="0"/>
          </a:p>
          <a:p>
            <a:r>
              <a:rPr lang="ru-RU" sz="2600" b="1" dirty="0" smtClean="0"/>
              <a:t>Объект исследования : </a:t>
            </a:r>
            <a:r>
              <a:rPr lang="ru-RU" sz="2600" dirty="0" smtClean="0"/>
              <a:t>музыка</a:t>
            </a:r>
            <a:endParaRPr lang="ru-RU" sz="2600" b="1" dirty="0" smtClean="0"/>
          </a:p>
          <a:p>
            <a:r>
              <a:rPr lang="ru-RU" sz="2600" b="1" dirty="0" smtClean="0"/>
              <a:t>Предмет исследования: </a:t>
            </a:r>
            <a:r>
              <a:rPr lang="ru-RU" sz="2600" dirty="0" smtClean="0"/>
              <a:t>влияние музыки на организм человека</a:t>
            </a:r>
          </a:p>
          <a:p>
            <a:r>
              <a:rPr lang="ru-RU" sz="2600" b="1" dirty="0" smtClean="0"/>
              <a:t>Методы исследования: 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/>
              <a:t> изучение и обобщение литературы, 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/>
              <a:t> эксперимент, 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/>
              <a:t> наблюдение, 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/>
              <a:t> анализ, 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/>
              <a:t> сравнение и обобщение  полученных данных.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913784"/>
            <a:ext cx="9144000" cy="194421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2645125" cy="226974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467544" y="332656"/>
            <a:ext cx="2212401" cy="2950587"/>
            <a:chOff x="179512" y="332656"/>
            <a:chExt cx="2212401" cy="295058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79512" y="2636912"/>
              <a:ext cx="221240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err="1" smtClean="0"/>
                <a:t>Догель</a:t>
              </a:r>
              <a:r>
                <a:rPr lang="ru-RU" b="1" dirty="0" smtClean="0"/>
                <a:t> </a:t>
              </a:r>
            </a:p>
            <a:p>
              <a:pPr algn="ctr"/>
              <a:r>
                <a:rPr lang="ru-RU" b="1" dirty="0" smtClean="0"/>
                <a:t>Иван Михайлович</a:t>
              </a:r>
              <a:endParaRPr lang="ru-RU" dirty="0"/>
            </a:p>
          </p:txBody>
        </p:sp>
        <p:pic>
          <p:nvPicPr>
            <p:cNvPr id="21508" name="Picture 4" descr="DOGEL_Ivan_Mikhailovich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3528" y="332656"/>
              <a:ext cx="1854103" cy="231953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4" name="Группа 13"/>
          <p:cNvGrpSpPr/>
          <p:nvPr/>
        </p:nvGrpSpPr>
        <p:grpSpPr>
          <a:xfrm>
            <a:off x="4139952" y="620688"/>
            <a:ext cx="2238113" cy="2950587"/>
            <a:chOff x="2627784" y="332656"/>
            <a:chExt cx="2238113" cy="2950587"/>
          </a:xfrm>
        </p:grpSpPr>
        <p:pic>
          <p:nvPicPr>
            <p:cNvPr id="21512" name="Picture 8" descr="Герой Социалистического Труда Петровский Борис Васильевич :: Герои страны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43808" y="332656"/>
              <a:ext cx="1731615" cy="23088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Прямоугольник 8"/>
            <p:cNvSpPr/>
            <p:nvPr/>
          </p:nvSpPr>
          <p:spPr>
            <a:xfrm>
              <a:off x="2627784" y="2636912"/>
              <a:ext cx="223811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/>
                <a:t>Петровский </a:t>
              </a:r>
            </a:p>
            <a:p>
              <a:pPr algn="ctr"/>
              <a:r>
                <a:rPr lang="ru-RU" b="1" dirty="0" smtClean="0"/>
                <a:t>Борис Васильевич</a:t>
              </a: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051720" y="3356992"/>
            <a:ext cx="2108784" cy="3094603"/>
            <a:chOff x="5292080" y="188640"/>
            <a:chExt cx="2108784" cy="3094603"/>
          </a:xfrm>
        </p:grpSpPr>
        <p:pic>
          <p:nvPicPr>
            <p:cNvPr id="21514" name="Picture 10" descr="Тарханов, Иван Романович — Википедия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92080" y="188640"/>
              <a:ext cx="2095500" cy="26289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5364088" y="2636912"/>
              <a:ext cx="203677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/>
                <a:t>Тарханов </a:t>
              </a:r>
            </a:p>
            <a:p>
              <a:pPr algn="ctr"/>
              <a:r>
                <a:rPr lang="ru-RU" b="1" dirty="0" smtClean="0"/>
                <a:t>Иван Романович</a:t>
              </a:r>
              <a:endParaRPr lang="ru-RU" dirty="0"/>
            </a:p>
          </p:txBody>
        </p:sp>
      </p:grpSp>
      <p:sp>
        <p:nvSpPr>
          <p:cNvPr id="21516" name="AutoShape 12" descr="Бехтерев Владимир Михайло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6084168" y="3284984"/>
            <a:ext cx="2794291" cy="2950587"/>
            <a:chOff x="5724128" y="404664"/>
            <a:chExt cx="2794291" cy="2950587"/>
          </a:xfrm>
        </p:grpSpPr>
        <p:pic>
          <p:nvPicPr>
            <p:cNvPr id="21518" name="Picture 14" descr="http://yurpsy.com/files/lica/img/behterev.jpg"/>
            <p:cNvPicPr>
              <a:picLocks noChangeAspect="1" noChangeArrowheads="1"/>
            </p:cNvPicPr>
            <p:nvPr/>
          </p:nvPicPr>
          <p:blipFill>
            <a:blip r:embed="rId7" cstate="print"/>
            <a:srcRect b="4415"/>
            <a:stretch>
              <a:fillRect/>
            </a:stretch>
          </p:blipFill>
          <p:spPr bwMode="auto">
            <a:xfrm>
              <a:off x="6228184" y="404664"/>
              <a:ext cx="1666875" cy="237626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" name="Прямоугольник 17"/>
            <p:cNvSpPr/>
            <p:nvPr/>
          </p:nvSpPr>
          <p:spPr>
            <a:xfrm>
              <a:off x="5724128" y="2708920"/>
              <a:ext cx="279429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 smtClean="0"/>
                <a:t>Бехтерев</a:t>
              </a:r>
            </a:p>
            <a:p>
              <a:pPr algn="ctr"/>
              <a:r>
                <a:rPr lang="ru-RU" b="1" dirty="0" smtClean="0"/>
                <a:t>Владимир Михайлович</a:t>
              </a:r>
              <a:endParaRPr lang="ru-RU" dirty="0"/>
            </a:p>
          </p:txBody>
        </p:sp>
      </p:grpSp>
      <p:pic>
        <p:nvPicPr>
          <p:cNvPr id="20" name="Picture 2" descr="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501008"/>
            <a:ext cx="2645125" cy="226974"/>
          </a:xfrm>
          <a:prstGeom prst="rect">
            <a:avLst/>
          </a:prstGeom>
          <a:noFill/>
        </p:spPr>
      </p:pic>
      <p:pic>
        <p:nvPicPr>
          <p:cNvPr id="21" name="Picture 2" descr="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6381328"/>
            <a:ext cx="2645125" cy="226974"/>
          </a:xfrm>
          <a:prstGeom prst="rect">
            <a:avLst/>
          </a:prstGeom>
          <a:noFill/>
        </p:spPr>
      </p:pic>
      <p:pic>
        <p:nvPicPr>
          <p:cNvPr id="22" name="Picture 2" descr="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6237312"/>
            <a:ext cx="2645125" cy="226974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Музыкотерапия — Центр «Феникс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640960" cy="3780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913784"/>
            <a:ext cx="9144000" cy="194421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260648"/>
            <a:ext cx="6663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Музыкальная терапия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913784"/>
            <a:ext cx="9144000" cy="194421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Классическая  музыка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Picture 2" descr="C:\Users\Леонид\Desktop\MusicaClassica-1024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4896544" cy="4763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913784"/>
            <a:ext cx="9144000" cy="194421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Популярная  музыка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6866" name="Picture 2" descr="Поп-музыка - Скачать бесплатно и слушать онлайн на Muzmore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4762500" cy="304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48064" y="2132856"/>
            <a:ext cx="3744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поп-музыка: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песни  про любовь, личные переживания, грусть, радость, а также музыка, под которую можно танцевать.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00013"/>
            <a:ext cx="8955087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Популярная  музыка</a:t>
            </a:r>
            <a:endParaRPr lang="ru-RU" sz="5400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Picture 3" descr="C:\Users\Леонид\Desktop\15096-piano-2560x1440-music-wallpape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220" b="6556"/>
          <a:stretch>
            <a:fillRect/>
          </a:stretch>
        </p:blipFill>
        <p:spPr bwMode="auto">
          <a:xfrm>
            <a:off x="0" y="4913784"/>
            <a:ext cx="9144000" cy="194421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5436096" y="1988840"/>
            <a:ext cx="316835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Рок-музыка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Рок-н-ролл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Металл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Рэп-рок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Рок музыка"/>
          <p:cNvPicPr>
            <a:picLocks noChangeAspect="1" noChangeArrowheads="1"/>
          </p:cNvPicPr>
          <p:nvPr/>
        </p:nvPicPr>
        <p:blipFill>
          <a:blip r:embed="rId3" cstate="print"/>
          <a:srcRect t="6061"/>
          <a:stretch>
            <a:fillRect/>
          </a:stretch>
        </p:blipFill>
        <p:spPr bwMode="auto">
          <a:xfrm>
            <a:off x="323528" y="1556792"/>
            <a:ext cx="4752528" cy="334837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07504" y="116632"/>
            <a:ext cx="8928992" cy="6624736"/>
          </a:xfrm>
          <a:prstGeom prst="roundRect">
            <a:avLst>
              <a:gd name="adj" fmla="val 10312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266</TotalTime>
  <Words>591</Words>
  <Application>Microsoft Office PowerPoint</Application>
  <PresentationFormat>Экран (4:3)</PresentationFormat>
  <Paragraphs>188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Влияние музыки на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музыки на человека</dc:title>
  <dc:creator>Ирина</dc:creator>
  <cp:lastModifiedBy>Ирина</cp:lastModifiedBy>
  <cp:revision>12</cp:revision>
  <dcterms:created xsi:type="dcterms:W3CDTF">2022-05-21T13:00:49Z</dcterms:created>
  <dcterms:modified xsi:type="dcterms:W3CDTF">2022-09-17T18:10:36Z</dcterms:modified>
</cp:coreProperties>
</file>