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80" r:id="rId3"/>
    <p:sldId id="265" r:id="rId4"/>
    <p:sldId id="274" r:id="rId5"/>
    <p:sldId id="276" r:id="rId6"/>
    <p:sldId id="275" r:id="rId7"/>
    <p:sldId id="281" r:id="rId8"/>
    <p:sldId id="284" r:id="rId9"/>
    <p:sldId id="282" r:id="rId10"/>
    <p:sldId id="283" r:id="rId11"/>
    <p:sldId id="267" r:id="rId12"/>
    <p:sldId id="285" r:id="rId13"/>
    <p:sldId id="268" r:id="rId14"/>
    <p:sldId id="279" r:id="rId15"/>
    <p:sldId id="273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660033"/>
    <a:srgbClr val="32431D"/>
    <a:srgbClr val="DFDDCF"/>
    <a:srgbClr val="669BCC"/>
    <a:srgbClr val="8FBA5C"/>
    <a:srgbClr val="41C3D5"/>
    <a:srgbClr val="84AE87"/>
    <a:srgbClr val="A7C5A9"/>
    <a:srgbClr val="C0FC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92265-B7BC-497E-B10F-16470C084BEF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0FD75-70F3-4009-9D2B-3AD747510F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409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03AA-8D72-4E93-A5A7-E1DC6E48829B}" type="datetimeFigureOut">
              <a:rPr lang="ru-RU" smtClean="0"/>
              <a:pPr/>
              <a:t>18.06.2018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36CF-1971-4FA1-BDA2-C284A27C71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03AA-8D72-4E93-A5A7-E1DC6E48829B}" type="datetimeFigureOut">
              <a:rPr lang="ru-RU" smtClean="0"/>
              <a:pPr/>
              <a:t>18.06.2018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36CF-1971-4FA1-BDA2-C284A27C71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03AA-8D72-4E93-A5A7-E1DC6E48829B}" type="datetimeFigureOut">
              <a:rPr lang="ru-RU" smtClean="0"/>
              <a:pPr/>
              <a:t>18.06.2018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36CF-1971-4FA1-BDA2-C284A27C71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03AA-8D72-4E93-A5A7-E1DC6E48829B}" type="datetimeFigureOut">
              <a:rPr lang="ru-RU" smtClean="0"/>
              <a:pPr/>
              <a:t>18.06.2018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36CF-1971-4FA1-BDA2-C284A27C71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03AA-8D72-4E93-A5A7-E1DC6E48829B}" type="datetimeFigureOut">
              <a:rPr lang="ru-RU" smtClean="0"/>
              <a:pPr/>
              <a:t>18.06.2018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36CF-1971-4FA1-BDA2-C284A27C71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03AA-8D72-4E93-A5A7-E1DC6E48829B}" type="datetimeFigureOut">
              <a:rPr lang="ru-RU" smtClean="0"/>
              <a:pPr/>
              <a:t>18.06.2018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36CF-1971-4FA1-BDA2-C284A27C71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03AA-8D72-4E93-A5A7-E1DC6E48829B}" type="datetimeFigureOut">
              <a:rPr lang="ru-RU" smtClean="0"/>
              <a:pPr/>
              <a:t>18.06.2018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36CF-1971-4FA1-BDA2-C284A27C71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03AA-8D72-4E93-A5A7-E1DC6E48829B}" type="datetimeFigureOut">
              <a:rPr lang="ru-RU" smtClean="0"/>
              <a:pPr/>
              <a:t>18.06.2018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36CF-1971-4FA1-BDA2-C284A27C71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03AA-8D72-4E93-A5A7-E1DC6E48829B}" type="datetimeFigureOut">
              <a:rPr lang="ru-RU" smtClean="0"/>
              <a:pPr/>
              <a:t>18.06.2018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36CF-1971-4FA1-BDA2-C284A27C71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03AA-8D72-4E93-A5A7-E1DC6E48829B}" type="datetimeFigureOut">
              <a:rPr lang="ru-RU" smtClean="0"/>
              <a:pPr/>
              <a:t>18.06.2018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36CF-1971-4FA1-BDA2-C284A27C71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03AA-8D72-4E93-A5A7-E1DC6E48829B}" type="datetimeFigureOut">
              <a:rPr lang="ru-RU" smtClean="0"/>
              <a:pPr/>
              <a:t>18.06.2018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36CF-1971-4FA1-BDA2-C284A27C71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UpDiag">
          <a:fgClr>
            <a:srgbClr val="92D050"/>
          </a:fgClr>
          <a:bgClr>
            <a:schemeClr val="accent3">
              <a:lumMod val="7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EED03AA-8D72-4E93-A5A7-E1DC6E48829B}" type="datetimeFigureOut">
              <a:rPr lang="ru-RU" smtClean="0"/>
              <a:pPr/>
              <a:t>18.06.2018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8D636CF-1971-4FA1-BDA2-C284A27C71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7620" y="614850"/>
            <a:ext cx="7498080" cy="329837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Социализация детей дошкольного возраста в условиях моделирования образовательного пространства дошкольных организаций</a:t>
            </a:r>
            <a:endParaRPr lang="ru-RU" sz="3200" b="1" dirty="0">
              <a:solidFill>
                <a:srgbClr val="000099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2973"/>
            <a:ext cx="7498080" cy="576064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2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Пуранен</a:t>
            </a:r>
            <a:r>
              <a:rPr lang="ru-RU" sz="2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Вероника Николаевна </a:t>
            </a:r>
          </a:p>
          <a:p>
            <a:pPr marL="82296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3913228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специальность </a:t>
            </a:r>
            <a:r>
              <a:rPr lang="ru-RU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13.00.01 «Общая педагогика, история педагогики и образования»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5373264"/>
            <a:ext cx="76740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­­­­­­­­­­­­­­­­­­­­­­­</a:t>
            </a:r>
            <a:r>
              <a:rPr lang="ru-RU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Научный руководитель:</a:t>
            </a:r>
          </a:p>
          <a:p>
            <a:pPr algn="r"/>
            <a:r>
              <a:rPr lang="ru-RU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доктор педагогических наук, профессор </a:t>
            </a:r>
            <a:endParaRPr lang="ru-RU" sz="22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r>
              <a:rPr lang="ru-RU" sz="22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Чурекова</a:t>
            </a:r>
            <a:r>
              <a:rPr lang="ru-RU" sz="2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Татьяна Михайловна</a:t>
            </a:r>
          </a:p>
        </p:txBody>
      </p:sp>
    </p:spTree>
    <p:extLst>
      <p:ext uri="{BB962C8B-B14F-4D97-AF65-F5344CB8AC3E}">
        <p14:creationId xmlns:p14="http://schemas.microsoft.com/office/powerpoint/2010/main" val="186655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7498080" cy="149817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Уровни </a:t>
            </a:r>
            <a:r>
              <a:rPr lang="ru-RU" sz="3200" b="1" dirty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социализации детей дошкольного возраста</a:t>
            </a:r>
            <a:r>
              <a:rPr lang="ru-RU" sz="32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ru-RU" sz="3200" b="1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2492896"/>
            <a:ext cx="4752528" cy="1872208"/>
          </a:xfrm>
        </p:spPr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ru-RU" sz="3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высокий (19,6 %);</a:t>
            </a:r>
          </a:p>
          <a:p>
            <a:pPr marL="82296" indent="0">
              <a:buNone/>
            </a:pPr>
            <a:r>
              <a:rPr lang="ru-RU" sz="3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средний (56,2 %);</a:t>
            </a:r>
          </a:p>
          <a:p>
            <a:pPr marL="82296" indent="0">
              <a:buNone/>
            </a:pPr>
            <a:r>
              <a:rPr lang="ru-RU" sz="3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низкий (24,2 %).</a:t>
            </a:r>
            <a:endParaRPr lang="ru-RU" sz="3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dirty="0" smtClean="0"/>
          </a:p>
          <a:p>
            <a:pPr lvl="8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4722932"/>
            <a:ext cx="74980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Экспериментальная работа проводилась на </a:t>
            </a:r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базе:</a:t>
            </a:r>
          </a:p>
          <a:p>
            <a:r>
              <a:rPr lang="ru-RU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МБДОУ № 230, МАДОУ № 212, МБДОУ </a:t>
            </a:r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№ </a:t>
            </a:r>
            <a:r>
              <a:rPr lang="ru-RU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118, МАДОУ № </a:t>
            </a:r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228 (г. Кемерово)</a:t>
            </a:r>
            <a:endParaRPr lang="ru-RU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03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500" b="1" dirty="0" smtClean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Педагогические </a:t>
            </a:r>
            <a:r>
              <a:rPr lang="ru-RU" sz="2500" b="1" dirty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пути, способствующие эффективной социализации детей дошкольного возраста</a:t>
            </a:r>
            <a:r>
              <a:rPr lang="ru-RU" sz="25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ru-RU" sz="2500" b="1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628800"/>
            <a:ext cx="7498080" cy="468052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/>
              <a:t>оказание </a:t>
            </a:r>
            <a:r>
              <a:rPr lang="ru-RU" b="1" dirty="0"/>
              <a:t>методической помощи педагогам в актуализации знаний о возрастных особенностях детей дошкольного возраста, способствующих эффективной социализации;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/>
              <a:t>реализация </a:t>
            </a:r>
            <a:r>
              <a:rPr lang="ru-RU" b="1" dirty="0"/>
              <a:t>социального партнерства между педагогами и родителями;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/>
              <a:t>использование </a:t>
            </a:r>
            <a:r>
              <a:rPr lang="ru-RU" b="1" dirty="0"/>
              <a:t>активных и интерактивных форм и методов работы с детьми по их социализации.</a:t>
            </a:r>
            <a:endParaRPr lang="ru-RU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812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Задачи исследования:</a:t>
            </a:r>
            <a:endParaRPr lang="ru-RU" sz="3200" b="1" dirty="0">
              <a:solidFill>
                <a:srgbClr val="66003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628800"/>
            <a:ext cx="7498080" cy="468052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b="1" dirty="0" smtClean="0">
                <a:solidFill>
                  <a:srgbClr val="6600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ru-RU" b="1" dirty="0">
                <a:solidFill>
                  <a:srgbClr val="6600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Разработать содержание и направления методической помощи педагогам по осуществлению процесса социализации детей дошкольного возраста и организации взаимодействия с родителями с целью эффективности построения данного процесса.</a:t>
            </a:r>
            <a:endParaRPr lang="ru-RU" b="1" dirty="0">
              <a:solidFill>
                <a:srgbClr val="660033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85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96752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Задачи исследования: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2708920"/>
            <a:ext cx="7025984" cy="295232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b="1" dirty="0">
                <a:solidFill>
                  <a:srgbClr val="6600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Реализовать активные и интерактивные формы и методы социализации детей дошкольного возраста.</a:t>
            </a:r>
            <a:endParaRPr lang="ru-RU" b="1" dirty="0">
              <a:solidFill>
                <a:srgbClr val="660033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18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5" y="98072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0099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Результаты педагогического эксперимента</a:t>
            </a:r>
            <a:endParaRPr lang="ru-RU" sz="2400" b="1" dirty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324003"/>
              </p:ext>
            </p:extLst>
          </p:nvPr>
        </p:nvGraphicFramePr>
        <p:xfrm>
          <a:off x="1115616" y="2492896"/>
          <a:ext cx="7920880" cy="39604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836876407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13032198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20998079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575676830"/>
                    </a:ext>
                  </a:extLst>
                </a:gridCol>
              </a:tblGrid>
              <a:tr h="12424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Уровни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Констатирующий этап эксперимента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Контрольный этап эксперимента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0341036"/>
                  </a:ext>
                </a:extLst>
              </a:tr>
              <a:tr h="10871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младшие группы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подготовительная группа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подготовительные группы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032091"/>
                  </a:ext>
                </a:extLst>
              </a:tr>
              <a:tr h="5435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38,6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7676367"/>
                  </a:ext>
                </a:extLst>
              </a:tr>
              <a:tr h="5435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</a:t>
                      </a:r>
                      <a:endParaRPr lang="ru-RU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14,3</a:t>
                      </a:r>
                      <a:endParaRPr lang="ru-RU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56,2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49,0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233919"/>
                  </a:ext>
                </a:extLst>
              </a:tr>
              <a:tr h="5435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</a:t>
                      </a:r>
                      <a:endParaRPr lang="ru-RU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82,1</a:t>
                      </a:r>
                      <a:endParaRPr lang="ru-RU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24,2</a:t>
                      </a:r>
                      <a:endParaRPr lang="ru-RU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12,4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469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62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1196752"/>
            <a:ext cx="4536504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000099"/>
                </a:solidFill>
                <a:latin typeface="Monotype Corsiva" pitchFamily="66" charset="0"/>
              </a:rPr>
              <a:t>Благодарю за внимание</a:t>
            </a:r>
            <a:r>
              <a:rPr lang="en-US" sz="7200" b="1" dirty="0" smtClean="0">
                <a:solidFill>
                  <a:srgbClr val="000099"/>
                </a:solidFill>
                <a:latin typeface="Monotype Corsiva" pitchFamily="66" charset="0"/>
              </a:rPr>
              <a:t>!</a:t>
            </a:r>
            <a:endParaRPr lang="ru-RU" sz="72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7620" y="614850"/>
            <a:ext cx="7498080" cy="329837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Социализация детей дошкольного возраста в условиях моделирования образовательного пространства дошкольных организаций</a:t>
            </a:r>
            <a:endParaRPr lang="ru-RU" sz="3200" b="1" dirty="0">
              <a:solidFill>
                <a:srgbClr val="000099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2973"/>
            <a:ext cx="7498080" cy="576064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2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Пуранен</a:t>
            </a:r>
            <a:r>
              <a:rPr lang="ru-RU" sz="2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Вероника Николаевна </a:t>
            </a:r>
          </a:p>
          <a:p>
            <a:pPr marL="82296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3913228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специальность </a:t>
            </a:r>
            <a:r>
              <a:rPr lang="ru-RU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13.00.01 «Общая педагогика, история педагогики и образования»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5373264"/>
            <a:ext cx="76740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­­­­­­­­­­­­­­­­­­­­­­­</a:t>
            </a:r>
            <a:r>
              <a:rPr lang="ru-RU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Научный руководитель:</a:t>
            </a:r>
          </a:p>
          <a:p>
            <a:pPr algn="r"/>
            <a:r>
              <a:rPr lang="ru-RU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доктор педагогических наук, профессор </a:t>
            </a:r>
            <a:endParaRPr lang="ru-RU" sz="22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r>
              <a:rPr lang="ru-RU" sz="22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Чурекова</a:t>
            </a:r>
            <a:r>
              <a:rPr lang="ru-RU" sz="2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Татьяна Михайловна</a:t>
            </a:r>
          </a:p>
        </p:txBody>
      </p:sp>
    </p:spTree>
    <p:extLst>
      <p:ext uri="{BB962C8B-B14F-4D97-AF65-F5344CB8AC3E}">
        <p14:creationId xmlns:p14="http://schemas.microsoft.com/office/powerpoint/2010/main" val="27226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98080" cy="11521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Образовательное пространство </a:t>
            </a:r>
            <a:r>
              <a:rPr lang="ru-RU" sz="3000" b="1" dirty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дошкольных </a:t>
            </a:r>
            <a:r>
              <a:rPr lang="ru-RU" sz="3000" b="1" dirty="0" smtClean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организаций:</a:t>
            </a:r>
            <a:endParaRPr lang="ru-RU" sz="3000" b="1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772816"/>
            <a:ext cx="6840760" cy="4320480"/>
          </a:xfrm>
        </p:spPr>
        <p:txBody>
          <a:bodyPr numCol="1">
            <a:normAutofit/>
          </a:bodyPr>
          <a:lstStyle/>
          <a:p>
            <a:pPr marL="82296" indent="0">
              <a:buNone/>
            </a:pPr>
            <a:r>
              <a:rPr lang="ru-RU" b="1" dirty="0" smtClean="0"/>
              <a:t>- условия</a:t>
            </a:r>
            <a:r>
              <a:rPr lang="ru-RU" b="1" dirty="0"/>
              <a:t>, способствующие развитию, образованию и взаимодействию ребенка с миром людей с целью активизации его интереса, приобщения к культурному наследию своего народа и эффективной </a:t>
            </a:r>
            <a:r>
              <a:rPr lang="ru-RU" b="1" dirty="0" smtClean="0"/>
              <a:t>социализации.</a:t>
            </a:r>
            <a:endParaRPr lang="ru-RU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0122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498080" cy="1584176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Актуальность </a:t>
            </a:r>
            <a:r>
              <a:rPr lang="ru-RU" sz="3200" dirty="0" smtClean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исследования </a:t>
            </a:r>
            <a:r>
              <a:rPr lang="ru-RU" sz="3200" dirty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подчеркивается следующим </a:t>
            </a:r>
            <a:r>
              <a:rPr lang="ru-RU" sz="3200" b="1" dirty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противоречием</a:t>
            </a:r>
            <a:r>
              <a:rPr lang="ru-RU" sz="3200" dirty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ru-RU" sz="3200" b="1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2276872"/>
            <a:ext cx="7128792" cy="4032448"/>
          </a:xfrm>
        </p:spPr>
        <p:txBody>
          <a:bodyPr numCol="1">
            <a:noAutofit/>
          </a:bodyPr>
          <a:lstStyle/>
          <a:p>
            <a:pPr marL="82296" indent="0">
              <a:buNone/>
            </a:pPr>
            <a:r>
              <a:rPr lang="ru-RU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между потребностью общества в личности, которая успешно проходит процесс социализации на разных возрастных этапах и недостаточной научно-теоретической и практической разработанностью данной проблемы.</a:t>
            </a:r>
            <a:endParaRPr lang="ru-RU" sz="2800" b="1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6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80728"/>
            <a:ext cx="7632848" cy="496855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Проблема </a:t>
            </a:r>
            <a:r>
              <a:rPr lang="ru-RU" sz="3600" b="1" dirty="0">
                <a:solidFill>
                  <a:srgbClr val="000099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исследования: </a:t>
            </a:r>
            <a:r>
              <a:rPr lang="ru-RU" sz="3600" b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каковы педагогические пути организации социализации детей дошкольного возраста в условиях образовательного пространства ДОО.</a:t>
            </a:r>
            <a:br>
              <a:rPr lang="ru-RU" sz="3600" b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sz="26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51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632848" cy="6408712"/>
          </a:xfrm>
        </p:spPr>
        <p:txBody>
          <a:bodyPr>
            <a:noAutofit/>
          </a:bodyPr>
          <a:lstStyle/>
          <a:p>
            <a:r>
              <a:rPr lang="ru-RU" sz="2600" b="1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Цель исследования – </a:t>
            </a:r>
            <a:r>
              <a:rPr lang="ru-RU" sz="2600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теоретическое обоснование процесса социализации детей дошкольного возраста в образовательном пространстве ДОО, разработка и экспериментальная проверка педагогических путей, способствующих эффективной социализации детей дошкольного возраста.</a:t>
            </a:r>
            <a:br>
              <a:rPr lang="ru-RU" sz="2600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600" b="1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Объект исследования: </a:t>
            </a:r>
            <a:r>
              <a:rPr lang="ru-RU" sz="2600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социализация личности.</a:t>
            </a:r>
            <a:r>
              <a:rPr lang="ru-RU" sz="2600" b="1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600" b="1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600" b="1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Предмет исследования: </a:t>
            </a:r>
            <a:r>
              <a:rPr lang="ru-RU" sz="2600" dirty="0"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процесс социализации детей дошкольного возраста в образовательном пространстве </a:t>
            </a:r>
            <a:r>
              <a:rPr lang="ru-RU" sz="2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ДОО.</a:t>
            </a:r>
            <a:br>
              <a:rPr lang="ru-RU" sz="2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sz="26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83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20688"/>
            <a:ext cx="7498080" cy="158417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Задачи исследования:</a:t>
            </a:r>
            <a:endParaRPr lang="ru-RU" sz="3000" b="1" dirty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7752" y="2060848"/>
            <a:ext cx="6881968" cy="3611488"/>
          </a:xfrm>
        </p:spPr>
        <p:txBody>
          <a:bodyPr numCol="1">
            <a:normAutofit/>
          </a:bodyPr>
          <a:lstStyle/>
          <a:p>
            <a:pPr marL="82296" indent="0">
              <a:buNone/>
            </a:pPr>
            <a:r>
              <a:rPr lang="ru-RU" b="1" dirty="0">
                <a:solidFill>
                  <a:srgbClr val="6600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Охарактеризовать феномен социализации с позиции этапов его эволюционного развития, обосновать структурные компоненты процесса социализации.</a:t>
            </a:r>
          </a:p>
        </p:txBody>
      </p:sp>
    </p:spTree>
    <p:extLst>
      <p:ext uri="{BB962C8B-B14F-4D97-AF65-F5344CB8AC3E}">
        <p14:creationId xmlns:p14="http://schemas.microsoft.com/office/powerpoint/2010/main" val="100928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129614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Компонентная основа процесса социализации:</a:t>
            </a:r>
            <a:endParaRPr lang="ru-RU" sz="3000" b="1" dirty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556792"/>
            <a:ext cx="7848872" cy="5184576"/>
          </a:xfrm>
        </p:spPr>
        <p:txBody>
          <a:bodyPr numCol="1">
            <a:normAutofit fontScale="62500" lnSpcReduction="20000"/>
          </a:bodyPr>
          <a:lstStyle/>
          <a:p>
            <a:pPr marL="82296" indent="0">
              <a:buNone/>
            </a:pPr>
            <a:r>
              <a:rPr lang="ru-RU" sz="4300" b="1" dirty="0"/>
              <a:t>- </a:t>
            </a:r>
            <a:r>
              <a:rPr lang="ru-RU" sz="4300" b="1" dirty="0">
                <a:solidFill>
                  <a:srgbClr val="000099"/>
                </a:solidFill>
              </a:rPr>
              <a:t>гностический</a:t>
            </a:r>
            <a:r>
              <a:rPr lang="ru-RU" sz="4300" b="1" dirty="0"/>
              <a:t> (знания об окружающем мире, нормах социальных отношений);</a:t>
            </a:r>
          </a:p>
          <a:p>
            <a:pPr marL="82296" indent="0">
              <a:buNone/>
            </a:pPr>
            <a:r>
              <a:rPr lang="ru-RU" sz="4300" b="1" dirty="0"/>
              <a:t>- </a:t>
            </a:r>
            <a:r>
              <a:rPr lang="ru-RU" sz="4300" b="1" dirty="0">
                <a:solidFill>
                  <a:srgbClr val="000099"/>
                </a:solidFill>
              </a:rPr>
              <a:t>коммуникативный</a:t>
            </a:r>
            <a:r>
              <a:rPr lang="ru-RU" sz="4300" b="1" dirty="0"/>
              <a:t> (многообразие форм и способов овладения языком и речью, общение);</a:t>
            </a:r>
          </a:p>
          <a:p>
            <a:pPr marL="82296" indent="0">
              <a:buNone/>
            </a:pPr>
            <a:r>
              <a:rPr lang="ru-RU" sz="4300" b="1" dirty="0"/>
              <a:t>- </a:t>
            </a:r>
            <a:r>
              <a:rPr lang="ru-RU" sz="4300" b="1" dirty="0">
                <a:solidFill>
                  <a:srgbClr val="000099"/>
                </a:solidFill>
              </a:rPr>
              <a:t>эмоциональный</a:t>
            </a:r>
            <a:r>
              <a:rPr lang="ru-RU" sz="4300" b="1" dirty="0"/>
              <a:t> (культура проявления чувств и эмоций);</a:t>
            </a:r>
          </a:p>
          <a:p>
            <a:pPr marL="82296" indent="0">
              <a:buNone/>
            </a:pPr>
            <a:r>
              <a:rPr lang="ru-RU" sz="4300" b="1" dirty="0" smtClean="0"/>
              <a:t>- </a:t>
            </a:r>
            <a:r>
              <a:rPr lang="ru-RU" sz="4300" b="1" dirty="0" smtClean="0">
                <a:solidFill>
                  <a:srgbClr val="000099"/>
                </a:solidFill>
              </a:rPr>
              <a:t>ценностный</a:t>
            </a:r>
            <a:r>
              <a:rPr lang="ru-RU" sz="4300" b="1" dirty="0" smtClean="0"/>
              <a:t> </a:t>
            </a:r>
            <a:r>
              <a:rPr lang="ru-RU" sz="4300" b="1" dirty="0"/>
              <a:t>(ценности материальной и духовной культуры общества</a:t>
            </a:r>
            <a:r>
              <a:rPr lang="ru-RU" sz="4300" b="1" dirty="0" smtClean="0"/>
              <a:t>);</a:t>
            </a:r>
          </a:p>
          <a:p>
            <a:pPr marL="82296" indent="0">
              <a:buNone/>
            </a:pPr>
            <a:r>
              <a:rPr lang="ru-RU" sz="4300" b="1" dirty="0" smtClean="0"/>
              <a:t>- </a:t>
            </a:r>
            <a:r>
              <a:rPr lang="ru-RU" sz="4300" b="1" dirty="0" err="1" smtClean="0">
                <a:solidFill>
                  <a:srgbClr val="000099"/>
                </a:solidFill>
              </a:rPr>
              <a:t>деятельностный</a:t>
            </a:r>
            <a:r>
              <a:rPr lang="ru-RU" sz="4300" b="1" dirty="0" smtClean="0"/>
              <a:t> </a:t>
            </a:r>
            <a:r>
              <a:rPr lang="ru-RU" sz="4300" b="1" dirty="0"/>
              <a:t>(активность личности в соответствии с принятой системой ценностей);</a:t>
            </a:r>
          </a:p>
          <a:p>
            <a:pPr marL="82296" indent="0">
              <a:buNone/>
            </a:pPr>
            <a:r>
              <a:rPr lang="ru-RU" sz="4300" b="1" dirty="0" smtClean="0"/>
              <a:t>- </a:t>
            </a:r>
            <a:r>
              <a:rPr lang="ru-RU" sz="4300" b="1" dirty="0" smtClean="0">
                <a:solidFill>
                  <a:srgbClr val="000099"/>
                </a:solidFill>
              </a:rPr>
              <a:t>региональный</a:t>
            </a:r>
            <a:r>
              <a:rPr lang="ru-RU" sz="4300" b="1" dirty="0" smtClean="0"/>
              <a:t> (</a:t>
            </a:r>
            <a:r>
              <a:rPr lang="ru-RU" sz="4300" b="1" dirty="0"/>
              <a:t>особенности культуры и быта, взаимоотношений, традиций и истории народов, проживающих в данном регионе</a:t>
            </a:r>
            <a:r>
              <a:rPr lang="ru-RU" sz="4300" b="1" dirty="0" smtClean="0"/>
              <a:t>).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5079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9817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Задачи исследования:</a:t>
            </a:r>
            <a:endParaRPr lang="ru-RU" sz="3200" b="1" dirty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772816"/>
            <a:ext cx="7025984" cy="4752528"/>
          </a:xfrm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ru-RU" sz="3500" b="1" dirty="0">
                <a:solidFill>
                  <a:srgbClr val="6600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Выделить возрастные особенности детей дошкольного возраста, способствующие эффективности процесса социализации в условиях образовательного пространства ДОО и определить </a:t>
            </a:r>
            <a:r>
              <a:rPr lang="ru-RU" sz="3500" b="1" dirty="0" err="1">
                <a:solidFill>
                  <a:srgbClr val="6600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критериально</a:t>
            </a:r>
            <a:r>
              <a:rPr lang="ru-RU" sz="3500" b="1" dirty="0">
                <a:solidFill>
                  <a:srgbClr val="6600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-оценочный аппарат изучения данного процесса.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86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149817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Критерии процесса социализации:</a:t>
            </a:r>
            <a:endParaRPr lang="ru-RU" sz="3200" b="1" dirty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2204864"/>
            <a:ext cx="5184576" cy="396044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гностический;</a:t>
            </a:r>
          </a:p>
          <a:p>
            <a:pPr marL="82296" indent="0">
              <a:buNone/>
            </a:pPr>
            <a:r>
              <a:rPr lang="ru-RU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коммуникативный;</a:t>
            </a:r>
          </a:p>
          <a:p>
            <a:pPr marL="82296" indent="0">
              <a:buNone/>
            </a:pPr>
            <a:r>
              <a:rPr lang="ru-RU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эмоциональный;</a:t>
            </a:r>
          </a:p>
          <a:p>
            <a:pPr marL="82296" indent="0">
              <a:buNone/>
            </a:pPr>
            <a:r>
              <a:rPr lang="ru-RU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ценностный;</a:t>
            </a:r>
          </a:p>
          <a:p>
            <a:pPr marL="82296" indent="0">
              <a:buNone/>
            </a:pPr>
            <a:r>
              <a:rPr lang="ru-RU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ru-RU" sz="28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деятельностный</a:t>
            </a:r>
            <a:r>
              <a:rPr lang="ru-RU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pPr marL="82296" indent="0">
              <a:buNone/>
            </a:pPr>
            <a:r>
              <a:rPr lang="ru-RU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региональный.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2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514</TotalTime>
  <Words>516</Words>
  <Application>Microsoft Office PowerPoint</Application>
  <PresentationFormat>Экран (4:3)</PresentationFormat>
  <Paragraphs>82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Calibri</vt:lpstr>
      <vt:lpstr>Corbel</vt:lpstr>
      <vt:lpstr>Gill Sans MT</vt:lpstr>
      <vt:lpstr>Monotype Corsiva</vt:lpstr>
      <vt:lpstr>Times New Roman</vt:lpstr>
      <vt:lpstr>Verdana</vt:lpstr>
      <vt:lpstr>Wingdings</vt:lpstr>
      <vt:lpstr>Wingdings 2</vt:lpstr>
      <vt:lpstr>Солнцестояние</vt:lpstr>
      <vt:lpstr>Социализация детей дошкольного возраста в условиях моделирования образовательного пространства дошкольных организаций</vt:lpstr>
      <vt:lpstr>Образовательное пространство дошкольных организаций:</vt:lpstr>
      <vt:lpstr>Актуальность исследования подчеркивается следующим противоречием:</vt:lpstr>
      <vt:lpstr>Проблема исследования: каковы педагогические пути организации социализации детей дошкольного возраста в условиях образовательного пространства ДОО.  </vt:lpstr>
      <vt:lpstr>Цель исследования – теоретическое обоснование процесса социализации детей дошкольного возраста в образовательном пространстве ДОО, разработка и экспериментальная проверка педагогических путей, способствующих эффективной социализации детей дошкольного возраста. Объект исследования: социализация личности. Предмет исследования: процесс социализации детей дошкольного возраста в образовательном пространстве ДОО. </vt:lpstr>
      <vt:lpstr>Задачи исследования:</vt:lpstr>
      <vt:lpstr>Компонентная основа процесса социализации:</vt:lpstr>
      <vt:lpstr>Задачи исследования:</vt:lpstr>
      <vt:lpstr>Критерии процесса социализации:</vt:lpstr>
      <vt:lpstr>Уровни социализации детей дошкольного возраста:</vt:lpstr>
      <vt:lpstr>Педагогические пути, способствующие эффективной социализации детей дошкольного возраста:</vt:lpstr>
      <vt:lpstr>Задачи исследования:</vt:lpstr>
      <vt:lpstr>Задачи исследования:</vt:lpstr>
      <vt:lpstr>Результаты педагогического эксперимента</vt:lpstr>
      <vt:lpstr>Презентация PowerPoint</vt:lpstr>
      <vt:lpstr>Социализация детей дошкольного возраста в условиях моделирования образовательного пространства дошкольных организаций</vt:lpstr>
    </vt:vector>
  </TitlesOfParts>
  <Company>ХК СДС-Уголь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Пуранен Сергей Владимирович</dc:creator>
  <cp:lastModifiedBy>Windows User</cp:lastModifiedBy>
  <cp:revision>63</cp:revision>
  <dcterms:created xsi:type="dcterms:W3CDTF">2016-01-14T04:40:12Z</dcterms:created>
  <dcterms:modified xsi:type="dcterms:W3CDTF">2018-06-17T21:06:43Z</dcterms:modified>
</cp:coreProperties>
</file>