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9" r:id="rId3"/>
    <p:sldId id="288" r:id="rId4"/>
    <p:sldId id="301" r:id="rId5"/>
    <p:sldId id="260" r:id="rId6"/>
    <p:sldId id="259" r:id="rId7"/>
    <p:sldId id="302" r:id="rId8"/>
    <p:sldId id="266" r:id="rId9"/>
    <p:sldId id="290" r:id="rId10"/>
    <p:sldId id="303" r:id="rId11"/>
    <p:sldId id="305" r:id="rId12"/>
    <p:sldId id="304" r:id="rId13"/>
    <p:sldId id="264" r:id="rId14"/>
    <p:sldId id="268" r:id="rId15"/>
    <p:sldId id="293" r:id="rId16"/>
    <p:sldId id="298" r:id="rId17"/>
    <p:sldId id="306" r:id="rId18"/>
    <p:sldId id="296" r:id="rId19"/>
    <p:sldId id="307" r:id="rId20"/>
    <p:sldId id="300" r:id="rId21"/>
    <p:sldId id="308" r:id="rId22"/>
    <p:sldId id="309" r:id="rId23"/>
    <p:sldId id="283" r:id="rId24"/>
    <p:sldId id="27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4" autoAdjust="0"/>
    <p:restoredTop sz="90931" autoAdjust="0"/>
  </p:normalViewPr>
  <p:slideViewPr>
    <p:cSldViewPr snapToGrid="0">
      <p:cViewPr varScale="1">
        <p:scale>
          <a:sx n="81" d="100"/>
          <a:sy n="81" d="100"/>
        </p:scale>
        <p:origin x="72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187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45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36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292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45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26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77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43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0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50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4569-3BA2-4B59-9DCA-1D2AE71087C4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54BAF-993A-4216-9DA1-6605744F4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90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2.wdp" Type="http://schemas.microsoft.com/office/2007/relationships/hdphoto"/><Relationship Id="rId4" Target="../media/image9.pn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4.png"/></Relationships>
</file>

<file path=ppt/slides/_rels/slide1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2.wdp" Type="http://schemas.microsoft.com/office/2007/relationships/hdphoto"/><Relationship Id="rId4" Target="../media/image9.pn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2.wdp" Type="http://schemas.microsoft.com/office/2007/relationships/hdphoto"/><Relationship Id="rId4" Target="../media/image9.pn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2.wdp" Type="http://schemas.microsoft.com/office/2007/relationships/hdphoto"/><Relationship Id="rId4" Target="../media/image9.pn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2.wdp" Type="http://schemas.microsoft.com/office/2007/relationships/hdphoto"/><Relationship Id="rId4" Target="../media/image9.pn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18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0.png" Type="http://schemas.openxmlformats.org/officeDocument/2006/relationships/image"/><Relationship Id="rId4" Target="../media/image19.pn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1.wdp" Type="http://schemas.microsoft.com/office/2007/relationships/hdphoto"/><Relationship Id="rId4" Target="../media/image6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fsd.multiurok.ru/html/2018/04/02/s_5ac1a4c3a0da5/875118_1.jpe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"/>
          <a:stretch/>
        </p:blipFill>
        <p:spPr bwMode="auto">
          <a:xfrm>
            <a:off x="0" y="-42530"/>
            <a:ext cx="12192000" cy="690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14446" y="2967335"/>
            <a:ext cx="4363117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lang="ru-RU" smtClean="0" spc="0" sz="5400">
                <a:ln w="0"/>
                <a:solidFill>
                  <a:schemeClr val="accent6"/>
                </a:solidFill>
                <a:effectLst/>
              </a:rPr>
              <a:t>Добрый день!</a:t>
            </a:r>
            <a:endParaRPr b="0" cap="none" dirty="0" lang="ru-RU" spc="0" sz="5400">
              <a:ln w="0"/>
              <a:solidFill>
                <a:schemeClr val="accent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110475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Объект 1"/>
          <p:cNvPicPr>
            <a:picLocks noChangeAspect="1" noGrp="1"/>
          </p:cNvPicPr>
          <p:nvPr>
            <p:ph idx="1"/>
          </p:nvPr>
        </p:nvPicPr>
        <p:blipFill rotWithShape="1">
          <a:blip r:embed="rId3"/>
          <a:srcRect b="177" l="29" r="1" t="44827"/>
          <a:stretch/>
        </p:blipFill>
        <p:spPr>
          <a:xfrm>
            <a:off x="660401" y="612423"/>
            <a:ext cx="10871197" cy="2765559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grpSp>
        <p:nvGrpSpPr>
          <p:cNvPr id="9" name="Группа 8"/>
          <p:cNvGrpSpPr/>
          <p:nvPr/>
        </p:nvGrpSpPr>
        <p:grpSpPr>
          <a:xfrm>
            <a:off x="7624116" y="1876772"/>
            <a:ext cx="303503" cy="50799"/>
            <a:chOff x="7624116" y="4413955"/>
            <a:chExt cx="303503" cy="50799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7624116" y="4413955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" name="Группа 10"/>
            <p:cNvGrpSpPr/>
            <p:nvPr/>
          </p:nvGrpSpPr>
          <p:grpSpPr>
            <a:xfrm>
              <a:off x="7735708" y="4419599"/>
              <a:ext cx="191911" cy="45155"/>
              <a:chOff x="7746766" y="4430888"/>
              <a:chExt cx="191911" cy="4515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Группа 13"/>
          <p:cNvGrpSpPr/>
          <p:nvPr/>
        </p:nvGrpSpPr>
        <p:grpSpPr>
          <a:xfrm>
            <a:off x="6276623" y="1865482"/>
            <a:ext cx="344311" cy="45155"/>
            <a:chOff x="6276623" y="4402665"/>
            <a:chExt cx="344311" cy="4515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6276623" y="441395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6" name="Группа 15"/>
            <p:cNvGrpSpPr/>
            <p:nvPr/>
          </p:nvGrpSpPr>
          <p:grpSpPr>
            <a:xfrm>
              <a:off x="6429023" y="4402665"/>
              <a:ext cx="191911" cy="45155"/>
              <a:chOff x="7746766" y="4430888"/>
              <a:chExt cx="191911" cy="45155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Группа 18"/>
          <p:cNvGrpSpPr/>
          <p:nvPr/>
        </p:nvGrpSpPr>
        <p:grpSpPr>
          <a:xfrm>
            <a:off x="5373512" y="1893705"/>
            <a:ext cx="357291" cy="45155"/>
            <a:chOff x="5373512" y="4430888"/>
            <a:chExt cx="357291" cy="45155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5373512" y="4430888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1" name="Группа 20"/>
            <p:cNvGrpSpPr/>
            <p:nvPr/>
          </p:nvGrpSpPr>
          <p:grpSpPr>
            <a:xfrm>
              <a:off x="5538892" y="4430888"/>
              <a:ext cx="191911" cy="45155"/>
              <a:chOff x="7746766" y="4430888"/>
              <a:chExt cx="191911" cy="45155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Группа 23"/>
          <p:cNvGrpSpPr/>
          <p:nvPr/>
        </p:nvGrpSpPr>
        <p:grpSpPr>
          <a:xfrm>
            <a:off x="4312357" y="1876770"/>
            <a:ext cx="333022" cy="45155"/>
            <a:chOff x="4312357" y="4413953"/>
            <a:chExt cx="333022" cy="45155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4312357" y="4419599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6" name="Группа 25"/>
            <p:cNvGrpSpPr/>
            <p:nvPr/>
          </p:nvGrpSpPr>
          <p:grpSpPr>
            <a:xfrm>
              <a:off x="4453468" y="4413953"/>
              <a:ext cx="191911" cy="45155"/>
              <a:chOff x="7746766" y="4430888"/>
              <a:chExt cx="191911" cy="45155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Группа 28"/>
          <p:cNvGrpSpPr/>
          <p:nvPr/>
        </p:nvGrpSpPr>
        <p:grpSpPr>
          <a:xfrm>
            <a:off x="2771423" y="1876770"/>
            <a:ext cx="341772" cy="45155"/>
            <a:chOff x="2771423" y="4413953"/>
            <a:chExt cx="341772" cy="45155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2771423" y="4413955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1" name="Группа 30"/>
            <p:cNvGrpSpPr/>
            <p:nvPr/>
          </p:nvGrpSpPr>
          <p:grpSpPr>
            <a:xfrm>
              <a:off x="2921284" y="4413953"/>
              <a:ext cx="191911" cy="45155"/>
              <a:chOff x="7746766" y="4430888"/>
              <a:chExt cx="191911" cy="45155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Группа 33"/>
          <p:cNvGrpSpPr/>
          <p:nvPr/>
        </p:nvGrpSpPr>
        <p:grpSpPr>
          <a:xfrm>
            <a:off x="925689" y="1876769"/>
            <a:ext cx="354475" cy="45155"/>
            <a:chOff x="925689" y="4413952"/>
            <a:chExt cx="354475" cy="45155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925689" y="4413955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6" name="Группа 35"/>
            <p:cNvGrpSpPr/>
            <p:nvPr/>
          </p:nvGrpSpPr>
          <p:grpSpPr>
            <a:xfrm>
              <a:off x="1088253" y="4413952"/>
              <a:ext cx="191911" cy="45155"/>
              <a:chOff x="7746766" y="4430888"/>
              <a:chExt cx="191911" cy="45155"/>
            </a:xfrm>
          </p:grpSpPr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Группа 38"/>
          <p:cNvGrpSpPr/>
          <p:nvPr/>
        </p:nvGrpSpPr>
        <p:grpSpPr>
          <a:xfrm>
            <a:off x="969720" y="3186064"/>
            <a:ext cx="339791" cy="45373"/>
            <a:chOff x="969720" y="5723247"/>
            <a:chExt cx="339791" cy="45373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1117600" y="5723465"/>
              <a:ext cx="191911" cy="45155"/>
              <a:chOff x="7746766" y="4430888"/>
              <a:chExt cx="191911" cy="45155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41" name="Прямая соединительная линия 40"/>
            <p:cNvCxnSpPr/>
            <p:nvPr/>
          </p:nvCxnSpPr>
          <p:spPr>
            <a:xfrm>
              <a:off x="969720" y="5723247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2825329" y="3186282"/>
            <a:ext cx="329916" cy="45155"/>
            <a:chOff x="2825329" y="5723465"/>
            <a:chExt cx="329916" cy="45155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2963334" y="5723465"/>
              <a:ext cx="191911" cy="45155"/>
              <a:chOff x="7746766" y="4430888"/>
              <a:chExt cx="191911" cy="45155"/>
            </a:xfrm>
          </p:grpSpPr>
          <p:cxnSp>
            <p:nvCxnSpPr>
              <p:cNvPr id="47" name="Прямая соединительная линия 46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46" name="Прямая соединительная линия 45"/>
            <p:cNvCxnSpPr/>
            <p:nvPr/>
          </p:nvCxnSpPr>
          <p:spPr>
            <a:xfrm>
              <a:off x="2825329" y="574582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9" name="Группа 48"/>
          <p:cNvGrpSpPr/>
          <p:nvPr/>
        </p:nvGrpSpPr>
        <p:grpSpPr>
          <a:xfrm>
            <a:off x="4205113" y="3208859"/>
            <a:ext cx="299155" cy="45155"/>
            <a:chOff x="4205113" y="5746042"/>
            <a:chExt cx="299155" cy="45155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4312357" y="5746042"/>
              <a:ext cx="191911" cy="45155"/>
              <a:chOff x="7746766" y="4430888"/>
              <a:chExt cx="191911" cy="45155"/>
            </a:xfrm>
          </p:grpSpPr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51" name="Прямая соединительная линия 50"/>
            <p:cNvCxnSpPr/>
            <p:nvPr/>
          </p:nvCxnSpPr>
          <p:spPr>
            <a:xfrm>
              <a:off x="4205113" y="5751468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4" name="Группа 53"/>
          <p:cNvGrpSpPr/>
          <p:nvPr/>
        </p:nvGrpSpPr>
        <p:grpSpPr>
          <a:xfrm>
            <a:off x="5373512" y="3186064"/>
            <a:ext cx="383822" cy="45155"/>
            <a:chOff x="5373512" y="5723247"/>
            <a:chExt cx="383822" cy="45155"/>
          </a:xfrm>
        </p:grpSpPr>
        <p:grpSp>
          <p:nvGrpSpPr>
            <p:cNvPr id="55" name="Группа 54"/>
            <p:cNvGrpSpPr/>
            <p:nvPr/>
          </p:nvGrpSpPr>
          <p:grpSpPr>
            <a:xfrm>
              <a:off x="5565423" y="5723247"/>
              <a:ext cx="191911" cy="45155"/>
              <a:chOff x="7746766" y="4430888"/>
              <a:chExt cx="191911" cy="45155"/>
            </a:xfrm>
          </p:grpSpPr>
          <p:cxnSp>
            <p:nvCxnSpPr>
              <p:cNvPr id="57" name="Прямая соединительная линия 56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56" name="Прямая соединительная линия 55"/>
            <p:cNvCxnSpPr/>
            <p:nvPr/>
          </p:nvCxnSpPr>
          <p:spPr>
            <a:xfrm>
              <a:off x="5373512" y="574582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9" name="Группа 58"/>
          <p:cNvGrpSpPr/>
          <p:nvPr/>
        </p:nvGrpSpPr>
        <p:grpSpPr>
          <a:xfrm>
            <a:off x="6468534" y="3186064"/>
            <a:ext cx="344311" cy="45372"/>
            <a:chOff x="6468534" y="5723247"/>
            <a:chExt cx="344311" cy="45372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6620934" y="5723464"/>
              <a:ext cx="191911" cy="45155"/>
              <a:chOff x="7746766" y="4430888"/>
              <a:chExt cx="191911" cy="45155"/>
            </a:xfrm>
          </p:grpSpPr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1" name="Прямая соединительная линия 60"/>
            <p:cNvCxnSpPr/>
            <p:nvPr/>
          </p:nvCxnSpPr>
          <p:spPr>
            <a:xfrm>
              <a:off x="6468534" y="5723247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4" name="Группа 63"/>
          <p:cNvGrpSpPr/>
          <p:nvPr/>
        </p:nvGrpSpPr>
        <p:grpSpPr>
          <a:xfrm>
            <a:off x="7432205" y="3208641"/>
            <a:ext cx="331129" cy="45155"/>
            <a:chOff x="7432205" y="5745824"/>
            <a:chExt cx="331129" cy="4515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7571423" y="5745824"/>
              <a:ext cx="191911" cy="45155"/>
              <a:chOff x="7746766" y="4430888"/>
              <a:chExt cx="191911" cy="45155"/>
            </a:xfrm>
          </p:grpSpPr>
          <p:cxnSp>
            <p:nvCxnSpPr>
              <p:cNvPr id="67" name="Прямая соединительная линия 66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8" name="Прямая соединительная линия 67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6" name="Прямая соединительная линия 65"/>
            <p:cNvCxnSpPr/>
            <p:nvPr/>
          </p:nvCxnSpPr>
          <p:spPr>
            <a:xfrm>
              <a:off x="7432205" y="574582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9" name="Объект 5"/>
          <p:cNvSpPr txBox="1">
            <a:spLocks/>
          </p:cNvSpPr>
          <p:nvPr/>
        </p:nvSpPr>
        <p:spPr>
          <a:xfrm>
            <a:off x="660401" y="4185135"/>
            <a:ext cx="10871197" cy="205604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bIns="45720" lIns="91440" rIns="91440" rtlCol="0" tIns="45720" vert="horz">
            <a:norm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indent="0" marL="0">
              <a:buNone/>
            </a:pPr>
            <a:r>
              <a:rPr b="1" dirty="0" lang="ru-RU" smtClean="0"/>
              <a:t>Образец ответа</a:t>
            </a:r>
          </a:p>
          <a:p>
            <a:pPr algn="just" indent="0" marL="0">
              <a:buNone/>
            </a:pPr>
            <a:r>
              <a:rPr dirty="0" lang="ru-RU" smtClean="0"/>
              <a:t>Мёд – </a:t>
            </a:r>
            <a:r>
              <a:rPr dirty="0" lang="ru-RU"/>
              <a:t>мягки звук [м</a:t>
            </a:r>
            <a:r>
              <a:rPr dirty="0" lang="ru-RU">
                <a:sym charset="2" panose="05050102010706020507" pitchFamily="18" typeface="Symbol"/>
              </a:rPr>
              <a:t></a:t>
            </a:r>
            <a:r>
              <a:rPr dirty="0" lang="ru-RU" smtClean="0"/>
              <a:t>] подчёркиваем одной линией, </a:t>
            </a:r>
            <a:r>
              <a:rPr dirty="0" lang="ru-RU"/>
              <a:t>смягчающая буква </a:t>
            </a:r>
            <a:r>
              <a:rPr dirty="0" lang="ru-RU" smtClean="0"/>
              <a:t>«ё» подчёркиваем двумя линиями.</a:t>
            </a:r>
            <a:endParaRPr dirty="0" lang="ru-RU"/>
          </a:p>
          <a:p>
            <a:pPr indent="0" marL="0">
              <a:buNone/>
            </a:pPr>
            <a:endParaRPr dirty="0" lang="ru-RU"/>
          </a:p>
        </p:txBody>
      </p:sp>
      <p:grpSp>
        <p:nvGrpSpPr>
          <p:cNvPr id="70" name="Группа 69"/>
          <p:cNvGrpSpPr/>
          <p:nvPr/>
        </p:nvGrpSpPr>
        <p:grpSpPr>
          <a:xfrm>
            <a:off x="792482" y="5114987"/>
            <a:ext cx="421073" cy="45155"/>
            <a:chOff x="925689" y="4413952"/>
            <a:chExt cx="421073" cy="45155"/>
          </a:xfrm>
        </p:grpSpPr>
        <p:cxnSp>
          <p:nvCxnSpPr>
            <p:cNvPr id="71" name="Прямая соединительная линия 70"/>
            <p:cNvCxnSpPr/>
            <p:nvPr/>
          </p:nvCxnSpPr>
          <p:spPr>
            <a:xfrm>
              <a:off x="925689" y="4413955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72" name="Группа 71"/>
            <p:cNvGrpSpPr/>
            <p:nvPr/>
          </p:nvGrpSpPr>
          <p:grpSpPr>
            <a:xfrm>
              <a:off x="1088253" y="4413952"/>
              <a:ext cx="258509" cy="45155"/>
              <a:chOff x="7746766" y="4430888"/>
              <a:chExt cx="258509" cy="45155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7746766" y="4430888"/>
                <a:ext cx="258509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4" name="Прямая соединительная линия 73"/>
              <p:cNvCxnSpPr/>
              <p:nvPr/>
            </p:nvCxnSpPr>
            <p:spPr>
              <a:xfrm>
                <a:off x="7746766" y="4476043"/>
                <a:ext cx="258509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6047154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2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7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2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32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37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id="4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42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47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">
                      <p:stCondLst>
                        <p:cond delay="indefinite"/>
                      </p:stCondLst>
                      <p:childTnLst>
                        <p:par>
                          <p:cTn fill="hold" id="49">
                            <p:stCondLst>
                              <p:cond delay="0"/>
                            </p:stCondLst>
                            <p:childTnLst>
                              <p:par>
                                <p:cTn fill="hold" id="5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52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id="5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57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8">
                      <p:stCondLst>
                        <p:cond delay="indefinite"/>
                      </p:stCondLst>
                      <p:childTnLst>
                        <p:par>
                          <p:cTn fill="hold" id="59">
                            <p:stCondLst>
                              <p:cond delay="0"/>
                            </p:stCondLst>
                            <p:childTnLst>
                              <p:par>
                                <p:cTn fill="hold" id="6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62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Объект 1"/>
          <p:cNvPicPr>
            <a:picLocks noChangeAspect="1" noGrp="1"/>
          </p:cNvPicPr>
          <p:nvPr>
            <p:ph idx="1"/>
          </p:nvPr>
        </p:nvPicPr>
        <p:blipFill rotWithShape="1">
          <a:blip r:embed="rId3"/>
          <a:srcRect b="177" l="29" r="1" t="46"/>
          <a:stretch/>
        </p:blipFill>
        <p:spPr>
          <a:xfrm>
            <a:off x="660401" y="920262"/>
            <a:ext cx="10871197" cy="5017476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657983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е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12567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ё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08224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ю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09232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я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69166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и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3695" y="176174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ь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63334" y="25542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60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93534" y="25542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о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53279" y="2520735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60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09232" y="254959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600">
                <a:solidFill>
                  <a:srgbClr val="FF0000"/>
                </a:solidFill>
              </a:rPr>
              <a:t>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84253" y="255337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э</a:t>
            </a:r>
            <a:endParaRPr b="1" dirty="0" lang="ru-RU" sz="3600">
              <a:solidFill>
                <a:srgbClr val="FF0000"/>
              </a:solidFill>
            </a:endParaRPr>
          </a:p>
        </p:txBody>
      </p:sp>
      <p:grpSp>
        <p:nvGrpSpPr>
          <p:cNvPr id="86" name="Группа 85"/>
          <p:cNvGrpSpPr/>
          <p:nvPr/>
        </p:nvGrpSpPr>
        <p:grpSpPr>
          <a:xfrm>
            <a:off x="7624116" y="4413955"/>
            <a:ext cx="303503" cy="50799"/>
            <a:chOff x="7624116" y="4413955"/>
            <a:chExt cx="303503" cy="50799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>
              <a:off x="7624116" y="4413955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0" name="Группа 39"/>
            <p:cNvGrpSpPr/>
            <p:nvPr/>
          </p:nvGrpSpPr>
          <p:grpSpPr>
            <a:xfrm>
              <a:off x="7735708" y="4419599"/>
              <a:ext cx="191911" cy="45155"/>
              <a:chOff x="7746766" y="4430888"/>
              <a:chExt cx="191911" cy="45155"/>
            </a:xfrm>
          </p:grpSpPr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Группа 84"/>
          <p:cNvGrpSpPr/>
          <p:nvPr/>
        </p:nvGrpSpPr>
        <p:grpSpPr>
          <a:xfrm>
            <a:off x="6276623" y="4402665"/>
            <a:ext cx="344311" cy="45155"/>
            <a:chOff x="6276623" y="4402665"/>
            <a:chExt cx="344311" cy="45155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>
              <a:off x="6276623" y="441395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1" name="Группа 40"/>
            <p:cNvGrpSpPr/>
            <p:nvPr/>
          </p:nvGrpSpPr>
          <p:grpSpPr>
            <a:xfrm>
              <a:off x="6429023" y="4402665"/>
              <a:ext cx="191911" cy="45155"/>
              <a:chOff x="7746766" y="4430888"/>
              <a:chExt cx="191911" cy="45155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Группа 83"/>
          <p:cNvGrpSpPr/>
          <p:nvPr/>
        </p:nvGrpSpPr>
        <p:grpSpPr>
          <a:xfrm>
            <a:off x="5373512" y="4430888"/>
            <a:ext cx="357291" cy="45155"/>
            <a:chOff x="5373512" y="4430888"/>
            <a:chExt cx="357291" cy="45155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5373512" y="4430888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4" name="Группа 43"/>
            <p:cNvGrpSpPr/>
            <p:nvPr/>
          </p:nvGrpSpPr>
          <p:grpSpPr>
            <a:xfrm>
              <a:off x="5538892" y="4430888"/>
              <a:ext cx="191911" cy="45155"/>
              <a:chOff x="7746766" y="4430888"/>
              <a:chExt cx="191911" cy="45155"/>
            </a:xfrm>
          </p:grpSpPr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Группа 82"/>
          <p:cNvGrpSpPr/>
          <p:nvPr/>
        </p:nvGrpSpPr>
        <p:grpSpPr>
          <a:xfrm>
            <a:off x="4312357" y="4413953"/>
            <a:ext cx="333022" cy="45155"/>
            <a:chOff x="4312357" y="4413953"/>
            <a:chExt cx="333022" cy="45155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>
              <a:off x="4312357" y="4419599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7" name="Группа 46"/>
            <p:cNvGrpSpPr/>
            <p:nvPr/>
          </p:nvGrpSpPr>
          <p:grpSpPr>
            <a:xfrm>
              <a:off x="4453468" y="4413953"/>
              <a:ext cx="191911" cy="45155"/>
              <a:chOff x="7746766" y="4430888"/>
              <a:chExt cx="191911" cy="45155"/>
            </a:xfrm>
          </p:grpSpPr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2" name="Группа 81"/>
          <p:cNvGrpSpPr/>
          <p:nvPr/>
        </p:nvGrpSpPr>
        <p:grpSpPr>
          <a:xfrm>
            <a:off x="2771423" y="4413953"/>
            <a:ext cx="341772" cy="45155"/>
            <a:chOff x="2771423" y="4413953"/>
            <a:chExt cx="341772" cy="45155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>
              <a:off x="2771423" y="4413955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0" name="Группа 49"/>
            <p:cNvGrpSpPr/>
            <p:nvPr/>
          </p:nvGrpSpPr>
          <p:grpSpPr>
            <a:xfrm>
              <a:off x="2921284" y="4413953"/>
              <a:ext cx="191911" cy="45155"/>
              <a:chOff x="7746766" y="4430888"/>
              <a:chExt cx="191911" cy="45155"/>
            </a:xfrm>
          </p:grpSpPr>
          <p:cxnSp>
            <p:nvCxnSpPr>
              <p:cNvPr id="51" name="Прямая соединительная линия 50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Группа 79"/>
          <p:cNvGrpSpPr/>
          <p:nvPr/>
        </p:nvGrpSpPr>
        <p:grpSpPr>
          <a:xfrm>
            <a:off x="925689" y="4413952"/>
            <a:ext cx="354475" cy="45155"/>
            <a:chOff x="925689" y="4413952"/>
            <a:chExt cx="354475" cy="45155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925689" y="4413955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3" name="Группа 52"/>
            <p:cNvGrpSpPr/>
            <p:nvPr/>
          </p:nvGrpSpPr>
          <p:grpSpPr>
            <a:xfrm>
              <a:off x="1088253" y="4413952"/>
              <a:ext cx="191911" cy="45155"/>
              <a:chOff x="7746766" y="4430888"/>
              <a:chExt cx="191911" cy="45155"/>
            </a:xfrm>
          </p:grpSpPr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Группа 86"/>
          <p:cNvGrpSpPr/>
          <p:nvPr/>
        </p:nvGrpSpPr>
        <p:grpSpPr>
          <a:xfrm>
            <a:off x="969720" y="5723247"/>
            <a:ext cx="339791" cy="45373"/>
            <a:chOff x="969720" y="5723247"/>
            <a:chExt cx="339791" cy="45373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1117600" y="5723465"/>
              <a:ext cx="191911" cy="45155"/>
              <a:chOff x="7746766" y="4430888"/>
              <a:chExt cx="191911" cy="45155"/>
            </a:xfrm>
          </p:grpSpPr>
          <p:cxnSp>
            <p:nvCxnSpPr>
              <p:cNvPr id="57" name="Прямая соединительная линия 56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74" name="Прямая соединительная линия 73"/>
            <p:cNvCxnSpPr/>
            <p:nvPr/>
          </p:nvCxnSpPr>
          <p:spPr>
            <a:xfrm>
              <a:off x="969720" y="5723247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1" name="Группа 80"/>
          <p:cNvGrpSpPr/>
          <p:nvPr/>
        </p:nvGrpSpPr>
        <p:grpSpPr>
          <a:xfrm>
            <a:off x="2825329" y="5723465"/>
            <a:ext cx="329916" cy="45155"/>
            <a:chOff x="2825329" y="5723465"/>
            <a:chExt cx="329916" cy="45155"/>
          </a:xfrm>
        </p:grpSpPr>
        <p:grpSp>
          <p:nvGrpSpPr>
            <p:cNvPr id="59" name="Группа 58"/>
            <p:cNvGrpSpPr/>
            <p:nvPr/>
          </p:nvGrpSpPr>
          <p:grpSpPr>
            <a:xfrm>
              <a:off x="2963334" y="5723465"/>
              <a:ext cx="191911" cy="45155"/>
              <a:chOff x="7746766" y="4430888"/>
              <a:chExt cx="191911" cy="45155"/>
            </a:xfrm>
          </p:grpSpPr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75" name="Прямая соединительная линия 74"/>
            <p:cNvCxnSpPr/>
            <p:nvPr/>
          </p:nvCxnSpPr>
          <p:spPr>
            <a:xfrm>
              <a:off x="2825329" y="574582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8" name="Группа 87"/>
          <p:cNvGrpSpPr/>
          <p:nvPr/>
        </p:nvGrpSpPr>
        <p:grpSpPr>
          <a:xfrm>
            <a:off x="4205113" y="5746042"/>
            <a:ext cx="299155" cy="45155"/>
            <a:chOff x="4205113" y="5746042"/>
            <a:chExt cx="299155" cy="45155"/>
          </a:xfrm>
        </p:grpSpPr>
        <p:grpSp>
          <p:nvGrpSpPr>
            <p:cNvPr id="62" name="Группа 61"/>
            <p:cNvGrpSpPr/>
            <p:nvPr/>
          </p:nvGrpSpPr>
          <p:grpSpPr>
            <a:xfrm>
              <a:off x="4312357" y="5746042"/>
              <a:ext cx="191911" cy="45155"/>
              <a:chOff x="7746766" y="4430888"/>
              <a:chExt cx="191911" cy="45155"/>
            </a:xfrm>
          </p:grpSpPr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76" name="Прямая соединительная линия 75"/>
            <p:cNvCxnSpPr/>
            <p:nvPr/>
          </p:nvCxnSpPr>
          <p:spPr>
            <a:xfrm>
              <a:off x="4205113" y="5751468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9" name="Группа 88"/>
          <p:cNvGrpSpPr/>
          <p:nvPr/>
        </p:nvGrpSpPr>
        <p:grpSpPr>
          <a:xfrm>
            <a:off x="5373512" y="5723247"/>
            <a:ext cx="383822" cy="45155"/>
            <a:chOff x="5373512" y="5723247"/>
            <a:chExt cx="383822" cy="4515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5565423" y="5723247"/>
              <a:ext cx="191911" cy="45155"/>
              <a:chOff x="7746766" y="4430888"/>
              <a:chExt cx="191911" cy="45155"/>
            </a:xfrm>
          </p:grpSpPr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единительная линия 66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77" name="Прямая соединительная линия 76"/>
            <p:cNvCxnSpPr/>
            <p:nvPr/>
          </p:nvCxnSpPr>
          <p:spPr>
            <a:xfrm>
              <a:off x="5373512" y="574582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90" name="Группа 89"/>
          <p:cNvGrpSpPr/>
          <p:nvPr/>
        </p:nvGrpSpPr>
        <p:grpSpPr>
          <a:xfrm>
            <a:off x="6468534" y="5723247"/>
            <a:ext cx="344311" cy="45372"/>
            <a:chOff x="6468534" y="5723247"/>
            <a:chExt cx="344311" cy="45372"/>
          </a:xfrm>
        </p:grpSpPr>
        <p:grpSp>
          <p:nvGrpSpPr>
            <p:cNvPr id="68" name="Группа 67"/>
            <p:cNvGrpSpPr/>
            <p:nvPr/>
          </p:nvGrpSpPr>
          <p:grpSpPr>
            <a:xfrm>
              <a:off x="6620934" y="5723464"/>
              <a:ext cx="191911" cy="45155"/>
              <a:chOff x="7746766" y="4430888"/>
              <a:chExt cx="191911" cy="45155"/>
            </a:xfrm>
          </p:grpSpPr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0" name="Прямая соединительная линия 69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78" name="Прямая соединительная линия 77"/>
            <p:cNvCxnSpPr/>
            <p:nvPr/>
          </p:nvCxnSpPr>
          <p:spPr>
            <a:xfrm>
              <a:off x="6468534" y="5723247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91" name="Группа 90"/>
          <p:cNvGrpSpPr/>
          <p:nvPr/>
        </p:nvGrpSpPr>
        <p:grpSpPr>
          <a:xfrm>
            <a:off x="7432205" y="5745824"/>
            <a:ext cx="331129" cy="45155"/>
            <a:chOff x="7432205" y="5745824"/>
            <a:chExt cx="331129" cy="45155"/>
          </a:xfrm>
        </p:grpSpPr>
        <p:grpSp>
          <p:nvGrpSpPr>
            <p:cNvPr id="71" name="Группа 70"/>
            <p:cNvGrpSpPr/>
            <p:nvPr/>
          </p:nvGrpSpPr>
          <p:grpSpPr>
            <a:xfrm>
              <a:off x="7571423" y="5745824"/>
              <a:ext cx="191911" cy="45155"/>
              <a:chOff x="7746766" y="4430888"/>
              <a:chExt cx="191911" cy="45155"/>
            </a:xfrm>
          </p:grpSpPr>
          <p:cxnSp>
            <p:nvCxnSpPr>
              <p:cNvPr id="72" name="Прямая соединительная линия 71"/>
              <p:cNvCxnSpPr/>
              <p:nvPr/>
            </p:nvCxnSpPr>
            <p:spPr>
              <a:xfrm>
                <a:off x="7746766" y="4430888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7746766" y="4476043"/>
                <a:ext cx="191911" cy="0"/>
              </a:xfrm>
              <a:prstGeom prst="line">
                <a:avLst/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79" name="Прямая соединительная линия 78"/>
            <p:cNvCxnSpPr/>
            <p:nvPr/>
          </p:nvCxnSpPr>
          <p:spPr>
            <a:xfrm>
              <a:off x="7432205" y="5745824"/>
              <a:ext cx="191911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695020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" l="63" r="192" t="621"/>
          <a:stretch/>
        </p:blipFill>
        <p:spPr bwMode="auto">
          <a:xfrm>
            <a:off x="1136831" y="1334555"/>
            <a:ext cx="9918338" cy="2009335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2235328" y="3899093"/>
            <a:ext cx="7166580" cy="2403704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b="1" dirty="0" lang="ru-RU" sz="3200"/>
              <a:t>« 2 балла » - справился с </a:t>
            </a:r>
            <a:r>
              <a:rPr b="1" dirty="0" lang="ru-RU" smtClean="0" sz="3200"/>
              <a:t>заданием.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«1 </a:t>
            </a:r>
            <a:r>
              <a:rPr b="1" dirty="0" lang="ru-RU" sz="3200"/>
              <a:t>балл» - справился с заданием, но </a:t>
            </a:r>
            <a:r>
              <a:rPr b="1" dirty="0" lang="ru-RU" smtClean="0" sz="3200"/>
              <a:t>допустил 1-2 </a:t>
            </a:r>
            <a:r>
              <a:rPr b="1" dirty="0" lang="ru-RU" sz="3200"/>
              <a:t>ошибки. </a:t>
            </a:r>
          </a:p>
          <a:p>
            <a:pPr>
              <a:lnSpc>
                <a:spcPct val="100000"/>
              </a:lnSpc>
            </a:pPr>
            <a:r>
              <a:rPr b="1" dirty="0" lang="ru-RU" sz="3200"/>
              <a:t>«0 баллов» - не справился с заданием. </a:t>
            </a:r>
          </a:p>
          <a:p>
            <a:pPr>
              <a:lnSpc>
                <a:spcPct val="100000"/>
              </a:lnSpc>
            </a:pPr>
            <a:endParaRPr b="1" dirty="0" lang="ru-RU" sz="3200"/>
          </a:p>
        </p:txBody>
      </p:sp>
      <p:pic>
        <p:nvPicPr>
          <p:cNvPr descr="https://yt3.ggpht.com/a/AATXAJxtnpfnNqj4l58gTMMG_1X8UZCFh4NBx7WplXQA=s900-c-k-c0xffffffff-no-rj-mo" id="409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255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2001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novosibirsk.oboitd.ru/images/goods/big/20200121040305_Karta_26-13009.jpg" id="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211" l="5" r="48" t="776"/>
          <a:stretch/>
        </p:blipFill>
        <p:spPr>
          <a:xfrm>
            <a:off x="1607415" y="2471245"/>
            <a:ext cx="8977169" cy="1915510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96965" y="1261241"/>
            <a:ext cx="75674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[</a:t>
            </a:r>
            <a:r>
              <a:rPr b="1" dirty="0" lang="ru-RU" sz="3600">
                <a:solidFill>
                  <a:srgbClr val="FF0000"/>
                </a:solidFill>
              </a:rPr>
              <a:t>н</a:t>
            </a:r>
            <a:r>
              <a:rPr b="1" dirty="0" lang="ru-RU" smtClean="0" sz="3600">
                <a:solidFill>
                  <a:srgbClr val="FF0000"/>
                </a:solidFill>
              </a:rPr>
              <a:t>]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7848" y="1261241"/>
            <a:ext cx="846083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[н</a:t>
            </a:r>
            <a:r>
              <a:rPr b="1" dirty="0" lang="ru-RU" smtClean="0" sz="3600">
                <a:solidFill>
                  <a:srgbClr val="FF0000"/>
                </a:solidFill>
                <a:sym charset="2" panose="05050102010706020507" pitchFamily="18" typeface="Symbol"/>
              </a:rPr>
              <a:t></a:t>
            </a:r>
            <a:r>
              <a:rPr b="1" dirty="0" lang="ru-RU" smtClean="0" sz="3600">
                <a:solidFill>
                  <a:srgbClr val="FF0000"/>
                </a:solidFill>
              </a:rPr>
              <a:t>]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97516" y="1255985"/>
            <a:ext cx="882870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[</a:t>
            </a:r>
            <a:r>
              <a:rPr b="1" dirty="0" lang="ru-RU" sz="3600">
                <a:solidFill>
                  <a:srgbClr val="FF0000"/>
                </a:solidFill>
              </a:rPr>
              <a:t>м</a:t>
            </a:r>
            <a:r>
              <a:rPr b="1" dirty="0" lang="ru-RU" smtClean="0" sz="3600">
                <a:solidFill>
                  <a:srgbClr val="FF0000"/>
                </a:solidFill>
              </a:rPr>
              <a:t>]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399" y="1255985"/>
            <a:ext cx="972208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[м</a:t>
            </a:r>
            <a:r>
              <a:rPr b="1" dirty="0" lang="ru-RU" smtClean="0" sz="3600">
                <a:solidFill>
                  <a:srgbClr val="FF0000"/>
                </a:solidFill>
                <a:sym charset="2" panose="05050102010706020507" pitchFamily="18" typeface="Symbol"/>
              </a:rPr>
              <a:t></a:t>
            </a:r>
            <a:r>
              <a:rPr b="1" dirty="0" lang="ru-RU" smtClean="0" sz="3600">
                <a:solidFill>
                  <a:srgbClr val="FF0000"/>
                </a:solidFill>
              </a:rPr>
              <a:t>]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40564" y="1255985"/>
            <a:ext cx="75674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[</a:t>
            </a:r>
            <a:r>
              <a:rPr b="1" dirty="0" lang="ru-RU" sz="3600">
                <a:solidFill>
                  <a:srgbClr val="FF0000"/>
                </a:solidFill>
              </a:rPr>
              <a:t>л</a:t>
            </a:r>
            <a:r>
              <a:rPr b="1" dirty="0" lang="ru-RU" smtClean="0" sz="3600">
                <a:solidFill>
                  <a:srgbClr val="FF0000"/>
                </a:solidFill>
              </a:rPr>
              <a:t>]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91447" y="1255985"/>
            <a:ext cx="846083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[л</a:t>
            </a:r>
            <a:r>
              <a:rPr b="1" dirty="0" lang="ru-RU" smtClean="0" sz="3600">
                <a:solidFill>
                  <a:srgbClr val="FF0000"/>
                </a:solidFill>
                <a:sym charset="2" panose="05050102010706020507" pitchFamily="18" typeface="Symbol"/>
              </a:rPr>
              <a:t></a:t>
            </a:r>
            <a:r>
              <a:rPr b="1" dirty="0" lang="ru-RU" smtClean="0" sz="3600">
                <a:solidFill>
                  <a:srgbClr val="FF0000"/>
                </a:solidFill>
              </a:rPr>
              <a:t>]</a:t>
            </a:r>
            <a:endParaRPr b="1" dirty="0" lang="ru-RU" sz="3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9374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2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32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6"/>
      <p:bldP animBg="1" grpId="0" spid="7"/>
      <p:bldP animBg="1" grpId="0" spid="8"/>
      <p:bldP animBg="1" grpId="0" spid="9"/>
      <p:bldP animBg="1" grpId="0" spid="10"/>
      <p:bldP animBg="1" grpId="0" spid="11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.ytimg.com/vi/7ep-u0hIeKY/maxresdefault.jpg" id="5124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730" y="0"/>
            <a:ext cx="123677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3442344" y="2766218"/>
            <a:ext cx="5307312" cy="1325563"/>
          </a:xfr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b="1" dirty="0" lang="ru-RU" smtClean="0"/>
              <a:t>Динамическая пауза </a:t>
            </a:r>
            <a:endParaRPr b="1" dirty="0"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403" y="4445221"/>
            <a:ext cx="2143760" cy="2143760"/>
          </a:xfrm>
          <a:prstGeom prst="rect">
            <a:avLst/>
          </a:prstGeom>
        </p:spPr>
      </p:pic>
      <p:pic>
        <p:nvPicPr>
          <p:cNvPr descr="https://steamuserimages-a.akamaihd.net/ugc/2441390355014363359/BD1D26E4FE6CCAAEF355B9082B52D91922A0A633/?imw=512&amp;amp;imh=634&amp;amp;ima=fit&amp;amp;impolicy=Letterbox&amp;amp;imcolor=%23000000&amp;amp;letterbox=true" id="7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79627" l="0" r="100000" t="0">
                        <a14:foregroundMark x1="23699" x2="23699" y1="18040" y2="18040"/>
                        <a14:foregroundMark x1="23699" x2="23699" y1="18040" y2="18040"/>
                        <a14:foregroundMark x1="70520" x2="70520" y1="18818" y2="18818"/>
                        <a14:foregroundMark x1="79191" x2="23892" y1="19129" y2="178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8" r="-848"/>
          <a:stretch/>
        </p:blipFill>
        <p:spPr bwMode="auto">
          <a:xfrm flipH="1">
            <a:off x="1044793" y="4392662"/>
            <a:ext cx="2110107" cy="21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25636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novosibirsk.oboitd.ru/images/goods/big/20200121040305_Karta_26-13009.jpg" id="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181" l="17" r="102" t="163"/>
          <a:stretch/>
        </p:blipFill>
        <p:spPr>
          <a:xfrm>
            <a:off x="1930802" y="1987826"/>
            <a:ext cx="8330396" cy="3955774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7313" y="670748"/>
            <a:ext cx="211783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Птицы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37082" y="750260"/>
            <a:ext cx="211783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Деревья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23591" y="750260"/>
            <a:ext cx="211783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Цветы</a:t>
            </a:r>
            <a:endParaRPr b="1" dirty="0" lang="ru-RU" sz="3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14355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novosibirsk.oboitd.ru/images/goods/big/20200121040305_Karta_26-13009.jpg" id="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Объект 5"/>
          <p:cNvSpPr txBox="1">
            <a:spLocks/>
          </p:cNvSpPr>
          <p:nvPr/>
        </p:nvSpPr>
        <p:spPr>
          <a:xfrm>
            <a:off x="434814" y="1873802"/>
            <a:ext cx="3222786" cy="454163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z="3600">
                <a:latin typeface="+mj-lt"/>
                <a:ea charset="0" panose="02020603050405020304" pitchFamily="18" typeface="Times New Roman"/>
              </a:rPr>
              <a:t>Кукушка</a:t>
            </a:r>
          </a:p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Ласточка</a:t>
            </a:r>
          </a:p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Жаворонок</a:t>
            </a:r>
            <a:endParaRPr b="1" dirty="0" lang="ru-RU" sz="3600">
              <a:latin typeface="+mj-lt"/>
              <a:ea charset="0" panose="02020603050405020304" pitchFamily="18" typeface="Times New Roman"/>
            </a:endParaRPr>
          </a:p>
          <a:p>
            <a:pPr algn="ctr" indent="-542925" marL="542925">
              <a:lnSpc>
                <a:spcPct val="100000"/>
              </a:lnSpc>
              <a:buNone/>
            </a:pPr>
            <a:endParaRPr dirty="0" lang="ru-RU" smtClean="0" sz="3600">
              <a:latin typeface="+mj-lt"/>
              <a:ea charset="0" panose="02020603050405020304" pitchFamily="18" typeface="Times New Roman"/>
            </a:endParaRPr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4336773" y="1873802"/>
            <a:ext cx="3518453" cy="454163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Тополь</a:t>
            </a:r>
          </a:p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Липа</a:t>
            </a:r>
          </a:p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Клён</a:t>
            </a:r>
            <a:endParaRPr b="1" dirty="0" lang="ru-RU" sz="3600">
              <a:latin typeface="+mj-lt"/>
              <a:ea charset="0" panose="02020603050405020304" pitchFamily="18" typeface="Times New Roman"/>
            </a:endParaRPr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8304142" y="1873801"/>
            <a:ext cx="3518453" cy="454163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>
            <a:lvl1pPr algn="l" defTabSz="914400" eaLnBrk="1" hangingPunct="1" indent="-228600" latinLnBrk="0" marL="22860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Char char="•"/>
              <a:defRPr kern="1200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-228600" latinLnBrk="0" marL="685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-228600" latinLnBrk="0" marL="1143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-228600" latinLnBrk="0" marL="1600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-228600" latinLnBrk="0" marL="2057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-228600" latinLnBrk="0" marL="2514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-228600" latinLnBrk="0" marL="2971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-228600" latinLnBrk="0" marL="3429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-228600" latinLnBrk="0" marL="3886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Char char="•"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Астра</a:t>
            </a:r>
          </a:p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Ромашка</a:t>
            </a:r>
          </a:p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3600">
                <a:latin typeface="+mj-lt"/>
                <a:ea charset="0" panose="02020603050405020304" pitchFamily="18" typeface="Times New Roman"/>
              </a:rPr>
              <a:t>Маргаритки</a:t>
            </a:r>
            <a:endParaRPr b="1" dirty="0" lang="ru-RU" sz="3600">
              <a:latin typeface="+mj-lt"/>
              <a:ea charset="0" panose="02020603050405020304" pitchFamily="18"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7289" y="268068"/>
            <a:ext cx="211783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Птицы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96716" y="246277"/>
            <a:ext cx="211783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Деревья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64085" y="275805"/>
            <a:ext cx="2117835" cy="646331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solidFill>
                  <a:srgbClr val="FF0000"/>
                </a:solidFill>
              </a:rPr>
              <a:t>Цветы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1685" y="4144616"/>
            <a:ext cx="16490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  <a:ea charset="0" panose="02020603050405020304" pitchFamily="18" typeface="Times New Roman"/>
              </a:rPr>
              <a:t>Чайка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88678" y="4895303"/>
            <a:ext cx="23150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  <a:ea charset="0" panose="02020603050405020304" pitchFamily="18" typeface="Times New Roman"/>
              </a:rPr>
              <a:t>Колибри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97458" y="3919329"/>
            <a:ext cx="33970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  <a:ea charset="0" panose="02020603050405020304" pitchFamily="18" typeface="Times New Roman"/>
              </a:rPr>
              <a:t>Лиственница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80281" y="4553749"/>
            <a:ext cx="10314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  <a:ea charset="0" panose="02020603050405020304" pitchFamily="18" typeface="Times New Roman"/>
              </a:rPr>
              <a:t>Ель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412451" y="3821157"/>
            <a:ext cx="13018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  <a:ea charset="0" panose="02020603050405020304" pitchFamily="18" typeface="Times New Roman"/>
              </a:rPr>
              <a:t>Роза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361092" y="4553748"/>
            <a:ext cx="14045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  <a:ea charset="0" panose="02020603050405020304" pitchFamily="18" typeface="Times New Roman"/>
              </a:rPr>
              <a:t>Ирис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31669" y="1046514"/>
            <a:ext cx="829073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z="4400">
                <a:solidFill>
                  <a:srgbClr val="FF0000"/>
                </a:solidFill>
              </a:rPr>
              <a:t>[к</a:t>
            </a:r>
            <a:r>
              <a:rPr b="1" dirty="0" lang="ru-RU" smtClean="0" sz="4400">
                <a:solidFill>
                  <a:srgbClr val="FF0000"/>
                </a:solidFill>
              </a:rPr>
              <a:t>]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62549" y="968377"/>
            <a:ext cx="986167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</a:rPr>
              <a:t>[л</a:t>
            </a:r>
            <a:r>
              <a:rPr b="1" dirty="0" lang="ru-RU" sz="4400">
                <a:solidFill>
                  <a:srgbClr val="FF0000"/>
                </a:solidFill>
                <a:sym charset="2" panose="05050102010706020507" pitchFamily="18" typeface="Symbol"/>
              </a:rPr>
              <a:t></a:t>
            </a:r>
            <a:r>
              <a:rPr b="1" dirty="0" lang="ru-RU" smtClean="0" sz="4400">
                <a:solidFill>
                  <a:srgbClr val="FF0000"/>
                </a:solidFill>
              </a:rPr>
              <a:t>]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696442" y="988256"/>
            <a:ext cx="853119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</a:rPr>
              <a:t>[р]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700812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2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2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7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32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33" nodeType="interactiveSeq" restart="whenNotActive">
                <p:stCondLst>
                  <p:cond delay="0" evt="onClick">
                    <p:tgtEl>
                      <p:spTgt spid="1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4">
                      <p:stCondLst>
                        <p:cond delay="0"/>
                      </p:stCondLst>
                      <p:childTnLst>
                        <p:par>
                          <p:cTn fill="hold" id="35">
                            <p:stCondLst>
                              <p:cond delay="0"/>
                            </p:stCondLst>
                            <p:childTnLst>
                              <p:par>
                                <p:cTn fill="hold" id="36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38"/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id="41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43"/>
                                        <p:tgtEl>
                                          <p:spTgt spid="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4">
                      <p:stCondLst>
                        <p:cond delay="indefinite"/>
                      </p:stCondLst>
                      <p:childTnLst>
                        <p:par>
                          <p:cTn fill="hold" id="45">
                            <p:stCondLst>
                              <p:cond delay="0"/>
                            </p:stCondLst>
                            <p:childTnLst>
                              <p:par>
                                <p:cTn fill="hold" id="46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48"/>
                                        <p:tgtEl>
                                          <p:spTgt spid="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"/>
                  </p:tgtEl>
                </p:cond>
              </p:nextCondLst>
            </p:seq>
            <p:seq concurrent="1" nextAc="seek">
              <p:cTn evtFilter="cancelBubble" fill="hold" id="49" nodeType="interactiveSeq" restart="whenNotActive">
                <p:stCondLst>
                  <p:cond delay="0" evt="onClick">
                    <p:tgtEl>
                      <p:spTgt spid="2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50">
                      <p:stCondLst>
                        <p:cond delay="0"/>
                      </p:stCondLst>
                      <p:childTnLst>
                        <p:par>
                          <p:cTn fill="hold" id="51">
                            <p:stCondLst>
                              <p:cond delay="0"/>
                            </p:stCondLst>
                            <p:childTnLst>
                              <p:par>
                                <p:cTn fill="hold" id="52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54"/>
                                        <p:tgtEl>
                                          <p:spTgt spid="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fill="hold" id="57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59"/>
                                        <p:tgtEl>
                                          <p:spTgt spid="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0">
                      <p:stCondLst>
                        <p:cond delay="indefinite"/>
                      </p:stCondLst>
                      <p:childTnLst>
                        <p:par>
                          <p:cTn fill="hold" id="61">
                            <p:stCondLst>
                              <p:cond delay="0"/>
                            </p:stCondLst>
                            <p:childTnLst>
                              <p:par>
                                <p:cTn fill="hold" id="62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64"/>
                                        <p:tgtEl>
                                          <p:spTgt spid="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"/>
                  </p:tgtEl>
                </p:cond>
              </p:nextCondLst>
            </p:seq>
            <p:seq concurrent="1" nextAc="seek">
              <p:cTn evtFilter="cancelBubble" fill="hold" id="65" nodeType="interactiveSeq" restart="whenNotActive">
                <p:stCondLst>
                  <p:cond delay="0" evt="onClick">
                    <p:tgtEl>
                      <p:spTgt spid="2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66">
                      <p:stCondLst>
                        <p:cond delay="0"/>
                      </p:stCondLst>
                      <p:childTnLst>
                        <p:par>
                          <p:cTn fill="hold" id="67">
                            <p:stCondLst>
                              <p:cond delay="0"/>
                            </p:stCondLst>
                            <p:childTnLst>
                              <p:par>
                                <p:cTn fill="hold" id="68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0"/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1">
                      <p:stCondLst>
                        <p:cond delay="indefinite"/>
                      </p:stCondLst>
                      <p:childTnLst>
                        <p:par>
                          <p:cTn fill="hold" id="72">
                            <p:stCondLst>
                              <p:cond delay="0"/>
                            </p:stCondLst>
                            <p:childTnLst>
                              <p:par>
                                <p:cTn fill="hold" id="73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5"/>
                                        <p:tgtEl>
                                          <p:spTgt spid="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6">
                      <p:stCondLst>
                        <p:cond delay="indefinite"/>
                      </p:stCondLst>
                      <p:childTnLst>
                        <p:par>
                          <p:cTn fill="hold" id="77">
                            <p:stCondLst>
                              <p:cond delay="0"/>
                            </p:stCondLst>
                            <p:childTnLst>
                              <p:par>
                                <p:cTn fill="hold" id="78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80"/>
                                        <p:tgtEl>
                                          <p:spTgt spid="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2"/>
                  </p:tgtEl>
                </p:cond>
              </p:nextCondLst>
            </p:seq>
            <p:seq concurrent="1" nextAc="seek">
              <p:cTn evtFilter="cancelBubble" fill="hold" id="81" nodeType="interactiveSeq" restart="whenNotActive">
                <p:stCondLst>
                  <p:cond delay="0" evt="onClick">
                    <p:tgtEl>
                      <p:spTgt spid="1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2">
                      <p:stCondLst>
                        <p:cond delay="0"/>
                      </p:stCondLst>
                      <p:childTnLst>
                        <p:par>
                          <p:cTn fill="hold" id="8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84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86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0"/>
                  </p:tgtEl>
                </p:cond>
              </p:nextCondLst>
            </p:seq>
            <p:seq concurrent="1" nextAc="seek">
              <p:cTn evtFilter="cancelBubble" fill="hold" id="87" nodeType="interactiveSeq" restart="whenNotActive">
                <p:stCondLst>
                  <p:cond delay="0" evt="onClick">
                    <p:tgtEl>
                      <p:spTgt spid="1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8">
                      <p:stCondLst>
                        <p:cond delay="0"/>
                      </p:stCondLst>
                      <p:childTnLst>
                        <p:par>
                          <p:cTn fill="hold" id="8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9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92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1"/>
                  </p:tgtEl>
                </p:cond>
              </p:nextCondLst>
            </p:seq>
            <p:seq concurrent="1" nextAc="seek">
              <p:cTn evtFilter="cancelBubble" fill="hold" id="93" nodeType="interactiveSeq" restart="whenNotActive">
                <p:stCondLst>
                  <p:cond delay="0" evt="onClick">
                    <p:tgtEl>
                      <p:spTgt spid="1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4">
                      <p:stCondLst>
                        <p:cond delay="0"/>
                      </p:stCondLst>
                      <p:childTnLst>
                        <p:par>
                          <p:cTn fill="hold" id="9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96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98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grpId="0" spid="4"/>
      <p:bldP grpId="0" spid="13"/>
      <p:bldP grpId="0" spid="14"/>
      <p:bldP grpId="0" spid="15"/>
      <p:bldP grpId="0" spid="16"/>
      <p:bldP grpId="0" spid="18"/>
      <p:bldP animBg="1" grpId="0" spid="19"/>
      <p:bldP animBg="1" grpId="0" spid="21"/>
      <p:bldP animBg="1" grpId="0" spid="22"/>
    </p:bld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" l="63" r="192" t="621"/>
          <a:stretch/>
        </p:blipFill>
        <p:spPr bwMode="auto">
          <a:xfrm>
            <a:off x="1136831" y="1334555"/>
            <a:ext cx="9918338" cy="2009335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2235328" y="3899093"/>
            <a:ext cx="7166580" cy="2403704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b="1" dirty="0" lang="ru-RU" sz="3200"/>
              <a:t>« 2 балла » - справился с </a:t>
            </a:r>
            <a:r>
              <a:rPr b="1" dirty="0" lang="ru-RU" smtClean="0" sz="3200"/>
              <a:t>заданием.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«1 </a:t>
            </a:r>
            <a:r>
              <a:rPr b="1" dirty="0" lang="ru-RU" sz="3200"/>
              <a:t>балл» - справился с заданием, но </a:t>
            </a:r>
            <a:r>
              <a:rPr b="1" dirty="0" lang="ru-RU" smtClean="0" sz="3200"/>
              <a:t>допустил 1-2 </a:t>
            </a:r>
            <a:r>
              <a:rPr b="1" dirty="0" lang="ru-RU" sz="3200"/>
              <a:t>ошибки. </a:t>
            </a:r>
          </a:p>
          <a:p>
            <a:pPr>
              <a:lnSpc>
                <a:spcPct val="100000"/>
              </a:lnSpc>
            </a:pPr>
            <a:r>
              <a:rPr b="1" dirty="0" lang="ru-RU" sz="3200"/>
              <a:t>«0 баллов» - не справился с заданием. </a:t>
            </a:r>
          </a:p>
          <a:p>
            <a:pPr>
              <a:lnSpc>
                <a:spcPct val="100000"/>
              </a:lnSpc>
            </a:pPr>
            <a:endParaRPr b="1" dirty="0" lang="ru-RU" sz="3200"/>
          </a:p>
        </p:txBody>
      </p:sp>
      <p:pic>
        <p:nvPicPr>
          <p:cNvPr descr="https://yt3.ggpht.com/a/AATXAJxtnpfnNqj4l58gTMMG_1X8UZCFh4NBx7WplXQA=s900-c-k-c0xffffffff-no-rj-mo" id="409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255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698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18741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novosibirsk.oboitd.ru/images/goods/big/20200121040305_Karta_26-13009.jpg" id="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430" l="167" r="95" t="862"/>
          <a:stretch/>
        </p:blipFill>
        <p:spPr>
          <a:xfrm>
            <a:off x="1576249" y="2872408"/>
            <a:ext cx="9039499" cy="1828800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25" name="Объект 3"/>
          <p:cNvSpPr txBox="1">
            <a:spLocks/>
          </p:cNvSpPr>
          <p:nvPr/>
        </p:nvSpPr>
        <p:spPr>
          <a:xfrm>
            <a:off x="2393185" y="801577"/>
            <a:ext cx="7405629" cy="911446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b="1" dirty="0" lang="ru-RU" smtClean="0" sz="4000"/>
              <a:t>Страница 121 упражнение 196 </a:t>
            </a:r>
            <a:endParaRPr b="1" dirty="0" lang="ru-RU" sz="4000"/>
          </a:p>
          <a:p>
            <a:pPr>
              <a:lnSpc>
                <a:spcPct val="100000"/>
              </a:lnSpc>
            </a:pPr>
            <a:endParaRPr b="1" dirty="0" lang="ru-RU" sz="4000"/>
          </a:p>
        </p:txBody>
      </p:sp>
      <p:sp>
        <p:nvSpPr>
          <p:cNvPr id="26" name="Прямоугольник 25"/>
          <p:cNvSpPr/>
          <p:nvPr/>
        </p:nvSpPr>
        <p:spPr>
          <a:xfrm>
            <a:off x="3315700" y="2758949"/>
            <a:ext cx="442750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z="4800">
                <a:solidFill>
                  <a:srgbClr val="FF0000"/>
                </a:solidFill>
              </a:rPr>
              <a:t>с</a:t>
            </a:r>
            <a:endParaRPr b="1" dirty="0" lang="ru-RU" sz="48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52884" y="2811958"/>
            <a:ext cx="442750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z="4800">
                <a:solidFill>
                  <a:srgbClr val="FF0000"/>
                </a:solidFill>
              </a:rPr>
              <a:t>с</a:t>
            </a:r>
            <a:endParaRPr b="1" dirty="0" lang="ru-RU" sz="48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487978" y="3428186"/>
            <a:ext cx="442750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z="4800">
                <a:solidFill>
                  <a:srgbClr val="FF0000"/>
                </a:solidFill>
              </a:rPr>
              <a:t>с</a:t>
            </a:r>
            <a:endParaRPr b="1" dirty="0" lang="ru-RU" sz="48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827527" y="3527576"/>
            <a:ext cx="442750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z="4800">
                <a:solidFill>
                  <a:srgbClr val="FF0000"/>
                </a:solidFill>
              </a:rPr>
              <a:t>с</a:t>
            </a:r>
            <a:endParaRPr b="1" dirty="0" lang="ru-RU" sz="48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199402" y="1877770"/>
            <a:ext cx="785793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</a:rPr>
              <a:t>[с]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81362" y="1929918"/>
            <a:ext cx="785793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</a:rPr>
              <a:t>[с]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74448" y="4926405"/>
            <a:ext cx="925254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</a:rPr>
              <a:t>[с</a:t>
            </a:r>
            <a:r>
              <a:rPr b="1" dirty="0" lang="ru-RU" smtClean="0" sz="4400">
                <a:solidFill>
                  <a:srgbClr val="FF0000"/>
                </a:solidFill>
                <a:sym charset="2" panose="05050102010706020507" pitchFamily="18" typeface="Symbol"/>
              </a:rPr>
              <a:t></a:t>
            </a:r>
            <a:r>
              <a:rPr b="1" dirty="0" lang="ru-RU" smtClean="0" sz="4400">
                <a:solidFill>
                  <a:srgbClr val="FF0000"/>
                </a:solidFill>
              </a:rPr>
              <a:t>]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802481" y="4814667"/>
            <a:ext cx="925254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4400">
                <a:solidFill>
                  <a:srgbClr val="FF0000"/>
                </a:solidFill>
              </a:rPr>
              <a:t>[с</a:t>
            </a:r>
            <a:r>
              <a:rPr b="1" dirty="0" lang="ru-RU" smtClean="0" sz="4400">
                <a:solidFill>
                  <a:srgbClr val="FF0000"/>
                </a:solidFill>
                <a:sym charset="2" panose="05050102010706020507" pitchFamily="18" typeface="Symbol"/>
              </a:rPr>
              <a:t></a:t>
            </a:r>
            <a:r>
              <a:rPr b="1" dirty="0" lang="ru-RU" smtClean="0" sz="4400">
                <a:solidFill>
                  <a:srgbClr val="FF0000"/>
                </a:solidFill>
              </a:rPr>
              <a:t>]</a:t>
            </a:r>
            <a:endParaRPr b="1" dirty="0" lang="ru-RU" sz="44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222165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7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2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7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2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2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7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42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6"/>
      <p:bldP grpId="0" spid="27"/>
      <p:bldP grpId="0" spid="28"/>
      <p:bldP grpId="0" spid="29"/>
      <p:bldP animBg="1" grpId="0" spid="30"/>
      <p:bldP animBg="1" grpId="0" spid="31"/>
      <p:bldP animBg="1" grpId="0" spid="33"/>
      <p:bldP animBg="1" grpId="0" spid="34"/>
    </p:bld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" l="63" r="192" t="621"/>
          <a:stretch/>
        </p:blipFill>
        <p:spPr bwMode="auto">
          <a:xfrm>
            <a:off x="1136831" y="1334555"/>
            <a:ext cx="9918338" cy="2009335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2235328" y="3899093"/>
            <a:ext cx="7166580" cy="2403704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b="1" dirty="0" lang="ru-RU" sz="3200"/>
              <a:t>« 2 балла » - справился с </a:t>
            </a:r>
            <a:r>
              <a:rPr b="1" dirty="0" lang="ru-RU" smtClean="0" sz="3200"/>
              <a:t>заданием.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«1 </a:t>
            </a:r>
            <a:r>
              <a:rPr b="1" dirty="0" lang="ru-RU" sz="3200"/>
              <a:t>балл» - справился с заданием, но </a:t>
            </a:r>
            <a:r>
              <a:rPr b="1" dirty="0" lang="ru-RU" smtClean="0" sz="3200"/>
              <a:t>допустил 1-2 </a:t>
            </a:r>
            <a:r>
              <a:rPr b="1" dirty="0" lang="ru-RU" sz="3200"/>
              <a:t>ошибки. </a:t>
            </a:r>
          </a:p>
          <a:p>
            <a:pPr>
              <a:lnSpc>
                <a:spcPct val="100000"/>
              </a:lnSpc>
            </a:pPr>
            <a:r>
              <a:rPr b="1" dirty="0" lang="ru-RU" sz="3200"/>
              <a:t>«0 баллов» - не справился с заданием. </a:t>
            </a:r>
          </a:p>
          <a:p>
            <a:pPr>
              <a:lnSpc>
                <a:spcPct val="100000"/>
              </a:lnSpc>
            </a:pPr>
            <a:endParaRPr b="1" dirty="0" lang="ru-RU" sz="3200"/>
          </a:p>
        </p:txBody>
      </p:sp>
      <p:pic>
        <p:nvPicPr>
          <p:cNvPr descr="https://yt3.ggpht.com/a/AATXAJxtnpfnNqj4l58gTMMG_1X8UZCFh4NBx7WplXQA=s900-c-k-c0xffffffff-no-rj-mo" id="409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255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915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9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937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88999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Объект 3"/>
          <p:cNvSpPr txBox="1">
            <a:spLocks/>
          </p:cNvSpPr>
          <p:nvPr/>
        </p:nvSpPr>
        <p:spPr>
          <a:xfrm>
            <a:off x="2141543" y="1699373"/>
            <a:ext cx="7908914" cy="3459253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ru-RU" smtClean="0" sz="7200"/>
              <a:t>Четырнадцатое декабря</a:t>
            </a:r>
            <a:endParaRPr dirty="0" lang="ru-RU" smtClean="0" sz="7200"/>
          </a:p>
          <a:p>
            <a:r>
              <a:rPr dirty="0" lang="ru-RU" smtClean="0" sz="7200"/>
              <a:t>Классная работа</a:t>
            </a:r>
            <a:endParaRPr dirty="0" lang="ru-RU" sz="7200"/>
          </a:p>
        </p:txBody>
      </p:sp>
    </p:spTree>
    <p:extLst>
      <p:ext uri="{BB962C8B-B14F-4D97-AF65-F5344CB8AC3E}">
        <p14:creationId xmlns:p14="http://schemas.microsoft.com/office/powerpoint/2010/main" val="245289765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novosibirsk.oboitd.ru/images/goods/big/20200121040305_Karta_26-13009.jpg" id="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82" l="59" r="37" t="19"/>
          <a:stretch/>
        </p:blipFill>
        <p:spPr>
          <a:xfrm>
            <a:off x="1702904" y="1272208"/>
            <a:ext cx="8786191" cy="4313583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327883" y="2328323"/>
            <a:ext cx="417949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785532" y="2328323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120061" y="2328323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304578" y="2305462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683921" y="2328322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12879" y="2665207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22479" y="2665207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183953" y="2665207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581039" y="2665207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95998" y="2665207"/>
            <a:ext cx="214215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495828" y="2665207"/>
            <a:ext cx="27394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5428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7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2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7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2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7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">
                      <p:stCondLst>
                        <p:cond delay="indefinite"/>
                      </p:stCondLst>
                      <p:childTnLst>
                        <p:par>
                          <p:cTn fill="hold" id="4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52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57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4"/>
      <p:bldP animBg="1" grpId="0" spid="20"/>
      <p:bldP animBg="1" grpId="0" spid="22"/>
      <p:bldP animBg="1" grpId="0" spid="24"/>
      <p:bldP animBg="1" grpId="0" spid="25"/>
      <p:bldP animBg="1" grpId="0" spid="26"/>
      <p:bldP animBg="1" grpId="0" spid="27"/>
      <p:bldP animBg="1" grpId="0" spid="28"/>
      <p:bldP animBg="1" grpId="0" spid="29"/>
      <p:bldP animBg="1" grpId="0" spid="30"/>
      <p:bldP animBg="1" grpId="0" spid="31"/>
    </p:bld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" l="63" r="192" t="621"/>
          <a:stretch/>
        </p:blipFill>
        <p:spPr bwMode="auto">
          <a:xfrm>
            <a:off x="1136831" y="1334555"/>
            <a:ext cx="9918338" cy="2009335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2235328" y="3899093"/>
            <a:ext cx="7166580" cy="2403704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b="1" dirty="0" lang="ru-RU" sz="3200"/>
              <a:t>« 2 балла » - справился с </a:t>
            </a:r>
            <a:r>
              <a:rPr b="1" dirty="0" lang="ru-RU" smtClean="0" sz="3200"/>
              <a:t>заданием.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«1 </a:t>
            </a:r>
            <a:r>
              <a:rPr b="1" dirty="0" lang="ru-RU" sz="3200"/>
              <a:t>балл» - справился с заданием, но </a:t>
            </a:r>
            <a:r>
              <a:rPr b="1" dirty="0" lang="ru-RU" smtClean="0" sz="3200"/>
              <a:t>допустил 1-2 </a:t>
            </a:r>
            <a:r>
              <a:rPr b="1" dirty="0" lang="ru-RU" sz="3200"/>
              <a:t>ошибки. </a:t>
            </a:r>
          </a:p>
          <a:p>
            <a:pPr>
              <a:lnSpc>
                <a:spcPct val="100000"/>
              </a:lnSpc>
            </a:pPr>
            <a:r>
              <a:rPr b="1" dirty="0" lang="ru-RU" sz="3200"/>
              <a:t>«0 баллов» - не справился с заданием. </a:t>
            </a:r>
          </a:p>
          <a:p>
            <a:pPr>
              <a:lnSpc>
                <a:spcPct val="100000"/>
              </a:lnSpc>
            </a:pPr>
            <a:endParaRPr b="1" dirty="0" lang="ru-RU" sz="3200"/>
          </a:p>
        </p:txBody>
      </p:sp>
      <p:pic>
        <p:nvPicPr>
          <p:cNvPr descr="https://yt3.ggpht.com/a/AATXAJxtnpfnNqj4l58gTMMG_1X8UZCFh4NBx7WplXQA=s900-c-k-c0xffffffff-no-rj-mo" id="409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255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508" y="1227135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9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618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10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81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79028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" l="63" r="192" t="621"/>
          <a:stretch/>
        </p:blipFill>
        <p:spPr bwMode="auto">
          <a:xfrm>
            <a:off x="1136831" y="1334555"/>
            <a:ext cx="9918338" cy="2009335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2235328" y="3899093"/>
            <a:ext cx="7166580" cy="2403704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b="1" dirty="0" lang="ru-RU" smtClean="0" sz="3200"/>
              <a:t>6 и более баллов – «5»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4-5 баллов – «4»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3 балла – «3»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2 балла и менее – «2»</a:t>
            </a:r>
            <a:endParaRPr b="1" dirty="0" lang="ru-RU" sz="3200"/>
          </a:p>
        </p:txBody>
      </p:sp>
      <p:pic>
        <p:nvPicPr>
          <p:cNvPr descr="https://yt3.ggpht.com/a/AATXAJxtnpfnNqj4l58gTMMG_1X8UZCFh4NBx7WplXQA=s900-c-k-c0xffffffff-no-rj-mo" id="409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255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508" y="1227135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9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618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yt3.ggpht.com/a/AATXAJxtnpfnNqj4l58gTMMG_1X8UZCFh4NBx7WplXQA=s900-c-k-c0xffffffff-no-rj-mo" id="10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0" r="100000" t="0">
                        <a14:backgroundMark x1="23630" x2="62329" y1="38014" y2="14041"/>
                        <a14:backgroundMark x1="77397" x2="97603" y1="93151" y2="26712"/>
                        <a14:backgroundMark x1="42466" x2="62329" y1="59247" y2="4110"/>
                        <a14:backgroundMark x1="38699" x2="9932" y1="59247" y2="342"/>
                        <a14:backgroundMark x1="3425" x2="20890" y1="70548" y2="91781"/>
                        <a14:backgroundMark x1="58562" x2="98630" y1="90753" y2="9247"/>
                        <a14:backgroundMark x1="49315" x2="49315" y1="96918" y2="96918"/>
                        <a14:backgroundMark x1="49658" x2="99658" y1="95890" y2="1370"/>
                        <a14:backgroundMark x1="62671" x2="63356" y1="73973" y2="99658"/>
                        <a14:backgroundMark x1="36301" x2="0" y1="72603" y2="31849"/>
                        <a14:backgroundMark x1="36301" x2="77397" y1="72603" y2="0"/>
                        <a14:backgroundMark x1="13356" x2="0" y1="43836" y2="50000"/>
                        <a14:backgroundMark x1="2740" x2="10274" y1="44178" y2="99658"/>
                        <a14:backgroundMark x1="1370" x2="35959" y1="67808" y2="99658"/>
                        <a14:backgroundMark x1="69178" x2="45548" y1="62671" y2="99658"/>
                        <a14:backgroundMark x1="59932" x2="87329" y1="80137" y2="22945"/>
                        <a14:backgroundMark x1="68151" x2="87671" y1="14384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81" y="1946274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9885608" y="1946274"/>
            <a:ext cx="744291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indent="-542925" marL="542925">
              <a:lnSpc>
                <a:spcPct val="100000"/>
              </a:lnSpc>
              <a:buNone/>
            </a:pPr>
            <a:r>
              <a:rPr b="1" dirty="0" lang="ru-RU" smtClean="0" sz="8000">
                <a:solidFill>
                  <a:srgbClr val="FF0000"/>
                </a:solidFill>
                <a:ea charset="0" panose="02020603050405020304" pitchFamily="18" typeface="Times New Roman"/>
              </a:rPr>
              <a:t>?</a:t>
            </a:r>
            <a:endParaRPr b="1" dirty="0" lang="ru-RU" sz="8000">
              <a:solidFill>
                <a:srgbClr val="FF0000"/>
              </a:solidFill>
              <a:ea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06819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1"/>
    </p:bld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descr="https://yt3.ggpht.com/a/AATXAJx9-n_8k1Bz8XqqNRyYVW3XpIylOIRg9Pi7gqf-=s900-c-k-c0x00ffffff-no-rj" id="8198" name="Picture 6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25877"/>
            <a:ext cx="3789681" cy="378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un9-8.userapi.com/xKsT2ViItpFQqwS5tzzHGE8A5NH4yIfM-BG93w/XvP6svhdyXg.jpg" id="8202" name="Picture 10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226" l="122" r="100" t="150"/>
          <a:stretch/>
        </p:blipFill>
        <p:spPr bwMode="auto">
          <a:xfrm>
            <a:off x="7742802" y="1348740"/>
            <a:ext cx="3931037" cy="386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tickerbase.ru/wp-content/uploads/2020/02/2747.png" id="13" name="Picture 16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" t="66"/>
          <a:stretch/>
        </p:blipFill>
        <p:spPr bwMode="auto">
          <a:xfrm>
            <a:off x="4124960" y="835659"/>
            <a:ext cx="3302000" cy="43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72539" y="5420081"/>
            <a:ext cx="21590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dirty="0" lang="ru-RU" smtClean="0" sz="2000">
                <a:latin charset="0" panose="02020603050405020304" pitchFamily="18" typeface="Times New Roman"/>
                <a:ea charset="0" panose="02020603050405020304" pitchFamily="18" typeface="Times New Roman"/>
              </a:rPr>
              <a:t>Хорошо усвоил тему</a:t>
            </a:r>
            <a:endParaRPr dirty="0" lang="ru-RU" sz="2000">
              <a:latin charset="0" panose="02020603050405020304" pitchFamily="18" typeface="Times New Roman"/>
              <a:ea charset="0" panose="02020603050405020304" pitchFamily="18"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41239" y="5432781"/>
            <a:ext cx="2159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Понял,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но не до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конца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16619" y="5432781"/>
            <a:ext cx="2159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Ничего не запомнил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713613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7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8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9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0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5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16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7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8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3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24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5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26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fsd.multiurok.ru/html/2018/04/02/s_5ac1a4c3a0da5/875118_1.jpeg" id="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"/>
          <a:stretch/>
        </p:blipFill>
        <p:spPr bwMode="auto">
          <a:xfrm>
            <a:off x="0" y="-42530"/>
            <a:ext cx="12192000" cy="690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61509" y="2893808"/>
            <a:ext cx="7268982" cy="1070385"/>
          </a:xfr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b="1" dirty="0" lang="ru-RU" smtClean="0" sz="6000"/>
              <a:t>Всего хорошего!</a:t>
            </a:r>
            <a:endParaRPr b="1" dirty="0" lang="ru-RU" sz="6000"/>
          </a:p>
        </p:txBody>
      </p:sp>
    </p:spTree>
    <p:extLst>
      <p:ext uri="{BB962C8B-B14F-4D97-AF65-F5344CB8AC3E}">
        <p14:creationId xmlns:p14="http://schemas.microsoft.com/office/powerpoint/2010/main" val="237983374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36449" y="663417"/>
            <a:ext cx="10119099" cy="1693284"/>
          </a:xfr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indent="0" marL="0">
              <a:buNone/>
            </a:pPr>
            <a:r>
              <a:rPr dirty="0" lang="ru-RU" sz="6000"/>
              <a:t>У Сени и Сани в сетях сом с </a:t>
            </a:r>
            <a:r>
              <a:rPr dirty="0" lang="ru-RU" smtClean="0" sz="6000"/>
              <a:t>усами.</a:t>
            </a:r>
            <a:endParaRPr dirty="0" lang="ru-RU" sz="5600"/>
          </a:p>
        </p:txBody>
      </p:sp>
      <p:pic>
        <p:nvPicPr>
          <p:cNvPr descr="https://ot2do6.ru/uploads/posts/2014-10/1413892712_som.jpg" id="1026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190" y="2762212"/>
            <a:ext cx="4135072" cy="3544347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47360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descr="https://myslide.ru/documents_7/059dfa480244f3e612d3e49d0a80bea2/img8.jpg" id="3074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" l="108" r="91" t="156"/>
          <a:stretch/>
        </p:blipFill>
        <p:spPr bwMode="auto">
          <a:xfrm>
            <a:off x="544371" y="1717431"/>
            <a:ext cx="11103257" cy="3423138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56498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524454"/>
            <a:ext cx="10515600" cy="1325563"/>
          </a:xfr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dirty="0" lang="ru-RU" smtClean="0"/>
              <a:t>Тема:</a:t>
            </a:r>
            <a:endParaRPr dirty="0" lang="ru-RU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843640" y="3668962"/>
            <a:ext cx="10515600" cy="1739043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bIns="45720" lIns="91440" rIns="91440" rtlCol="0" tIns="45720" vert="horz">
            <a:norm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 lang="ru-RU" smtClean="0"/>
              <a:t>Цель:</a:t>
            </a:r>
          </a:p>
          <a:p>
            <a:endParaRPr dirty="0"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03839" y="1559262"/>
            <a:ext cx="88565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3600"/>
              <a:t>Твёрдые и мягкие согласные звуки и буквы для их обозначения на письме.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03839" y="3653679"/>
            <a:ext cx="88565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3600"/>
              <a:t>Повторить обозначения мягкости и твёрдости согласных звуков и букв на письме.</a:t>
            </a:r>
          </a:p>
        </p:txBody>
      </p:sp>
    </p:spTree>
    <p:extLst>
      <p:ext uri="{BB962C8B-B14F-4D97-AF65-F5344CB8AC3E}">
        <p14:creationId xmlns:p14="http://schemas.microsoft.com/office/powerpoint/2010/main" val="277068800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2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6"/>
      <p:bldP grpId="0" spid="11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31922" y="365125"/>
            <a:ext cx="2128157" cy="1325563"/>
          </a:xfr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dirty="0" lang="ru-RU" smtClean="0"/>
              <a:t>План</a:t>
            </a:r>
            <a:endParaRPr dirty="0"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3579" y="2100185"/>
            <a:ext cx="10444843" cy="3068160"/>
          </a:xfr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indent="0" marL="0">
              <a:buNone/>
            </a:pPr>
            <a:r>
              <a:rPr dirty="0" lang="ru-RU" sz="4000"/>
              <a:t>1</a:t>
            </a:r>
            <a:r>
              <a:rPr lang="ru-RU" sz="4000"/>
              <a:t>) </a:t>
            </a:r>
            <a:r>
              <a:rPr lang="ru-RU" smtClean="0" sz="4000"/>
              <a:t>Вспомним, </a:t>
            </a:r>
            <a:r>
              <a:rPr dirty="0" lang="ru-RU" sz="4000"/>
              <a:t>в каких случаях обозначается мягкость и твёрдость согласны звуков; </a:t>
            </a:r>
          </a:p>
          <a:p>
            <a:pPr algn="just" indent="0" marL="0">
              <a:buNone/>
            </a:pPr>
            <a:r>
              <a:rPr dirty="0" lang="ru-RU" sz="4000"/>
              <a:t>2) </a:t>
            </a:r>
            <a:r>
              <a:rPr dirty="0" lang="ru-RU" smtClean="0" sz="4000"/>
              <a:t>Закрепить </a:t>
            </a:r>
            <a:r>
              <a:rPr dirty="0" lang="ru-RU" sz="4000"/>
              <a:t>умение определения мягких и твёрдых согласных звуков.</a:t>
            </a:r>
          </a:p>
        </p:txBody>
      </p:sp>
      <p:pic>
        <p:nvPicPr>
          <p:cNvPr descr="https://yt3.ggpht.com/a/AATXAJxIPWgBCl7QRfLeLi_pMOjysqXu3IBxy6b3sQ=s900-c-k-c0xffffffff-no-rj-mo" id="1126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953" y="4904960"/>
            <a:ext cx="1714047" cy="171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banner2.cleanpng.com/20180516/yhw/kisspng-vkontakte-sticker-telegram-personal-message-clip-a-5afbfab90aef51.3250628315264631610448.jpg" id="11268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100000" l="10000" r="90000" 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" r="72" t="-1026"/>
          <a:stretch/>
        </p:blipFill>
        <p:spPr bwMode="auto">
          <a:xfrm>
            <a:off x="83129" y="4952897"/>
            <a:ext cx="1795550" cy="162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6387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2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" l="63" r="192" t="621"/>
          <a:stretch/>
        </p:blipFill>
        <p:spPr bwMode="auto">
          <a:xfrm>
            <a:off x="1136831" y="1334555"/>
            <a:ext cx="9918338" cy="2009335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2235328" y="3899093"/>
            <a:ext cx="7166580" cy="2403704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bIns="45720" lIns="91440" rIns="91440" rtlCol="0" tIns="45720" vert="horz">
            <a:no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charset="0" panose="020B0604020202020204" pitchFamily="34" typeface="Arial"/>
              <a:buNone/>
              <a:defRPr kern="1200"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charset="0" panose="020B0604020202020204" pitchFamily="34" typeface="Arial"/>
              <a:buNone/>
              <a:defRPr kern="1200"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b="1" dirty="0" lang="ru-RU" sz="3200"/>
              <a:t>« 2 балла » - справился с </a:t>
            </a:r>
            <a:r>
              <a:rPr b="1" dirty="0" lang="ru-RU" smtClean="0" sz="3200"/>
              <a:t>заданием.</a:t>
            </a:r>
          </a:p>
          <a:p>
            <a:pPr>
              <a:lnSpc>
                <a:spcPct val="100000"/>
              </a:lnSpc>
            </a:pPr>
            <a:r>
              <a:rPr b="1" dirty="0" lang="ru-RU" smtClean="0" sz="3200"/>
              <a:t>«1 </a:t>
            </a:r>
            <a:r>
              <a:rPr b="1" dirty="0" lang="ru-RU" sz="3200"/>
              <a:t>балл» - справился с заданием, но </a:t>
            </a:r>
            <a:r>
              <a:rPr b="1" dirty="0" lang="ru-RU" smtClean="0" sz="3200"/>
              <a:t>допустил 1-2 </a:t>
            </a:r>
            <a:r>
              <a:rPr b="1" dirty="0" lang="ru-RU" sz="3200"/>
              <a:t>ошибки. </a:t>
            </a:r>
          </a:p>
          <a:p>
            <a:pPr>
              <a:lnSpc>
                <a:spcPct val="100000"/>
              </a:lnSpc>
            </a:pPr>
            <a:r>
              <a:rPr b="1" dirty="0" lang="ru-RU" sz="3200"/>
              <a:t>«0 баллов» - не справился с заданием. </a:t>
            </a:r>
          </a:p>
          <a:p>
            <a:pPr>
              <a:lnSpc>
                <a:spcPct val="100000"/>
              </a:lnSpc>
            </a:pPr>
            <a:endParaRPr b="1" dirty="0" lang="ru-RU" sz="3200"/>
          </a:p>
        </p:txBody>
      </p:sp>
    </p:spTree>
    <p:extLst>
      <p:ext uri="{BB962C8B-B14F-4D97-AF65-F5344CB8AC3E}">
        <p14:creationId xmlns:p14="http://schemas.microsoft.com/office/powerpoint/2010/main" val="389463780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69772" y="365125"/>
            <a:ext cx="6052457" cy="1325563"/>
          </a:xfrm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b="1" dirty="0" lang="ru-RU" smtClean="0"/>
              <a:t>Правила работы в парах</a:t>
            </a:r>
            <a:endParaRPr b="1" dirty="0"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solidFill>
            <a:schemeClr val="bg1">
              <a:alpha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pPr indent="0" marL="0">
              <a:spcAft>
                <a:spcPts val="0"/>
              </a:spcAft>
              <a:buNone/>
            </a:pPr>
            <a:r>
              <a:rPr dirty="0" lang="ru-RU" sz="4000">
                <a:latin charset="0" panose="02020603050405020304" pitchFamily="18" typeface="Times New Roman"/>
                <a:ea charset="0" panose="02020603050405020304" pitchFamily="18" typeface="Times New Roman"/>
              </a:rPr>
              <a:t>1. Говори тихо и спокойно.</a:t>
            </a:r>
            <a:endParaRPr dirty="0" lang="ru-RU" sz="5400">
              <a:latin charset="0" panose="02020603050405020304" pitchFamily="18" typeface="Times New Roman"/>
              <a:ea charset="0" panose="02020603050405020304" pitchFamily="18" typeface="Times New Roman"/>
            </a:endParaRPr>
          </a:p>
          <a:p>
            <a:pPr indent="0" marL="0">
              <a:spcAft>
                <a:spcPts val="0"/>
              </a:spcAft>
              <a:buNone/>
            </a:pPr>
            <a:r>
              <a:rPr dirty="0" lang="ru-RU" sz="4000">
                <a:latin charset="0" panose="02020603050405020304" pitchFamily="18" typeface="Times New Roman"/>
                <a:ea charset="0" panose="02020603050405020304" pitchFamily="18" typeface="Times New Roman"/>
              </a:rPr>
              <a:t>2. К своим товарищам относись с уважением, внимательно слушай партнёра.</a:t>
            </a:r>
            <a:endParaRPr dirty="0" lang="ru-RU" sz="5400">
              <a:latin charset="0" panose="02020603050405020304" pitchFamily="18" typeface="Times New Roman"/>
              <a:ea charset="0" panose="02020603050405020304" pitchFamily="18" typeface="Times New Roman"/>
            </a:endParaRPr>
          </a:p>
          <a:p>
            <a:pPr indent="0" marL="0">
              <a:spcAft>
                <a:spcPts val="0"/>
              </a:spcAft>
              <a:buNone/>
            </a:pPr>
            <a:r>
              <a:rPr dirty="0" lang="ru-RU" sz="4000">
                <a:latin charset="0" panose="02020603050405020304" pitchFamily="18" typeface="Times New Roman"/>
                <a:ea charset="0" panose="02020603050405020304" pitchFamily="18" typeface="Times New Roman"/>
              </a:rPr>
              <a:t>3. Старайся не перебивать товарища, выслушай его до конца.</a:t>
            </a:r>
            <a:endParaRPr dirty="0" lang="ru-RU" sz="5400">
              <a:latin charset="0" panose="02020603050405020304" pitchFamily="18" typeface="Times New Roman"/>
              <a:ea charset="0" panose="02020603050405020304" pitchFamily="18" typeface="Times New Roman"/>
            </a:endParaRPr>
          </a:p>
          <a:p>
            <a:pPr indent="0" marL="0">
              <a:buNone/>
            </a:pPr>
            <a:r>
              <a:rPr dirty="0" lang="ru-RU" sz="4000">
                <a:latin charset="0" panose="02020603050405020304" pitchFamily="18" typeface="Times New Roman"/>
                <a:ea charset="0" panose="02020603050405020304" pitchFamily="18" typeface="Times New Roman"/>
              </a:rPr>
              <a:t>4. Делай замечания тактично, не груби.</a:t>
            </a:r>
            <a:endParaRPr dirty="0" lang="ru-RU" sz="4000"/>
          </a:p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317363081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/>
          <a:srcRect b="10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Объект 1"/>
          <p:cNvPicPr>
            <a:picLocks noChangeAspect="1" noGrp="1"/>
          </p:cNvPicPr>
          <p:nvPr>
            <p:ph idx="1"/>
          </p:nvPr>
        </p:nvPicPr>
        <p:blipFill rotWithShape="1">
          <a:blip r:embed="rId3"/>
          <a:srcRect b="177" l="29" r="1" t="46"/>
          <a:stretch/>
        </p:blipFill>
        <p:spPr>
          <a:xfrm>
            <a:off x="660401" y="920262"/>
            <a:ext cx="10871197" cy="5017476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657983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е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12567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ё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08224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ю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09232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я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69166" y="14874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и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3695" y="176174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ь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63334" y="25542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60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93534" y="255422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о</a:t>
            </a:r>
            <a:endParaRPr b="1" dirty="0" lang="ru-RU" sz="360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53279" y="2520735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60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09232" y="254959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600">
                <a:solidFill>
                  <a:srgbClr val="FF0000"/>
                </a:solidFill>
              </a:rPr>
              <a:t>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84253" y="2553374"/>
            <a:ext cx="498465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>
                <a:solidFill>
                  <a:srgbClr val="FF0000"/>
                </a:solidFill>
              </a:rPr>
              <a:t>э</a:t>
            </a:r>
            <a:endParaRPr b="1" dirty="0" lang="ru-RU" sz="3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6488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2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1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2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27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32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37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42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47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">
                      <p:stCondLst>
                        <p:cond delay="indefinite"/>
                      </p:stCondLst>
                      <p:childTnLst>
                        <p:par>
                          <p:cTn fill="hold" id="4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0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52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5" nodeType="click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dur="500" id="57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6"/>
      <p:bldP grpId="0" spid="7"/>
      <p:bldP grpId="0" spid="8"/>
      <p:bldP grpId="0" spid="9"/>
      <p:bldP grpId="0" spid="10"/>
      <p:bldP grpId="0" spid="13"/>
      <p:bldP grpId="0" spid="14"/>
      <p:bldP grpId="0" spid="15"/>
      <p:bldP grpId="0" spid="16"/>
      <p:bldP grpId="0" spid="17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1821</TotalTime>
  <Words>447</Words>
  <Application>Microsoft Office PowerPoint</Application>
  <PresentationFormat>Широкоэкранный</PresentationFormat>
  <Paragraphs>104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Тема:</vt:lpstr>
      <vt:lpstr>План</vt:lpstr>
      <vt:lpstr>Презентация PowerPoint</vt:lpstr>
      <vt:lpstr>Правила работы в парах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Динамическая пауза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Всего хорошего!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109</cp:revision>
  <dcterms:created xsi:type="dcterms:W3CDTF">2021-02-28T20:11:34Z</dcterms:created>
  <dcterms:modified xsi:type="dcterms:W3CDTF">2021-12-14T02:14:29Z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1305193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