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1" r:id="rId28"/>
    <p:sldId id="285" r:id="rId29"/>
    <p:sldId id="286" r:id="rId30"/>
    <p:sldId id="288" r:id="rId31"/>
    <p:sldId id="287" r:id="rId32"/>
    <p:sldId id="289" r:id="rId33"/>
    <p:sldId id="290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0" autoAdjust="0"/>
    <p:restoredTop sz="94639" autoAdjust="0"/>
  </p:normalViewPr>
  <p:slideViewPr>
    <p:cSldViewPr>
      <p:cViewPr>
        <p:scale>
          <a:sx n="60" d="100"/>
          <a:sy n="60" d="100"/>
        </p:scale>
        <p:origin x="-3084" y="-11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D00F36-99E6-4F9C-81CB-D2F46B27DDF0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AFCDB4-5036-4C81-B2C9-129634802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A5C6C-7D47-48BE-85C1-1B6F74EA7F06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343ED-FFAE-46F3-AE98-1BC19FF19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A852-D619-4DFB-A445-79B1F9D53803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AE757-B49B-4409-87DA-EF1EA462F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030B6-B92A-4CBA-B1C9-D4CAA73CB976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C5E6E-91E0-4AE7-88BD-4129B72A5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CB82A-6FFE-4A62-947F-535E89D64477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C9FA0-AFD2-47E2-9749-57B9B6EC0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A2901-3494-4717-B8CB-13862ACC5DC0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798D8-3965-46E1-BC6A-1355F03D3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8AC97-6B83-4CA0-8227-297043148298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699D-DD80-4A0E-867C-5093AC8DF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ED21B-67F2-4585-B544-A75BF296F2B2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BBD5B-6BB8-447F-9E8C-9D6AFD09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3AF41-7448-4335-94DF-2C4DC27A0E66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C98DD-638E-41BE-ACB0-02F2D8A7A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12101-6625-4395-85CB-8E5038FA2139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79A5F-A484-4DFC-8DA9-90ED0E21C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CEB84-44FF-461C-AFE6-DB070C30382B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0D19-B025-4DBC-9878-137207938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D1566-E891-4035-A65C-E6870B860B1B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001E7-A93E-4105-90A9-5049E8ECC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0A5F96-CB10-4285-A726-7D731112FA8B}" type="datetimeFigureOut">
              <a:rPr lang="ru-RU"/>
              <a:pPr>
                <a:defRPr/>
              </a:pPr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68457E-8369-425A-98DA-77D250DE0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2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12" Type="http://schemas.openxmlformats.org/officeDocument/2006/relationships/slide" Target="slide20.xml"/><Relationship Id="rId17" Type="http://schemas.openxmlformats.org/officeDocument/2006/relationships/slide" Target="slide28.xml"/><Relationship Id="rId2" Type="http://schemas.openxmlformats.org/officeDocument/2006/relationships/slide" Target="slide4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26.xml"/><Relationship Id="rId5" Type="http://schemas.openxmlformats.org/officeDocument/2006/relationships/slide" Target="slide8.xml"/><Relationship Id="rId15" Type="http://schemas.openxmlformats.org/officeDocument/2006/relationships/slide" Target="slide32.xml"/><Relationship Id="rId10" Type="http://schemas.openxmlformats.org/officeDocument/2006/relationships/slide" Target="slide24.xml"/><Relationship Id="rId4" Type="http://schemas.openxmlformats.org/officeDocument/2006/relationships/slide" Target="slide10.xml"/><Relationship Id="rId9" Type="http://schemas.openxmlformats.org/officeDocument/2006/relationships/slide" Target="slide16.xml"/><Relationship Id="rId14" Type="http://schemas.openxmlformats.org/officeDocument/2006/relationships/slide" Target="slide3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Ворс</a:t>
            </a:r>
            <a:r>
              <a:rPr lang="de-AT" sz="40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ö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«Т</a:t>
            </a:r>
            <a:r>
              <a:rPr lang="de-AT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ö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дысьяс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»</a:t>
            </a:r>
            <a:r>
              <a:rPr lang="de-AT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</a:t>
            </a:r>
            <a:endParaRPr lang="ru-RU" sz="6600" b="1" i="1" dirty="0" smtClean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429000"/>
            <a:ext cx="6986588" cy="709613"/>
          </a:xfrm>
        </p:spPr>
        <p:txBody>
          <a:bodyPr/>
          <a:lstStyle/>
          <a:p>
            <a:pPr eaLnBrk="1" hangingPunct="1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de-A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класса вел</a:t>
            </a:r>
            <a:r>
              <a:rPr lang="de-A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дчысьяслы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ворс</a:t>
            </a:r>
            <a:r>
              <a:rPr lang="de-A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357826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Дасьт1с: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Пенягина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Г.В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3"/>
            <a:ext cx="8643998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(4)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>
                <a:latin typeface="Georgia" pitchFamily="18" charset="0"/>
              </a:rPr>
              <a:t>Назовите дату </a:t>
            </a:r>
            <a:r>
              <a:rPr lang="ru-RU" sz="6000" dirty="0" err="1" smtClean="0">
                <a:latin typeface="Georgia" pitchFamily="18" charset="0"/>
              </a:rPr>
              <a:t>по-коми</a:t>
            </a:r>
            <a:endParaRPr lang="ru-RU" sz="6000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23 декабря 2016г.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(4)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sz="60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шым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т</a:t>
            </a:r>
            <a:r>
              <a:rPr lang="de-AT" sz="60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лысь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кызь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койм</a:t>
            </a:r>
            <a:r>
              <a:rPr lang="de-AT" sz="60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д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лун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кык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сюрс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дас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квайт</a:t>
            </a:r>
            <a:r>
              <a:rPr lang="de-AT" sz="60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6000" dirty="0" err="1" smtClean="0">
                <a:solidFill>
                  <a:schemeClr val="bg1"/>
                </a:solidFill>
                <a:latin typeface="Georgia" pitchFamily="18" charset="0"/>
              </a:rPr>
              <a:t>д</a:t>
            </a:r>
            <a:r>
              <a:rPr lang="ru-RU" sz="6000" dirty="0" smtClean="0">
                <a:solidFill>
                  <a:schemeClr val="bg1"/>
                </a:solidFill>
                <a:latin typeface="Georgia" pitchFamily="18" charset="0"/>
              </a:rPr>
              <a:t> во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571500" y="5857875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МУ (1)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5500" b="1" dirty="0" smtClean="0">
              <a:solidFill>
                <a:schemeClr val="accent2"/>
              </a:solidFill>
              <a:latin typeface="Georgia" pitchFamily="18" charset="0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5400" dirty="0" smtClean="0">
                <a:latin typeface="Georgia" pitchFamily="18" charset="0"/>
              </a:rPr>
              <a:t>Какая река в республике самая многоводная?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5200" b="1" dirty="0" err="1" smtClean="0">
                <a:solidFill>
                  <a:schemeClr val="bg1"/>
                </a:solidFill>
                <a:latin typeface="Georgia" pitchFamily="18" charset="0"/>
              </a:rPr>
              <a:t>Сысола</a:t>
            </a:r>
            <a:endParaRPr lang="ru-RU" sz="52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Печора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   </a:t>
            </a:r>
            <a:r>
              <a:rPr lang="ru-RU" sz="5200" b="1" dirty="0" err="1" smtClean="0">
                <a:solidFill>
                  <a:schemeClr val="bg1"/>
                </a:solidFill>
                <a:latin typeface="Georgia" pitchFamily="18" charset="0"/>
              </a:rPr>
              <a:t>Вычегда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	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357937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4000" b="1" dirty="0" smtClean="0">
                <a:solidFill>
                  <a:schemeClr val="accent2"/>
                </a:solidFill>
                <a:latin typeface="Georgia" pitchFamily="18" charset="0"/>
              </a:rPr>
              <a:t>КОМИ МУ (1)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2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smtClean="0">
                <a:solidFill>
                  <a:schemeClr val="bg1"/>
                </a:solidFill>
                <a:latin typeface="Georgia" pitchFamily="18" charset="0"/>
              </a:rPr>
              <a:t>Печора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571500" y="5857875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40105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5400" b="1" dirty="0" smtClean="0">
                <a:solidFill>
                  <a:schemeClr val="accent2"/>
                </a:solidFill>
                <a:latin typeface="Georgia" pitchFamily="18" charset="0"/>
              </a:rPr>
              <a:t>КОМИ МУ(2)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dirty="0" smtClean="0">
                <a:latin typeface="Georgia" pitchFamily="18" charset="0"/>
              </a:rPr>
              <a:t>Сколько городов в нашей республике?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8, 9, 10, 11, 12.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40105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6000" b="1" dirty="0" smtClean="0">
                <a:solidFill>
                  <a:schemeClr val="accent2"/>
                </a:solidFill>
                <a:latin typeface="Georgia" pitchFamily="18" charset="0"/>
              </a:rPr>
              <a:t>КОМИ МУ(2)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solidFill>
                <a:schemeClr val="accent2"/>
              </a:solidFill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800" b="1" dirty="0" smtClean="0">
                <a:solidFill>
                  <a:schemeClr val="bg1"/>
                </a:solidFill>
                <a:latin typeface="Georgia" pitchFamily="18" charset="0"/>
              </a:rPr>
              <a:t>10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71500" y="5857875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2"/>
            <a:ext cx="8472518" cy="6286521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5400" b="1" dirty="0" smtClean="0">
                <a:solidFill>
                  <a:schemeClr val="accent2"/>
                </a:solidFill>
                <a:latin typeface="Georgia" pitchFamily="18" charset="0"/>
              </a:rPr>
              <a:t>      КОМИ МУ(3)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latin typeface="Georgia" pitchFamily="18" charset="0"/>
              </a:rPr>
              <a:t> </a:t>
            </a:r>
            <a:r>
              <a:rPr lang="ru-RU" sz="5400" dirty="0" smtClean="0">
                <a:latin typeface="Georgia" pitchFamily="18" charset="0"/>
              </a:rPr>
              <a:t>Сколько лет исполнилось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latin typeface="Georgia" pitchFamily="18" charset="0"/>
              </a:rPr>
              <a:t>Республике Коми в этом году?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500" b="1" dirty="0" smtClean="0">
                <a:solidFill>
                  <a:schemeClr val="bg1"/>
                </a:solidFill>
                <a:latin typeface="Georgia" pitchFamily="18" charset="0"/>
              </a:rPr>
              <a:t>100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500" b="1" dirty="0" smtClean="0">
                <a:solidFill>
                  <a:schemeClr val="bg1"/>
                </a:solidFill>
                <a:latin typeface="Georgia" pitchFamily="18" charset="0"/>
              </a:rPr>
              <a:t>99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500" b="1" dirty="0" smtClean="0">
                <a:solidFill>
                  <a:schemeClr val="bg1"/>
                </a:solidFill>
                <a:latin typeface="Georgia" pitchFamily="18" charset="0"/>
              </a:rPr>
              <a:t>101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КОМИ МУ(3)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95 лет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71500" y="5857875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5400" b="1" dirty="0" smtClean="0">
                <a:solidFill>
                  <a:schemeClr val="accent2"/>
                </a:solidFill>
                <a:latin typeface="Georgia" pitchFamily="18" charset="0"/>
              </a:rPr>
              <a:t>КОМИ МУ(4)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latin typeface="Georgia" pitchFamily="18" charset="0"/>
              </a:rPr>
              <a:t>Как раньше называлась наша столица?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Усть-Кулом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Усть-Нем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Усть-Сысольск</a:t>
            </a: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357937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ru-RU" sz="5400" b="1" dirty="0" smtClean="0">
                <a:solidFill>
                  <a:schemeClr val="accent2"/>
                </a:solidFill>
                <a:latin typeface="Georgia" pitchFamily="18" charset="0"/>
              </a:rPr>
              <a:t>КОМИ МУ (4)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err="1" smtClean="0">
                <a:solidFill>
                  <a:schemeClr val="bg1"/>
                </a:solidFill>
                <a:latin typeface="Georgia" pitchFamily="18" charset="0"/>
              </a:rPr>
              <a:t>Усть-Сысольск</a:t>
            </a:r>
            <a:endParaRPr lang="ru-RU" sz="72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Ворс</a:t>
            </a:r>
            <a:r>
              <a:rPr lang="de-AT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ö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котырт</a:t>
            </a:r>
            <a:r>
              <a:rPr lang="de-AT" sz="6600" b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latin typeface="Times New Roman"/>
                <a:cs typeface="Times New Roman"/>
              </a:rPr>
              <a:t>Ворс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кык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либ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унджык</a:t>
            </a:r>
            <a:r>
              <a:rPr lang="ru-RU" i="1" dirty="0" smtClean="0">
                <a:latin typeface="Times New Roman"/>
                <a:cs typeface="Times New Roman"/>
              </a:rPr>
              <a:t> команда.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de-AT" i="1" dirty="0" smtClean="0">
                <a:latin typeface="Times New Roman"/>
                <a:cs typeface="Times New Roman"/>
              </a:rPr>
              <a:t> </a:t>
            </a:r>
            <a:r>
              <a:rPr lang="ru-RU" i="1" dirty="0" smtClean="0">
                <a:latin typeface="Times New Roman"/>
                <a:cs typeface="Times New Roman"/>
              </a:rPr>
              <a:t>Команда б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err="1" smtClean="0">
                <a:latin typeface="Times New Roman"/>
                <a:cs typeface="Times New Roman"/>
              </a:rPr>
              <a:t>рй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аслыс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юал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м да </a:t>
            </a:r>
            <a:r>
              <a:rPr lang="ru-RU" i="1" dirty="0" err="1" smtClean="0">
                <a:latin typeface="Times New Roman"/>
                <a:cs typeface="Times New Roman"/>
              </a:rPr>
              <a:t>вочавидз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сы</a:t>
            </a:r>
            <a:r>
              <a:rPr lang="ru-RU" i="1" dirty="0" smtClean="0">
                <a:latin typeface="Times New Roman"/>
                <a:cs typeface="Times New Roman"/>
              </a:rPr>
              <a:t> выл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latin typeface="Times New Roman"/>
                <a:cs typeface="Times New Roman"/>
              </a:rPr>
              <a:t>М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впал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м выл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командалы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i="1" dirty="0" err="1" smtClean="0">
                <a:latin typeface="Times New Roman"/>
                <a:cs typeface="Times New Roman"/>
              </a:rPr>
              <a:t>сетч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de-AT" i="1" dirty="0" smtClean="0">
                <a:latin typeface="Times New Roman"/>
                <a:cs typeface="Times New Roman"/>
              </a:rPr>
              <a:t>ö</a:t>
            </a:r>
            <a:r>
              <a:rPr lang="ru-RU" i="1" dirty="0" err="1" smtClean="0">
                <a:latin typeface="Times New Roman"/>
                <a:cs typeface="Times New Roman"/>
              </a:rPr>
              <a:t>ти</a:t>
            </a:r>
            <a:r>
              <a:rPr lang="ru-RU" i="1" dirty="0" smtClean="0">
                <a:latin typeface="Times New Roman"/>
                <a:cs typeface="Times New Roman"/>
              </a:rPr>
              <a:t> минут.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728"/>
            <a:ext cx="8568952" cy="5911850"/>
          </a:xfrm>
        </p:spPr>
        <p:txBody>
          <a:bodyPr rtlCol="0">
            <a:normAutofit fontScale="85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ФОЛЬКЛОР (1)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200" dirty="0" smtClean="0">
                <a:latin typeface="Georgia" pitchFamily="18" charset="0"/>
              </a:rPr>
              <a:t>Подбери русский аналог к пословице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800" b="1" dirty="0" err="1" smtClean="0">
                <a:solidFill>
                  <a:srgbClr val="FF0000"/>
                </a:solidFill>
                <a:latin typeface="Georgia" pitchFamily="18" charset="0"/>
              </a:rPr>
              <a:t>Сизим</a:t>
            </a:r>
            <a:r>
              <a:rPr lang="de-AT" sz="5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5800" b="1" dirty="0" err="1" smtClean="0">
                <a:solidFill>
                  <a:srgbClr val="FF0000"/>
                </a:solidFill>
                <a:latin typeface="Georgia" pitchFamily="18" charset="0"/>
              </a:rPr>
              <a:t>н</a:t>
            </a:r>
            <a:r>
              <a:rPr lang="ru-RU" sz="58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de-AT" sz="5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5800" b="1" dirty="0" err="1" smtClean="0">
                <a:solidFill>
                  <a:srgbClr val="FF0000"/>
                </a:solidFill>
                <a:latin typeface="Georgia" pitchFamily="18" charset="0"/>
              </a:rPr>
              <a:t>ти</a:t>
            </a:r>
            <a:r>
              <a:rPr lang="de-AT" sz="5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5800" b="1" dirty="0" smtClean="0">
                <a:solidFill>
                  <a:srgbClr val="FF0000"/>
                </a:solidFill>
                <a:latin typeface="Georgia" pitchFamily="18" charset="0"/>
              </a:rPr>
              <a:t>с </a:t>
            </a:r>
            <a:r>
              <a:rPr lang="ru-RU" sz="5800" b="1" dirty="0" err="1" smtClean="0">
                <a:solidFill>
                  <a:srgbClr val="FF0000"/>
                </a:solidFill>
                <a:latin typeface="Georgia" pitchFamily="18" charset="0"/>
              </a:rPr>
              <a:t>оз</a:t>
            </a:r>
            <a:r>
              <a:rPr lang="ru-RU" sz="58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5800" b="1" dirty="0" err="1" smtClean="0">
                <a:solidFill>
                  <a:srgbClr val="FF0000"/>
                </a:solidFill>
                <a:latin typeface="Georgia" pitchFamily="18" charset="0"/>
              </a:rPr>
              <a:t>виччысьны</a:t>
            </a:r>
            <a:r>
              <a:rPr lang="ru-RU" sz="5800" b="1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b="1" dirty="0" smtClean="0">
                <a:latin typeface="Georgia" pitchFamily="18" charset="0"/>
              </a:rPr>
              <a:t>  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   Семь раз отмерь, один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раз отрежь.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 Семеро одного не ждут.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chemeClr val="bg1"/>
                </a:solidFill>
                <a:latin typeface="Georgia" pitchFamily="18" charset="0"/>
              </a:rPr>
              <a:t>    Семь бед, один ответ.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6108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chemeClr val="accent2"/>
                </a:solidFill>
                <a:latin typeface="Georgia" pitchFamily="18" charset="0"/>
              </a:rPr>
              <a:t>ФОЛЬКЛОР (1)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Семеро одного не ждут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3"/>
            <a:ext cx="8643998" cy="5911850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ФОЛЬКЛОР (2)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>
                <a:latin typeface="Georgia" pitchFamily="18" charset="0"/>
              </a:rPr>
              <a:t>Продолжи примету: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rgbClr val="FF0000"/>
                </a:solidFill>
                <a:latin typeface="Georgia" pitchFamily="18" charset="0"/>
              </a:rPr>
              <a:t>Пань</a:t>
            </a:r>
            <a:r>
              <a:rPr lang="ru-RU" sz="6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latin typeface="Georgia" pitchFamily="18" charset="0"/>
              </a:rPr>
              <a:t>усис</a:t>
            </a:r>
            <a:r>
              <a:rPr lang="ru-RU" sz="6000" b="1" dirty="0" smtClean="0">
                <a:solidFill>
                  <a:srgbClr val="FF0000"/>
                </a:solidFill>
                <a:latin typeface="Georgia" pitchFamily="18" charset="0"/>
              </a:rPr>
              <a:t>-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latin typeface="Georgia" pitchFamily="18" charset="0"/>
              </a:rPr>
              <a:t>     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кодк</a:t>
            </a:r>
            <a:r>
              <a:rPr lang="de-AT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мунас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    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кодк</a:t>
            </a:r>
            <a:r>
              <a:rPr lang="de-AT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локтас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    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кодк</a:t>
            </a:r>
            <a:r>
              <a:rPr lang="de-AT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шойччас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ФОЛЬКЛОР (2)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lvl="1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кодк</a:t>
            </a:r>
            <a:r>
              <a:rPr lang="de-AT" sz="60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ö</a:t>
            </a: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локтас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214282" y="214312"/>
            <a:ext cx="8929718" cy="6143645"/>
          </a:xfrm>
        </p:spPr>
        <p:txBody>
          <a:bodyPr/>
          <a:lstStyle/>
          <a:p>
            <a:pPr algn="r" eaLnBrk="1" hangingPunct="1"/>
            <a:r>
              <a:rPr lang="ru-RU" sz="4000" b="1" dirty="0" smtClean="0">
                <a:solidFill>
                  <a:schemeClr val="accent2"/>
                </a:solidFill>
                <a:latin typeface="Georgia" pitchFamily="18" charset="0"/>
              </a:rPr>
              <a:t>ФОЛЬКЛОР (3)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latin typeface="Georgia" pitchFamily="18" charset="0"/>
              </a:rPr>
              <a:t>       </a:t>
            </a:r>
            <a:r>
              <a:rPr lang="ru-RU" sz="3600" dirty="0" smtClean="0">
                <a:latin typeface="Georgia" pitchFamily="18" charset="0"/>
              </a:rPr>
              <a:t>Раньше коми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не выходили </a:t>
            </a:r>
            <a:r>
              <a:rPr lang="ru-RU" sz="3600" dirty="0" smtClean="0">
                <a:latin typeface="Georgia" pitchFamily="18" charset="0"/>
              </a:rPr>
              <a:t>из дома,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пока не завяжут пояс </a:t>
            </a:r>
            <a:r>
              <a:rPr lang="ru-RU" sz="3600" dirty="0" smtClean="0">
                <a:latin typeface="Georgia" pitchFamily="18" charset="0"/>
              </a:rPr>
              <a:t>на платье или на рубахе, на штанах или на сарафане.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Почему?</a:t>
            </a:r>
          </a:p>
          <a:p>
            <a:pPr algn="r" eaLnBrk="1" hangingPunct="1">
              <a:buFont typeface="Arial" charset="0"/>
              <a:buNone/>
            </a:pPr>
            <a:endParaRPr lang="ru-RU" sz="2400" b="1" dirty="0" smtClean="0"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хотели понравиться</a:t>
            </a:r>
          </a:p>
          <a:p>
            <a:pPr algn="ctr" eaLnBrk="1" hangingPunct="1">
              <a:buFont typeface="Arial" charset="0"/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боялись сглаза</a:t>
            </a:r>
          </a:p>
          <a:p>
            <a:pPr algn="ctr" eaLnBrk="1" hangingPunct="1">
              <a:buFont typeface="Arial" charset="0"/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чтобы не продуло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ФОЛЬКЛОР (3)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Боялись сглаза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501092" cy="5911850"/>
          </a:xfrm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ФОЛЬКЛОР (4)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atin typeface="+mj-lt"/>
              </a:rPr>
              <a:t>  </a:t>
            </a:r>
            <a:r>
              <a:rPr lang="ru-RU" sz="4800" dirty="0" smtClean="0">
                <a:latin typeface="Georgia" pitchFamily="18" charset="0"/>
              </a:rPr>
              <a:t>Как называется передача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Georgia" pitchFamily="18" charset="0"/>
              </a:rPr>
              <a:t>из поколения в поколение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Georgia" pitchFamily="18" charset="0"/>
              </a:rPr>
              <a:t>обычаев, навыков, правил?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100" b="1" dirty="0" err="1" smtClean="0">
                <a:solidFill>
                  <a:schemeClr val="bg1"/>
                </a:solidFill>
                <a:latin typeface="+mj-lt"/>
              </a:rPr>
              <a:t>кужанлун</a:t>
            </a:r>
            <a:endParaRPr lang="ru-RU" sz="7100" b="1" dirty="0" smtClean="0">
              <a:solidFill>
                <a:schemeClr val="bg1"/>
              </a:solidFill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100" b="1" dirty="0" err="1" smtClean="0">
                <a:solidFill>
                  <a:schemeClr val="bg1"/>
                </a:solidFill>
                <a:latin typeface="+mj-lt"/>
              </a:rPr>
              <a:t>коланлун</a:t>
            </a:r>
            <a:endParaRPr lang="ru-RU" sz="7100" b="1" dirty="0" smtClean="0">
              <a:solidFill>
                <a:schemeClr val="bg1"/>
              </a:solidFill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100" b="1" dirty="0" err="1" smtClean="0">
                <a:solidFill>
                  <a:schemeClr val="bg1"/>
                </a:solidFill>
                <a:latin typeface="+mj-lt"/>
              </a:rPr>
              <a:t>оласног</a:t>
            </a:r>
            <a:endParaRPr lang="ru-RU" sz="7100" b="1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ФОЛЬКЛОР (4)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solidFill>
                <a:schemeClr val="accent2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оласног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(1)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atin typeface="Georgia" pitchFamily="18" charset="0"/>
              </a:rPr>
              <a:t>  </a:t>
            </a:r>
            <a:r>
              <a:rPr lang="ru-RU" sz="4400" dirty="0" smtClean="0">
                <a:latin typeface="Georgia" pitchFamily="18" charset="0"/>
              </a:rPr>
              <a:t>Как </a:t>
            </a:r>
            <a:r>
              <a:rPr lang="ru-RU" sz="4400" dirty="0" err="1" smtClean="0">
                <a:latin typeface="Georgia" pitchFamily="18" charset="0"/>
              </a:rPr>
              <a:t>по-коми</a:t>
            </a:r>
            <a:r>
              <a:rPr lang="ru-RU" sz="4400" dirty="0" smtClean="0">
                <a:latin typeface="Georgia" pitchFamily="18" charset="0"/>
              </a:rPr>
              <a:t> называется Троицко-Печорск?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6500" b="1" dirty="0" err="1" smtClean="0">
                <a:solidFill>
                  <a:schemeClr val="bg1"/>
                </a:solidFill>
                <a:latin typeface="Georgia" pitchFamily="18" charset="0"/>
              </a:rPr>
              <a:t>Кул</a:t>
            </a:r>
            <a:r>
              <a:rPr lang="de-AT" sz="6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мд</a:t>
            </a:r>
            <a:r>
              <a:rPr lang="ru-RU" sz="6600" dirty="0" err="1" smtClean="0"/>
              <a:t>і</a:t>
            </a: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Мылд</a:t>
            </a:r>
            <a:r>
              <a:rPr lang="ru-RU" sz="6000" dirty="0" err="1" smtClean="0"/>
              <a:t>і</a:t>
            </a: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Ылыдзд</a:t>
            </a:r>
            <a:r>
              <a:rPr lang="ru-RU" sz="6000" dirty="0" err="1" smtClean="0"/>
              <a:t>і</a:t>
            </a:r>
            <a:r>
              <a:rPr lang="ru-RU" sz="6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(1)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Мылд1н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15000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428625"/>
          <a:ext cx="8501121" cy="5643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9135"/>
                <a:gridCol w="1600415"/>
                <a:gridCol w="1453183"/>
                <a:gridCol w="1453183"/>
                <a:gridCol w="1235205"/>
              </a:tblGrid>
              <a:tr h="13826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Georgia" pitchFamily="18" charset="0"/>
                        </a:rPr>
                        <a:t>КОМИ</a:t>
                      </a:r>
                      <a:r>
                        <a:rPr lang="ru-RU" sz="2800" b="1" baseline="0" dirty="0" smtClean="0">
                          <a:latin typeface="Georgia" pitchFamily="18" charset="0"/>
                        </a:rPr>
                        <a:t> КЫВ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2" action="ppaction://hlinksldjump"/>
                        </a:rPr>
                        <a:t>1.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3" action="ppaction://hlinksldjump"/>
                        </a:rPr>
                        <a:t>2.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4" action="ppaction://hlinksldjump"/>
                        </a:rPr>
                        <a:t>4.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5" action="ppaction://hlinksldjump"/>
                        </a:rPr>
                        <a:t>3.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9562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Georgia" pitchFamily="18" charset="0"/>
                        </a:rPr>
                        <a:t>КОМИ</a:t>
                      </a:r>
                      <a:r>
                        <a:rPr lang="ru-RU" sz="2800" b="1" baseline="0" dirty="0" smtClean="0">
                          <a:latin typeface="Georgia" pitchFamily="18" charset="0"/>
                        </a:rPr>
                        <a:t> МУ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6" action="ppaction://hlinksldjump"/>
                        </a:rPr>
                        <a:t>1.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7" action="ppaction://hlinksldjump"/>
                        </a:rPr>
                        <a:t>2.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8" action="ppaction://hlinksldjump"/>
                        </a:rPr>
                        <a:t>3.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9" action="ppaction://hlinksldjump"/>
                        </a:rPr>
                        <a:t>4.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3826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Georgia" pitchFamily="18" charset="0"/>
                        </a:rPr>
                        <a:t>ФОЛЬКЛОР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0" action="ppaction://hlinksldjump"/>
                        </a:rPr>
                        <a:t>1.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1" action="ppaction://hlinksldjump"/>
                        </a:rPr>
                        <a:t>2.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2" action="ppaction://hlinksldjump"/>
                        </a:rPr>
                        <a:t>3.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3" action="ppaction://hlinksldjump"/>
                        </a:rPr>
                        <a:t>4.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826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Georgia" pitchFamily="18" charset="0"/>
                        </a:rPr>
                        <a:t>МИЯН</a:t>
                      </a:r>
                      <a:r>
                        <a:rPr lang="ru-RU" sz="2800" b="1" baseline="0" dirty="0" smtClean="0">
                          <a:latin typeface="Georgia" pitchFamily="18" charset="0"/>
                        </a:rPr>
                        <a:t> РАЙОН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4" action="ppaction://hlinksldjump"/>
                        </a:rPr>
                        <a:t>1.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5" action="ppaction://hlinksldjump"/>
                        </a:rPr>
                        <a:t>2.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6" action="ppaction://hlinksldjump"/>
                        </a:rPr>
                        <a:t>3.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Georgia" pitchFamily="18" charset="0"/>
                          <a:hlinkClick r:id="rId17" action="ppaction://hlinksldjump"/>
                        </a:rPr>
                        <a:t>4.</a:t>
                      </a:r>
                      <a:endParaRPr lang="ru-RU" sz="6000" dirty="0">
                        <a:latin typeface="Georgia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4313"/>
            <a:ext cx="8640960" cy="5911850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(2)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atin typeface="Georgia" pitchFamily="18" charset="0"/>
              </a:rPr>
              <a:t>   </a:t>
            </a:r>
            <a:r>
              <a:rPr lang="ru-RU" sz="4400" dirty="0" smtClean="0">
                <a:latin typeface="Georgia" pitchFamily="18" charset="0"/>
              </a:rPr>
              <a:t>Какая улица в Троицко-Печорске самая длинная?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Портовая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Советская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Ленина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(2)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Советская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(3)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latin typeface="Georgia" pitchFamily="18" charset="0"/>
              </a:rPr>
              <a:t>Какой населённый пункт не входит в наш район?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Якша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Вой </a:t>
            </a: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Вож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err="1" smtClean="0">
                <a:solidFill>
                  <a:schemeClr val="bg1"/>
                </a:solidFill>
                <a:latin typeface="Georgia" pitchFamily="18" charset="0"/>
              </a:rPr>
              <a:t>Митрофан</a:t>
            </a:r>
            <a:endParaRPr lang="ru-RU" sz="60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(3)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Вой </a:t>
            </a:r>
            <a:r>
              <a:rPr lang="ru-RU" sz="6600" b="1" dirty="0" err="1" smtClean="0">
                <a:solidFill>
                  <a:schemeClr val="bg1"/>
                </a:solidFill>
                <a:latin typeface="Georgia" pitchFamily="18" charset="0"/>
              </a:rPr>
              <a:t>Вож</a:t>
            </a:r>
            <a:endParaRPr lang="ru-RU" sz="66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6286500"/>
          </a:xfrm>
        </p:spPr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(4)</a:t>
            </a:r>
          </a:p>
          <a:p>
            <a:pPr algn="r" eaLnBrk="1" hangingPunct="1">
              <a:buFont typeface="Arial" charset="0"/>
              <a:buNone/>
            </a:pPr>
            <a:endParaRPr lang="ru-RU" sz="2800" b="1" dirty="0" smtClean="0"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400" dirty="0" smtClean="0">
                <a:latin typeface="Georgia" pitchFamily="18" charset="0"/>
              </a:rPr>
              <a:t>Какая река не протекает в нашем районе?</a:t>
            </a:r>
          </a:p>
          <a:p>
            <a:pPr algn="ctr" eaLnBrk="1" hangingPunct="1">
              <a:buFont typeface="Arial" charset="0"/>
              <a:buNone/>
            </a:pPr>
            <a:r>
              <a:rPr lang="ru-RU" sz="6600" b="1" dirty="0" err="1" smtClean="0">
                <a:solidFill>
                  <a:schemeClr val="bg1"/>
                </a:solidFill>
                <a:latin typeface="Georgia" pitchFamily="18" charset="0"/>
              </a:rPr>
              <a:t>Когель</a:t>
            </a:r>
            <a:endParaRPr lang="ru-RU" sz="66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6600" b="1" dirty="0" err="1" smtClean="0">
                <a:solidFill>
                  <a:schemeClr val="bg1"/>
                </a:solidFill>
                <a:latin typeface="Georgia" pitchFamily="18" charset="0"/>
              </a:rPr>
              <a:t>Сарью</a:t>
            </a:r>
            <a:endParaRPr lang="ru-RU" sz="66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Косью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6286500"/>
          </a:xfrm>
        </p:spPr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chemeClr val="accent2"/>
                </a:solidFill>
                <a:latin typeface="Georgia" pitchFamily="18" charset="0"/>
              </a:rPr>
              <a:t>Краеведение (4)</a:t>
            </a:r>
          </a:p>
          <a:p>
            <a:pPr algn="r" eaLnBrk="1" hangingPunct="1">
              <a:buFont typeface="Arial" charset="0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ctr" eaLnBrk="1" hangingPunct="1">
              <a:buFont typeface="Arial" charset="0"/>
              <a:buNone/>
            </a:pPr>
            <a:endParaRPr lang="ru-RU" sz="2800" b="1" dirty="0" smtClean="0"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66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6600" b="1" dirty="0" smtClean="0">
                <a:solidFill>
                  <a:schemeClr val="bg1"/>
                </a:solidFill>
                <a:latin typeface="Georgia" pitchFamily="18" charset="0"/>
              </a:rPr>
              <a:t>Косью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428625" y="5786438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  <a:t>АТТЬ</a:t>
            </a:r>
            <a:r>
              <a:rPr lang="de-AT" sz="9600" b="1" dirty="0" smtClean="0">
                <a:solidFill>
                  <a:srgbClr val="C00000"/>
                </a:solidFill>
                <a:latin typeface="Georgia" pitchFamily="18" charset="0"/>
              </a:rPr>
              <a:t>Ö</a:t>
            </a:r>
            <a:r>
              <a:rPr lang="ru-RU" sz="9600" b="1" dirty="0" smtClean="0">
                <a:solidFill>
                  <a:srgbClr val="C00000"/>
                </a:solidFill>
                <a:latin typeface="Georgia" pitchFamily="18" charset="0"/>
              </a:rPr>
              <a:t>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(1)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>
                <a:latin typeface="Georgia" pitchFamily="18" charset="0"/>
              </a:rPr>
              <a:t>Сколько букв в коми алфавите?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(33, 35, 37)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(1)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i="1" dirty="0" smtClean="0">
                <a:solidFill>
                  <a:srgbClr val="FF0000"/>
                </a:solidFill>
                <a:latin typeface="Georgia" pitchFamily="18" charset="0"/>
              </a:rPr>
              <a:t>35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00063" y="5929313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(2)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800" dirty="0" smtClean="0">
                <a:latin typeface="Georgia" pitchFamily="18" charset="0"/>
              </a:rPr>
              <a:t>В каком из этих слов есть приставка </a:t>
            </a:r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–НЕ: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неб</a:t>
            </a:r>
            <a:r>
              <a:rPr lang="de-AT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г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5400" b="1" dirty="0" err="1" smtClean="0">
                <a:solidFill>
                  <a:schemeClr val="bg1"/>
                </a:solidFill>
                <a:latin typeface="Georgia" pitchFamily="18" charset="0"/>
              </a:rPr>
              <a:t>небыд</a:t>
            </a:r>
            <a:endParaRPr lang="ru-RU" sz="54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err="1" smtClean="0">
                <a:solidFill>
                  <a:schemeClr val="bg1"/>
                </a:solidFill>
                <a:latin typeface="Georgia" pitchFamily="18" charset="0"/>
              </a:rPr>
              <a:t>нелямын</a:t>
            </a:r>
            <a:endParaRPr lang="ru-RU" sz="54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5400" b="1" dirty="0" err="1" smtClean="0">
                <a:solidFill>
                  <a:schemeClr val="bg1"/>
                </a:solidFill>
                <a:latin typeface="Georgia" pitchFamily="18" charset="0"/>
              </a:rPr>
              <a:t>неуна</a:t>
            </a:r>
            <a:endParaRPr lang="ru-RU" sz="54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2865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КОМИ КЫВ (2)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err="1" smtClean="0">
                <a:latin typeface="Georgia" pitchFamily="18" charset="0"/>
              </a:rPr>
              <a:t>неуна</a:t>
            </a:r>
            <a:endParaRPr lang="ru-RU" sz="7200" b="1" dirty="0" smtClean="0"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00063" y="5929313"/>
            <a:ext cx="1000125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(3)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dirty="0" smtClean="0">
                <a:latin typeface="Georgia" pitchFamily="18" charset="0"/>
              </a:rPr>
              <a:t>Найдите основу предложения: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Миянлы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дзоридзьяс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вай</a:t>
            </a:r>
            <a:r>
              <a:rPr lang="de-AT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ны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радлун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 да </a:t>
            </a:r>
            <a:r>
              <a:rPr lang="ru-RU" sz="5500" b="1" dirty="0" err="1" smtClean="0">
                <a:solidFill>
                  <a:schemeClr val="bg1"/>
                </a:solidFill>
                <a:latin typeface="Georgia" pitchFamily="18" charset="0"/>
              </a:rPr>
              <a:t>мичлун</a:t>
            </a:r>
            <a:r>
              <a:rPr lang="ru-RU" sz="5500" b="1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500" b="1" dirty="0" smtClean="0">
              <a:latin typeface="Georgia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42937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КОМИ КЫВ (3)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 smtClean="0">
                <a:solidFill>
                  <a:schemeClr val="accent2"/>
                </a:solidFill>
                <a:latin typeface="Georgia" pitchFamily="18" charset="0"/>
              </a:rPr>
              <a:t>ОТВЕТ</a:t>
            </a:r>
            <a:endParaRPr lang="ru-RU" sz="5500" b="1" dirty="0" smtClean="0">
              <a:latin typeface="Georgia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err="1" smtClean="0">
                <a:solidFill>
                  <a:srgbClr val="FF0000"/>
                </a:solidFill>
                <a:latin typeface="Georgia" pitchFamily="18" charset="0"/>
              </a:rPr>
              <a:t>Дзоридзьяс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7200" b="1" dirty="0" err="1" smtClean="0">
                <a:solidFill>
                  <a:srgbClr val="FF0000"/>
                </a:solidFill>
                <a:latin typeface="Georgia" pitchFamily="18" charset="0"/>
              </a:rPr>
              <a:t>вай</a:t>
            </a:r>
            <a:r>
              <a:rPr lang="de-AT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7200" b="1" dirty="0" err="1" smtClean="0">
                <a:solidFill>
                  <a:srgbClr val="FF0000"/>
                </a:solidFill>
                <a:latin typeface="Georgia" pitchFamily="18" charset="0"/>
              </a:rPr>
              <a:t>ны</a:t>
            </a:r>
            <a:endParaRPr lang="ru-RU" sz="72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71500" y="5857875"/>
            <a:ext cx="1000125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547</Words>
  <Application>Microsoft Office PowerPoint</Application>
  <PresentationFormat>Экран (4:3)</PresentationFormat>
  <Paragraphs>177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Ворсöм  «Тöдысьяс» </vt:lpstr>
      <vt:lpstr>Ворсöм котыртöм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   АТТЬÖ!!!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КОГДА? (МЫЙ? КÖНI? КОР?)</dc:title>
  <dc:creator>Admin</dc:creator>
  <cp:lastModifiedBy>ДОМ</cp:lastModifiedBy>
  <cp:revision>52</cp:revision>
  <dcterms:created xsi:type="dcterms:W3CDTF">2014-11-06T00:44:22Z</dcterms:created>
  <dcterms:modified xsi:type="dcterms:W3CDTF">2023-04-23T07:45:18Z</dcterms:modified>
</cp:coreProperties>
</file>