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93" r:id="rId2"/>
    <p:sldId id="257" r:id="rId3"/>
    <p:sldId id="260" r:id="rId4"/>
    <p:sldId id="295" r:id="rId5"/>
    <p:sldId id="294" r:id="rId6"/>
    <p:sldId id="301" r:id="rId7"/>
    <p:sldId id="296" r:id="rId8"/>
    <p:sldId id="299" r:id="rId9"/>
    <p:sldId id="298" r:id="rId10"/>
    <p:sldId id="297" r:id="rId11"/>
    <p:sldId id="287" r:id="rId12"/>
    <p:sldId id="303" r:id="rId13"/>
    <p:sldId id="300" r:id="rId14"/>
    <p:sldId id="304" r:id="rId15"/>
    <p:sldId id="312" r:id="rId16"/>
    <p:sldId id="305" r:id="rId17"/>
    <p:sldId id="306" r:id="rId18"/>
    <p:sldId id="308" r:id="rId19"/>
    <p:sldId id="307" r:id="rId20"/>
    <p:sldId id="309" r:id="rId21"/>
    <p:sldId id="310" r:id="rId22"/>
    <p:sldId id="311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FDD"/>
    <a:srgbClr val="EC8880"/>
    <a:srgbClr val="2F0A07"/>
    <a:srgbClr val="D42B1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63E62-2C84-44AB-B36B-A217224BDDD6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91526-FED8-4C53-98CC-9D957FC2F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9488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2765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060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6840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17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95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7479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7158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310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983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244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9964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4189D-2A1F-4D2D-A3CB-97B296ACE4E1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885CE-909D-40CB-AD17-582CF30A5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723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activerain.com/image_store/uploads/4/5/3/7/5/ar12455634915735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db.rferl.org/CEE59116-5887-42C5-8F7A-BA3F0EBD73B6_mw800_mh600_s.jpg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ww.equipnet.ru/netcat_files/Image/2010/%D1%84%D0%B5%D0%B2%D1%80%D0%B0%D0%BB%D1%8C/18/derevo/industrydaily_ru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roizvodstvo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99355" y="3480619"/>
            <a:ext cx="6292645" cy="3377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krasivaya-belaya-cerkov-na-zakat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69859" y="0"/>
            <a:ext cx="6322142" cy="3554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590452504055.492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1" y="0"/>
            <a:ext cx="5943601" cy="3495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52cd174740ecca8cb7d50789f143768444cb58f4325137b01d1f17ef2e0c76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-1" y="3416869"/>
            <a:ext cx="6002595" cy="344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емиугольник 8"/>
          <p:cNvSpPr/>
          <p:nvPr/>
        </p:nvSpPr>
        <p:spPr>
          <a:xfrm>
            <a:off x="176981" y="206478"/>
            <a:ext cx="707923" cy="663677"/>
          </a:xfrm>
          <a:prstGeom prst="hept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1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6007510" y="196646"/>
            <a:ext cx="707923" cy="663677"/>
          </a:xfrm>
          <a:prstGeom prst="hept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2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181897" y="3603523"/>
            <a:ext cx="707923" cy="663677"/>
          </a:xfrm>
          <a:prstGeom prst="hept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3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2" name="Семиугольник 11"/>
          <p:cNvSpPr/>
          <p:nvPr/>
        </p:nvSpPr>
        <p:spPr>
          <a:xfrm>
            <a:off x="6022258" y="3633020"/>
            <a:ext cx="707923" cy="663677"/>
          </a:xfrm>
          <a:prstGeom prst="hept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4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db3e754-0900-4a94-85b9-d5d8c4e6b824 (1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2192000" cy="89965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Основные вопросы экономики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5690" y="1268361"/>
            <a:ext cx="4630994" cy="1268362"/>
          </a:xfrm>
          <a:prstGeom prst="roundRect">
            <a:avLst/>
          </a:prstGeom>
          <a:solidFill>
            <a:srgbClr val="EC88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ЧТО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 и в каком количестве производить?</a:t>
            </a: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1109" y="3146322"/>
            <a:ext cx="4630994" cy="126836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КАК </a:t>
            </a:r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производить?</a:t>
            </a:r>
            <a:endParaRPr lang="ru-RU" sz="2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1109" y="4989870"/>
            <a:ext cx="4630994" cy="12683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Для</a:t>
            </a: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 КОГО </a:t>
            </a:r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производить?</a:t>
            </a:r>
            <a:endParaRPr lang="ru-RU" sz="2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-1"/>
            <a:ext cx="12192000" cy="120936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FF00"/>
              </a:solidFill>
              <a:latin typeface="Georgia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  <a:cs typeface="Times New Roman" panose="02020603050405020304" pitchFamily="18" charset="0"/>
              </a:rPr>
              <a:t>Ресурсы</a:t>
            </a:r>
            <a:r>
              <a:rPr lang="ru-RU" sz="3200" b="1" i="1" dirty="0" smtClean="0">
                <a:latin typeface="Georgia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  <a:cs typeface="Times New Roman" panose="02020603050405020304" pitchFamily="18" charset="0"/>
              </a:rPr>
              <a:t>(факторы производства)</a:t>
            </a:r>
          </a:p>
          <a:p>
            <a:pPr algn="ctr"/>
            <a:r>
              <a:rPr lang="ru-RU" sz="2400" b="1" i="1" dirty="0" smtClean="0">
                <a:latin typeface="Georgia" pitchFamily="18" charset="0"/>
                <a:cs typeface="Times New Roman" panose="02020603050405020304" pitchFamily="18" charset="0"/>
              </a:rPr>
              <a:t> - это факторы, используемые для производства экономических благ</a:t>
            </a:r>
            <a:endParaRPr lang="ru-RU" sz="2400" b="1" i="1" dirty="0" smtClean="0"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73482" y="1597237"/>
            <a:ext cx="3168352" cy="115212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Georgia" panose="02040502050405020303" pitchFamily="18" charset="0"/>
              </a:rPr>
              <a:t>Потребности</a:t>
            </a:r>
          </a:p>
          <a:p>
            <a:pPr algn="ctr"/>
            <a:r>
              <a:rPr lang="ru-RU" sz="2400" b="1" i="1" dirty="0">
                <a:solidFill>
                  <a:schemeClr val="tx1"/>
                </a:solidFill>
                <a:latin typeface="Georgia" panose="02040502050405020303" pitchFamily="18" charset="0"/>
              </a:rPr>
              <a:t>неограниченные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403690" y="1626735"/>
            <a:ext cx="3833888" cy="112926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1"/>
                </a:solidFill>
                <a:latin typeface="Georgia" panose="02040502050405020303" pitchFamily="18" charset="0"/>
              </a:rPr>
              <a:t>Ресурсы</a:t>
            </a:r>
          </a:p>
          <a:p>
            <a:pPr algn="ctr"/>
            <a:r>
              <a:rPr lang="ru-RU" sz="2800" b="1" i="1" dirty="0">
                <a:solidFill>
                  <a:schemeClr val="tx1"/>
                </a:solidFill>
                <a:latin typeface="Georgia" panose="02040502050405020303" pitchFamily="18" charset="0"/>
              </a:rPr>
              <a:t>ограниченные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4367117" y="2109019"/>
            <a:ext cx="2844844" cy="2059"/>
          </a:xfrm>
          <a:prstGeom prst="straightConnector1">
            <a:avLst/>
          </a:prstGeom>
          <a:ln w="762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232848" y="3306508"/>
            <a:ext cx="100947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  <a:cs typeface="Times New Roman" panose="02020603050405020304" pitchFamily="18" charset="0"/>
              </a:rPr>
              <a:t>Удовлетворение безграничных потребностей человека с помощью ограниченных ресурсов.</a:t>
            </a:r>
          </a:p>
          <a:p>
            <a:pPr algn="ctr">
              <a:buNone/>
            </a:pPr>
            <a:r>
              <a:rPr lang="ru-RU" sz="2200" b="1" i="1" dirty="0" smtClean="0">
                <a:solidFill>
                  <a:srgbClr val="CC0000"/>
                </a:solidFill>
                <a:latin typeface="Georgia" pitchFamily="18" charset="0"/>
                <a:cs typeface="Times New Roman" panose="02020603050405020304" pitchFamily="18" charset="0"/>
              </a:rPr>
              <a:t>Основная проблема </a:t>
            </a:r>
            <a:r>
              <a:rPr lang="ru-RU" sz="2200" b="1" dirty="0" smtClean="0">
                <a:latin typeface="Georgia" pitchFamily="18" charset="0"/>
                <a:cs typeface="Times New Roman" panose="02020603050405020304" pitchFamily="18" charset="0"/>
              </a:rPr>
              <a:t>– распределение ограниченных ресурсов</a:t>
            </a:r>
            <a:endParaRPr lang="ru-RU" sz="2200" b="1" dirty="0"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05084" y="2833748"/>
            <a:ext cx="4939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Главная задача экономики:</a:t>
            </a:r>
            <a:endParaRPr lang="ru-RU" sz="2400" i="1" dirty="0">
              <a:solidFill>
                <a:srgbClr val="C00000"/>
              </a:solidFill>
            </a:endParaRPr>
          </a:p>
        </p:txBody>
      </p:sp>
      <p:pic>
        <p:nvPicPr>
          <p:cNvPr id="13" name="Picture 7" descr="Картинка 4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578381"/>
            <a:ext cx="4055807" cy="2279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9" descr="Картинка 52 из 198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55807" y="4586749"/>
            <a:ext cx="4159045" cy="2271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1" descr="Картинка 196 из 198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214853" y="4546515"/>
            <a:ext cx="3977148" cy="2311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584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76983" y="2669458"/>
            <a:ext cx="2212256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72698" y="2320413"/>
            <a:ext cx="2143434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7187" y="1981199"/>
            <a:ext cx="2079522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74195" y="1288024"/>
            <a:ext cx="2153264" cy="9094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817512" y="1396180"/>
            <a:ext cx="1971365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973395" y="5206181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1620063808_26-phonoteka_org-p-fon-dlya-prezentatsii-po-okhrane-truda-3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3274142"/>
            <a:ext cx="2477729" cy="1934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Стрелка вниз 17"/>
          <p:cNvSpPr/>
          <p:nvPr/>
        </p:nvSpPr>
        <p:spPr>
          <a:xfrm>
            <a:off x="3559278" y="4901382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904272" y="4665408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8249265" y="4340943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10564763" y="3972233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maxresdefaul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733936" y="2094269"/>
            <a:ext cx="2227007" cy="1917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f5f88a4b-5f83-4c02-9535-236d070f5569.jpe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477432" y="2431377"/>
            <a:ext cx="1946787" cy="1963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деньги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147187" y="2669455"/>
            <a:ext cx="2035278" cy="1946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zemelya-selskokhozyaystvennogo-naznacheniya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709095" y="2949678"/>
            <a:ext cx="2231615" cy="1961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255641" y="5933767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94040" y="5540477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02944" y="5338915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497099" y="5048863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5663" y="4645740"/>
            <a:ext cx="1991031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>
            <a:off x="934066" y="737419"/>
            <a:ext cx="589935" cy="187796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3441291" y="796413"/>
            <a:ext cx="589935" cy="143551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5756789" y="796413"/>
            <a:ext cx="589935" cy="1125794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8131279" y="668594"/>
            <a:ext cx="496527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10550014" y="727588"/>
            <a:ext cx="467031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1"/>
            <a:ext cx="12192000" cy="8259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Факторы производства:</a:t>
            </a:r>
            <a:endParaRPr lang="ru-RU" sz="4000" b="1" dirty="0">
              <a:latin typeface="Georgia" pitchFamily="18" charset="0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76983" y="2669458"/>
            <a:ext cx="2212256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Труд 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72698" y="2320413"/>
            <a:ext cx="2143434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Земля 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7187" y="1981199"/>
            <a:ext cx="2079522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Капитал 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74195" y="1288024"/>
            <a:ext cx="2153264" cy="9094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rgbClr val="002060"/>
                </a:solidFill>
                <a:latin typeface="Georgia" pitchFamily="18" charset="0"/>
              </a:rPr>
              <a:t>Предпринима-тельские</a:t>
            </a:r>
            <a:r>
              <a:rPr lang="ru-RU" sz="1400" b="1" dirty="0" smtClean="0">
                <a:solidFill>
                  <a:srgbClr val="002060"/>
                </a:solidFill>
                <a:latin typeface="Georgia" pitchFamily="18" charset="0"/>
              </a:rPr>
              <a:t> способности </a:t>
            </a:r>
            <a:endParaRPr lang="ru-RU" sz="1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817512" y="1396180"/>
            <a:ext cx="1971365" cy="5161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Информация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973395" y="5206181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1620063808_26-phonoteka_org-p-fon-dlya-prezentatsii-po-okhrane-truda-3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3274142"/>
            <a:ext cx="2477729" cy="1934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Стрелка вниз 17"/>
          <p:cNvSpPr/>
          <p:nvPr/>
        </p:nvSpPr>
        <p:spPr>
          <a:xfrm>
            <a:off x="3559278" y="4901382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904272" y="4665408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8249265" y="4340943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10564763" y="3972233"/>
            <a:ext cx="589935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maxresdefault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733936" y="2094269"/>
            <a:ext cx="2227007" cy="1917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f5f88a4b-5f83-4c02-9535-236d070f5569.jpe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477432" y="2431377"/>
            <a:ext cx="1946787" cy="1963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деньги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147187" y="2669455"/>
            <a:ext cx="2035278" cy="1946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zemelya-selskokhozyaystvennogo-naznacheniya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709095" y="2949678"/>
            <a:ext cx="2231615" cy="1961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255641" y="5933767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З</a:t>
            </a:r>
            <a:r>
              <a:rPr lang="en-US" sz="2400" b="1" dirty="0" smtClean="0">
                <a:solidFill>
                  <a:schemeClr val="tx1"/>
                </a:solidFill>
                <a:latin typeface="Georgia" pitchFamily="18" charset="0"/>
              </a:rPr>
              <a:t>/</a:t>
            </a:r>
            <a:r>
              <a:rPr lang="ru-RU" sz="2400" b="1" dirty="0" err="1" smtClean="0">
                <a:solidFill>
                  <a:schemeClr val="tx1"/>
                </a:solidFill>
                <a:latin typeface="Georgia" pitchFamily="18" charset="0"/>
              </a:rPr>
              <a:t>п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94040" y="5540477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Рента 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02944" y="5338915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Georgia" pitchFamily="18" charset="0"/>
              </a:rPr>
              <a:t>%</a:t>
            </a: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 , прибыль 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497099" y="5048863"/>
            <a:ext cx="2212256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Прибыль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5663" y="4645740"/>
            <a:ext cx="1991031" cy="5161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Прибыль 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>
            <a:off x="934066" y="737419"/>
            <a:ext cx="589935" cy="187796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3441291" y="796413"/>
            <a:ext cx="589935" cy="143551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5756789" y="796413"/>
            <a:ext cx="589935" cy="1125794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8131279" y="668594"/>
            <a:ext cx="496527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10550014" y="727588"/>
            <a:ext cx="467031" cy="58993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1"/>
            <a:ext cx="12192000" cy="8259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Факторы производства:</a:t>
            </a:r>
            <a:endParaRPr lang="ru-RU" sz="4000" b="1" dirty="0">
              <a:latin typeface="Georgia" pitchFamily="18" charset="0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12192000" cy="8259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Факторы производства:</a:t>
            </a:r>
            <a:endParaRPr lang="ru-RU" sz="4000" b="1" dirty="0">
              <a:latin typeface="Georgia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3200" y="1073627"/>
          <a:ext cx="11772489" cy="5634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9303"/>
                <a:gridCol w="4306529"/>
                <a:gridCol w="3126657"/>
              </a:tblGrid>
              <a:tr h="81416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Факторы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</a:t>
                      </a:r>
                      <a:endParaRPr lang="ru-RU" sz="2800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Сущность </a:t>
                      </a:r>
                      <a:endParaRPr lang="ru-RU" sz="2800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Доход </a:t>
                      </a:r>
                      <a:endParaRPr lang="ru-RU" sz="2800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6406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Труд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6406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Земля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6406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Капитал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6406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Предпринимательские способности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6406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Информация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hello_html_5938747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8790038" y="3303639"/>
            <a:ext cx="3583856" cy="37608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1988" y="4955458"/>
            <a:ext cx="4950541" cy="12093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6194" y="2521974"/>
            <a:ext cx="5132438" cy="25957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2192000" cy="884903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Характерные черты современного производства: 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1729" y="1342104"/>
            <a:ext cx="4719484" cy="693174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latin typeface="Georgia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911213" y="1563329"/>
            <a:ext cx="2831690" cy="147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7993627" y="1219202"/>
            <a:ext cx="3927986" cy="639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Позволяет: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52968" y="2286000"/>
            <a:ext cx="4852219" cy="438027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>
            <a:stCxn id="8" idx="2"/>
          </p:cNvCxnSpPr>
          <p:nvPr/>
        </p:nvCxnSpPr>
        <p:spPr>
          <a:xfrm>
            <a:off x="9957620" y="1858297"/>
            <a:ext cx="12290" cy="39820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9844550" y="2993923"/>
            <a:ext cx="553064" cy="491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381865" y="2040194"/>
            <a:ext cx="12290" cy="39820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1988" y="4955458"/>
            <a:ext cx="4950541" cy="12093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</a:rPr>
              <a:t>Основана на разделении труда и кооперации (сотрудничестве)</a:t>
            </a:r>
            <a:endParaRPr lang="ru-RU" sz="2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6194" y="2521974"/>
            <a:ext cx="5132438" cy="25957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Georgia" pitchFamily="18" charset="0"/>
              </a:rPr>
              <a:t>Сосредоточение какого –либо вида хозяйственной деятельности в руках конкретного человека, фирмы, страны, которые справляются с ним лучше других</a:t>
            </a:r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2192000" cy="884903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Характерные черты современного производства: 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1729" y="1342104"/>
            <a:ext cx="4719484" cy="693174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Специализация </a:t>
            </a:r>
            <a:endParaRPr lang="ru-RU" sz="3200" b="1" i="1" dirty="0">
              <a:latin typeface="Georgia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911213" y="1563329"/>
            <a:ext cx="2831690" cy="147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7993627" y="1219202"/>
            <a:ext cx="3927986" cy="639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Позволяет: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52968" y="2286000"/>
            <a:ext cx="4852219" cy="438027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Высокое мастерство специалистов           высокое качество и большее количество товаров и услуг;</a:t>
            </a:r>
          </a:p>
          <a:p>
            <a:pPr marL="342900" indent="-342900" algn="ctr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Позволяет сократить потери рабочего времени от смены видов деятельности работника;</a:t>
            </a:r>
          </a:p>
          <a:p>
            <a:pPr marL="342900" indent="-342900" algn="ctr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Специализация фирм, регионов связана с наличием или отсутствием у них определенных факторов производства.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>
            <a:stCxn id="8" idx="2"/>
          </p:cNvCxnSpPr>
          <p:nvPr/>
        </p:nvCxnSpPr>
        <p:spPr>
          <a:xfrm>
            <a:off x="9957620" y="1858297"/>
            <a:ext cx="12290" cy="39820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9844550" y="2993923"/>
            <a:ext cx="553064" cy="491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381865" y="2040194"/>
            <a:ext cx="12290" cy="39820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низ 2"/>
          <p:cNvSpPr/>
          <p:nvPr/>
        </p:nvSpPr>
        <p:spPr>
          <a:xfrm>
            <a:off x="1696064" y="899651"/>
            <a:ext cx="1135626" cy="516194"/>
          </a:xfrm>
          <a:prstGeom prst="downArrow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2192000" cy="943897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i="1" smtClean="0">
                <a:solidFill>
                  <a:srgbClr val="FFFF00"/>
                </a:solidFill>
                <a:latin typeface="Georgia" pitchFamily="18" charset="0"/>
              </a:rPr>
              <a:t>     Производительность </a:t>
            </a:r>
            <a:endParaRPr lang="ru-RU" sz="40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226" y="1592826"/>
            <a:ext cx="5914103" cy="50439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это количество изготовленных работником изделий за некоторое время,</a:t>
            </a:r>
          </a:p>
          <a:p>
            <a:pPr algn="ctr"/>
            <a:endParaRPr lang="ru-RU" sz="36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 земли – урожай с 1 га</a:t>
            </a:r>
            <a:endParaRPr lang="ru-RU" sz="36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5" name="Рисунок 4" descr="HqDB2jicSx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41806" y="1007806"/>
            <a:ext cx="5850194" cy="58501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459794" y="2841522"/>
            <a:ext cx="5353663" cy="15240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8877" y="2910346"/>
            <a:ext cx="5289755" cy="1455177"/>
          </a:xfrm>
          <a:prstGeom prst="rect">
            <a:avLst/>
          </a:prstGeom>
          <a:solidFill>
            <a:srgbClr val="BC8FDD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899355" y="1858296"/>
            <a:ext cx="2787445" cy="398207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421626" y="1848464"/>
            <a:ext cx="2467897" cy="34904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0" y="0"/>
            <a:ext cx="12192000" cy="193203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Торговля –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1227" y="2256504"/>
            <a:ext cx="3229896" cy="766916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691717" y="2113936"/>
            <a:ext cx="3229896" cy="766916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16" name="Рисунок 15" descr="food-apples-Person-lunch-scales-supermarket-meal-Sense-male-vendor-retail-dish-produce-floristry-grocery-store-weighing-local-food-greengrocer-6136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61149" y="4498258"/>
            <a:ext cx="4975328" cy="2123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optovye-prodazhi-v-belarus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3962" y="4522223"/>
            <a:ext cx="5220928" cy="2144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459794" y="2841522"/>
            <a:ext cx="5353663" cy="15240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Georgia" pitchFamily="18" charset="0"/>
              </a:rPr>
              <a:t>Товар реализуется поштучно или в небольших количествах для личного, семейного потребления.</a:t>
            </a:r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8877" y="2910346"/>
            <a:ext cx="5289755" cy="1455177"/>
          </a:xfrm>
          <a:prstGeom prst="rect">
            <a:avLst/>
          </a:prstGeom>
          <a:solidFill>
            <a:srgbClr val="BC8FDD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Georgia" pitchFamily="18" charset="0"/>
              </a:rPr>
              <a:t>Реализуются крупные партии товара, обычно для последующей перепродажи</a:t>
            </a:r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899355" y="1858296"/>
            <a:ext cx="2787445" cy="398207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421626" y="1848464"/>
            <a:ext cx="2467897" cy="349046"/>
          </a:xfrm>
          <a:prstGeom prst="straightConnector1">
            <a:avLst/>
          </a:prstGeom>
          <a:ln w="76200"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0" y="0"/>
            <a:ext cx="12192000" cy="193203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Торговля – </a:t>
            </a: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это добровольный и взаимовыгодный обмен благами в форме </a:t>
            </a: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купли-продажи товаров и услуг за деньги между специализированными производителями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227" y="2256504"/>
            <a:ext cx="3229896" cy="766916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оптовая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691717" y="2113936"/>
            <a:ext cx="3229896" cy="766916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розничная</a:t>
            </a:r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16" name="Рисунок 15" descr="food-apples-Person-lunch-scales-supermarket-meal-Sense-male-vendor-retail-dish-produce-floristry-grocery-store-weighing-local-food-greengrocer-6136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61149" y="4498258"/>
            <a:ext cx="4975328" cy="2123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optovye-prodazhi-v-belarus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3962" y="4522223"/>
            <a:ext cx="5220928" cy="2144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-rf.ru/upload/resize_cache/iblock/68b/1500_2000_1/5681935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8710" y="339212"/>
            <a:ext cx="11533238" cy="2315497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110000"/>
                  <a:satMod val="105000"/>
                  <a:tint val="67000"/>
                  <a:alpha val="57000"/>
                </a:schemeClr>
              </a:gs>
              <a:gs pos="50000">
                <a:schemeClr val="dk1">
                  <a:lumMod val="105000"/>
                  <a:satMod val="103000"/>
                  <a:tint val="73000"/>
                </a:schemeClr>
              </a:gs>
              <a:gs pos="100000">
                <a:schemeClr val="dk1">
                  <a:lumMod val="105000"/>
                  <a:satMod val="109000"/>
                  <a:tint val="81000"/>
                </a:schemeClr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Georgia" pitchFamily="18" charset="0"/>
              </a:rPr>
              <a:t>Экономика и её роль в жизни общества</a:t>
            </a:r>
            <a:endParaRPr lang="ru-RU" sz="6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76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12192000" cy="1061883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Торговля: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9718" y="1386349"/>
            <a:ext cx="3229896" cy="766916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Магазинная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10002" y="1391265"/>
            <a:ext cx="3229896" cy="766916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Уличная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00451" y="1435510"/>
            <a:ext cx="4680156" cy="766916"/>
          </a:xfrm>
          <a:prstGeom prst="rect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Через автоматы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10517" y="2384323"/>
            <a:ext cx="5260258" cy="766916"/>
          </a:xfrm>
          <a:prstGeom prst="rect">
            <a:avLst/>
          </a:prstGeom>
          <a:solidFill>
            <a:schemeClr val="accent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err="1" smtClean="0">
                <a:latin typeface="Georgia" pitchFamily="18" charset="0"/>
              </a:rPr>
              <a:t>Интернет-магазины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9883" y="2413819"/>
            <a:ext cx="4680156" cy="766916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Телемагазины 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44528" y="3416710"/>
            <a:ext cx="4680156" cy="766916"/>
          </a:xfrm>
          <a:prstGeom prst="rect">
            <a:avLst/>
          </a:prstGeom>
          <a:solidFill>
            <a:schemeClr val="accent3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По каталогам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39961" y="4572000"/>
            <a:ext cx="9320981" cy="2079523"/>
          </a:xfrm>
          <a:prstGeom prst="rect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chemeClr val="bg1"/>
                </a:solidFill>
                <a:latin typeface="Georgia" pitchFamily="18" charset="0"/>
              </a:rPr>
              <a:t>Торговля объединяет людей, фирмы, государства в единую хозяйственную систему региона, страны, мира в целом.</a:t>
            </a:r>
            <a:endParaRPr lang="ru-RU" sz="3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20" name="Рисунок 19" descr="выпускник-3525650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3595825"/>
            <a:ext cx="2639961" cy="32621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101763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На какие вопросы нам необходимо ответить?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56903" y="1209368"/>
            <a:ext cx="6518787" cy="526517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lvl="0" indent="-742950" algn="ctr">
              <a:buAutoNum type="arabicPeriod"/>
            </a:pPr>
            <a:r>
              <a:rPr lang="ru-RU" sz="3200" b="1" i="1" dirty="0" smtClean="0">
                <a:latin typeface="Georgia" pitchFamily="18" charset="0"/>
              </a:rPr>
              <a:t>Разобрать понятие «Экономика как подсистема общества»</a:t>
            </a:r>
          </a:p>
          <a:p>
            <a:pPr lvl="0"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2. Изучить факторы производства</a:t>
            </a:r>
          </a:p>
          <a:p>
            <a:pPr lvl="0" algn="ctr"/>
            <a:r>
              <a:rPr lang="ru-RU" sz="3200" b="1" i="1" dirty="0" smtClean="0">
                <a:latin typeface="Georgia" pitchFamily="18" charset="0"/>
              </a:rPr>
              <a:t>3. Познакомиться с понятием «Специализация»</a:t>
            </a:r>
          </a:p>
          <a:p>
            <a:pPr lvl="0"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4. Узнать что такое «Обмен и торговля»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Рисунок 4" descr="1618994643_15-phonoteka_org-p-fon-dlya-prezentatsii-zadachi-1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1" y="1020053"/>
            <a:ext cx="5515897" cy="5837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32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кумент-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443019" y="0"/>
            <a:ext cx="474898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4968" y="191729"/>
            <a:ext cx="6813755" cy="109138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Домашнее задание: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8206" y="1607574"/>
            <a:ext cx="6725265" cy="474898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Выучить теорию по теме;</a:t>
            </a:r>
          </a:p>
          <a:p>
            <a:pPr marL="342900" indent="-342900">
              <a:buAutoNum type="arabicPeriod"/>
            </a:pPr>
            <a:endParaRPr lang="ru-RU" sz="3200" b="1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Стр. 16 «Вопросы и задания» № 1-3 устно;</a:t>
            </a:r>
          </a:p>
          <a:p>
            <a:pPr marL="342900" indent="-342900">
              <a:buAutoNum type="arabicPeriod"/>
            </a:pPr>
            <a:endParaRPr lang="ru-RU" sz="3200" b="1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* стр. 13, «Мои исследования», письменно.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57954" y="6581001"/>
            <a:ext cx="2434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Georgia" pitchFamily="18" charset="0"/>
              </a:rPr>
              <a:t>Составитель: Назарова А.В.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101763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На какие вопросы нам необходимо ответить?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13" name="Рисунок 12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175986"/>
            <a:ext cx="5309419" cy="570098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456903" y="1209368"/>
            <a:ext cx="6518787" cy="526517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lvl="0" indent="-742950" algn="ctr">
              <a:buAutoNum type="arabicPeriod"/>
            </a:pPr>
            <a:r>
              <a:rPr lang="ru-RU" sz="3200" b="1" i="1" dirty="0" smtClean="0">
                <a:latin typeface="Georgia" pitchFamily="18" charset="0"/>
              </a:rPr>
              <a:t>Разобрать понятие «Экономика как подсистема общества»</a:t>
            </a:r>
          </a:p>
          <a:p>
            <a:pPr lvl="0"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2. Изучить факторы производства</a:t>
            </a:r>
          </a:p>
          <a:p>
            <a:pPr lvl="0" algn="ctr"/>
            <a:r>
              <a:rPr lang="ru-RU" sz="3200" b="1" i="1" dirty="0" smtClean="0">
                <a:latin typeface="Georgia" pitchFamily="18" charset="0"/>
              </a:rPr>
              <a:t>3. Познакомиться с понятием «Специализация»</a:t>
            </a:r>
          </a:p>
          <a:p>
            <a:pPr lvl="0"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4. Узнать что такое «Обмен и торговля»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32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problemy.jpg"/>
          <p:cNvPicPr>
            <a:picLocks noChangeAspect="1"/>
          </p:cNvPicPr>
          <p:nvPr/>
        </p:nvPicPr>
        <p:blipFill>
          <a:blip r:embed="rId2" cstate="print">
            <a:lum bright="30000" contrast="-40000"/>
          </a:blip>
          <a:srcRect l="8790" r="12460"/>
          <a:stretch>
            <a:fillRect/>
          </a:stretch>
        </p:blipFill>
        <p:spPr>
          <a:xfrm>
            <a:off x="2138516" y="825911"/>
            <a:ext cx="7801896" cy="4158614"/>
          </a:xfrm>
          <a:prstGeom prst="rect">
            <a:avLst/>
          </a:prstGeom>
        </p:spPr>
      </p:pic>
      <p:cxnSp>
        <p:nvCxnSpPr>
          <p:cNvPr id="8" name="Прямая со стрелкой 7"/>
          <p:cNvCxnSpPr>
            <a:stCxn id="4" idx="2"/>
          </p:cNvCxnSpPr>
          <p:nvPr/>
        </p:nvCxnSpPr>
        <p:spPr>
          <a:xfrm flipH="1">
            <a:off x="3170904" y="855406"/>
            <a:ext cx="2925096" cy="2477729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997679" y="757084"/>
            <a:ext cx="3234811" cy="266454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-1"/>
            <a:ext cx="12192000" cy="8554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Экономика</a:t>
            </a:r>
            <a:r>
              <a:rPr lang="ru-RU" sz="3200" b="1" dirty="0" smtClean="0">
                <a:latin typeface="Georgia" pitchFamily="18" charset="0"/>
              </a:rPr>
              <a:t> </a:t>
            </a:r>
            <a:endParaRPr lang="ru-RU" sz="3200" b="1" dirty="0"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920181" y="4665406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9104671" y="4714567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265471" y="3406877"/>
            <a:ext cx="5530646" cy="122411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38570" y="3436374"/>
            <a:ext cx="5683046" cy="12536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9213" y="5412657"/>
            <a:ext cx="5515897" cy="11651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49961" y="5427406"/>
            <a:ext cx="5515897" cy="11110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21328" y="929149"/>
            <a:ext cx="35838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Прочитайте стр.8 учебника и заполните схему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problemy.jpg"/>
          <p:cNvPicPr>
            <a:picLocks noChangeAspect="1"/>
          </p:cNvPicPr>
          <p:nvPr/>
        </p:nvPicPr>
        <p:blipFill>
          <a:blip r:embed="rId2" cstate="print">
            <a:lum bright="30000" contrast="-40000"/>
          </a:blip>
          <a:stretch>
            <a:fillRect/>
          </a:stretch>
        </p:blipFill>
        <p:spPr>
          <a:xfrm>
            <a:off x="0" y="707923"/>
            <a:ext cx="12191999" cy="6150077"/>
          </a:xfrm>
          <a:prstGeom prst="rect">
            <a:avLst/>
          </a:prstGeom>
        </p:spPr>
      </p:pic>
      <p:cxnSp>
        <p:nvCxnSpPr>
          <p:cNvPr id="8" name="Прямая со стрелкой 7"/>
          <p:cNvCxnSpPr>
            <a:stCxn id="4" idx="2"/>
          </p:cNvCxnSpPr>
          <p:nvPr/>
        </p:nvCxnSpPr>
        <p:spPr>
          <a:xfrm flipH="1">
            <a:off x="3156156" y="796412"/>
            <a:ext cx="2939844" cy="324465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997679" y="757084"/>
            <a:ext cx="2939844" cy="45228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-1"/>
            <a:ext cx="12192000" cy="79641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Экономика</a:t>
            </a:r>
            <a:r>
              <a:rPr lang="ru-RU" sz="3200" b="1" dirty="0" smtClean="0">
                <a:latin typeface="Georgia" pitchFamily="18" charset="0"/>
              </a:rPr>
              <a:t> </a:t>
            </a:r>
            <a:endParaRPr lang="ru-RU" sz="3200" b="1" dirty="0"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905433" y="3529780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9089923" y="3578941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250722" y="1253611"/>
            <a:ext cx="5530646" cy="2286001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Способ организации хозяйственной деятельности людей, направленной на создание необходимых для потребления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благ </a:t>
            </a:r>
            <a:endParaRPr lang="ru-RU" sz="2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68066" y="1273277"/>
            <a:ext cx="5683046" cy="228108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Наука, которая исследует, как люди используют ограниченные ресурсы для удовлетворения своих потребностей в жизненных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благах</a:t>
            </a:r>
            <a:endParaRPr lang="ru-RU" sz="2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9213" y="4232787"/>
            <a:ext cx="5515897" cy="23449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Субъектами экономики как хозяйственной деятельности являются семья (домохозяйство), фирма, государство.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49961" y="4247534"/>
            <a:ext cx="5515897" cy="22909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Экономика изучает деятельность хозяйств, фирм, государства по производству, распределению,  обмену и потреблению.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strah.jpg"/>
          <p:cNvPicPr>
            <a:picLocks noChangeAspect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>
          <a:xfrm>
            <a:off x="0" y="914400"/>
            <a:ext cx="12192000" cy="5943600"/>
          </a:xfrm>
          <a:prstGeom prst="rect">
            <a:avLst/>
          </a:prstGeom>
        </p:spPr>
      </p:pic>
      <p:cxnSp>
        <p:nvCxnSpPr>
          <p:cNvPr id="8" name="Прямая со стрелкой 7"/>
          <p:cNvCxnSpPr>
            <a:stCxn id="4" idx="2"/>
          </p:cNvCxnSpPr>
          <p:nvPr/>
        </p:nvCxnSpPr>
        <p:spPr>
          <a:xfrm flipH="1">
            <a:off x="3156156" y="796412"/>
            <a:ext cx="2939844" cy="324465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997679" y="757084"/>
            <a:ext cx="2939844" cy="45228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-1"/>
            <a:ext cx="12192000" cy="79641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Уровни экономики:</a:t>
            </a:r>
            <a:r>
              <a:rPr lang="ru-RU" sz="3200" b="1" dirty="0" smtClean="0">
                <a:latin typeface="Georgia" pitchFamily="18" charset="0"/>
              </a:rPr>
              <a:t> </a:t>
            </a:r>
            <a:endParaRPr lang="ru-RU" sz="3200" b="1" dirty="0"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920181" y="2438399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9104671" y="2428567"/>
            <a:ext cx="4917" cy="6735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250722" y="1253612"/>
            <a:ext cx="5530646" cy="1238866"/>
          </a:xfrm>
          <a:prstGeom prst="roundRect">
            <a:avLst/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Макроэкономика</a:t>
            </a:r>
            <a:endParaRPr lang="ru-RU" sz="3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68066" y="1273278"/>
            <a:ext cx="5683046" cy="1219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Микроэкономика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5471" y="3185651"/>
            <a:ext cx="5515897" cy="19467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Включает в себя общеэкономические процессы в государстве, мире в целом 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31974" y="3200399"/>
            <a:ext cx="5515897" cy="1902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Экономика семьи, фирмы, региона, рынков факторов производства, товаров и услуг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ce555a-7099-4491-82ee-9ed100e20ca2.jpeg"/>
          <p:cNvPicPr>
            <a:picLocks noChangeAspect="1"/>
          </p:cNvPicPr>
          <p:nvPr/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6115665" cy="333313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6335" y="-1"/>
            <a:ext cx="6115665" cy="33331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9862" y="3438843"/>
            <a:ext cx="1159208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i="1" dirty="0" smtClean="0">
                <a:solidFill>
                  <a:srgbClr val="000000"/>
                </a:solidFill>
                <a:effectLst/>
                <a:latin typeface="Georgia" pitchFamily="18" charset="0"/>
                <a:ea typeface="Times New Roman" panose="02020603050405020304" pitchFamily="18" charset="0"/>
              </a:rPr>
              <a:t>Пошив одежды в ателье, вода из родника, мороженое, занятие в театральном кружке, энергия ветра, ремонт квартиры, дожди, проезд в автобусе, освещение улиц.</a:t>
            </a:r>
            <a:endParaRPr lang="ru-RU" sz="4000" b="1" i="1" dirty="0">
              <a:effectLst/>
              <a:latin typeface="Georgia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"/>
            <a:ext cx="6061587" cy="106188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Свободные (даровые)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6335" y="0"/>
            <a:ext cx="6115665" cy="1061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Экономические 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34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db3e754-0900-4a94-85b9-d5d8c4e6b824 (1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2192000" cy="89965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Основные вопросы экономики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5690" y="1268361"/>
            <a:ext cx="4630994" cy="1268362"/>
          </a:xfrm>
          <a:prstGeom prst="roundRect">
            <a:avLst/>
          </a:prstGeom>
          <a:solidFill>
            <a:srgbClr val="EC88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???</a:t>
            </a: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1109" y="3146322"/>
            <a:ext cx="4630994" cy="126836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???</a:t>
            </a:r>
            <a:endParaRPr lang="ru-RU" sz="2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1109" y="4989870"/>
            <a:ext cx="4630994" cy="12683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???</a:t>
            </a:r>
            <a:endParaRPr lang="ru-RU" sz="2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8844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630</Words>
  <Application>Microsoft Office PowerPoint</Application>
  <PresentationFormat>Произвольный</PresentationFormat>
  <Paragraphs>127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User</cp:lastModifiedBy>
  <cp:revision>34</cp:revision>
  <dcterms:created xsi:type="dcterms:W3CDTF">2019-03-10T17:56:32Z</dcterms:created>
  <dcterms:modified xsi:type="dcterms:W3CDTF">2023-04-24T05:52:27Z</dcterms:modified>
</cp:coreProperties>
</file>