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diagrams/drawing5.xml" ContentType="application/vnd.ms-office.drawingml.diagramDrawing+xml"/>
  <Override PartName="/ppt/diagrams/drawing4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9" r:id="rId4"/>
    <p:sldId id="261" r:id="rId5"/>
    <p:sldId id="262" r:id="rId6"/>
    <p:sldId id="258" r:id="rId7"/>
    <p:sldId id="264" r:id="rId8"/>
    <p:sldId id="265" r:id="rId9"/>
    <p:sldId id="266" r:id="rId10"/>
    <p:sldId id="263" r:id="rId11"/>
    <p:sldId id="268" r:id="rId12"/>
    <p:sldId id="269" r:id="rId13"/>
    <p:sldId id="271" r:id="rId14"/>
    <p:sldId id="272" r:id="rId15"/>
    <p:sldId id="273" r:id="rId16"/>
    <p:sldId id="274" r:id="rId17"/>
    <p:sldId id="275" r:id="rId18"/>
    <p:sldId id="276" r:id="rId19"/>
    <p:sldId id="27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C10AA29-5EBA-4E76-9CE9-6664FC6073D4}" type="doc">
      <dgm:prSet loTypeId="urn:microsoft.com/office/officeart/2005/8/layout/vList2" loCatId="list" qsTypeId="urn:microsoft.com/office/officeart/2005/8/quickstyle/3d1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C808823A-5A73-43EE-9388-34C478FF3AB9}">
      <dgm:prSet custT="1"/>
      <dgm:spPr/>
      <dgm:t>
        <a:bodyPr/>
        <a:lstStyle/>
        <a:p>
          <a:pPr rtl="0"/>
          <a:r>
            <a:rPr lang="ru-RU" sz="2700" b="1" dirty="0" err="1" smtClean="0">
              <a:latin typeface="Georgia" pitchFamily="18" charset="0"/>
            </a:rPr>
            <a:t>Пропорциональ-ные</a:t>
          </a:r>
          <a:r>
            <a:rPr lang="ru-RU" sz="2700" b="1" dirty="0" smtClean="0">
              <a:latin typeface="Georgia" pitchFamily="18" charset="0"/>
            </a:rPr>
            <a:t> налоги</a:t>
          </a:r>
          <a:endParaRPr lang="ru-RU" sz="2700" b="1" dirty="0">
            <a:latin typeface="Georgia" pitchFamily="18" charset="0"/>
          </a:endParaRPr>
        </a:p>
      </dgm:t>
    </dgm:pt>
    <dgm:pt modelId="{BEE7CC71-5952-40AE-B567-C22603B01403}" type="parTrans" cxnId="{651DBCEB-279E-4896-AB71-C5829798CDC8}">
      <dgm:prSet/>
      <dgm:spPr/>
      <dgm:t>
        <a:bodyPr/>
        <a:lstStyle/>
        <a:p>
          <a:endParaRPr lang="ru-RU"/>
        </a:p>
      </dgm:t>
    </dgm:pt>
    <dgm:pt modelId="{F29164CE-19E3-4E6E-91EF-73B1E328BE1F}" type="sibTrans" cxnId="{651DBCEB-279E-4896-AB71-C5829798CDC8}">
      <dgm:prSet/>
      <dgm:spPr/>
      <dgm:t>
        <a:bodyPr/>
        <a:lstStyle/>
        <a:p>
          <a:endParaRPr lang="ru-RU"/>
        </a:p>
      </dgm:t>
    </dgm:pt>
    <dgm:pt modelId="{FF1326C9-D596-4145-A47B-CE56FBFF0A15}" type="pres">
      <dgm:prSet presAssocID="{BC10AA29-5EBA-4E76-9CE9-6664FC6073D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3D6A2DB-8360-44B9-8B9E-8AFF0E7E8AF8}" type="pres">
      <dgm:prSet presAssocID="{C808823A-5A73-43EE-9388-34C478FF3AB9}" presName="parentText" presStyleLbl="node1" presStyleIdx="0" presStyleCnt="1" custScaleY="370084" custLinFactNeighborX="2224" custLinFactNeighborY="-7841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0E530B1-E833-4129-9886-8061258378E8}" type="presOf" srcId="{C808823A-5A73-43EE-9388-34C478FF3AB9}" destId="{53D6A2DB-8360-44B9-8B9E-8AFF0E7E8AF8}" srcOrd="0" destOrd="0" presId="urn:microsoft.com/office/officeart/2005/8/layout/vList2"/>
    <dgm:cxn modelId="{A3AD11B7-BF30-4A05-BADC-99CAB622FF11}" type="presOf" srcId="{BC10AA29-5EBA-4E76-9CE9-6664FC6073D4}" destId="{FF1326C9-D596-4145-A47B-CE56FBFF0A15}" srcOrd="0" destOrd="0" presId="urn:microsoft.com/office/officeart/2005/8/layout/vList2"/>
    <dgm:cxn modelId="{651DBCEB-279E-4896-AB71-C5829798CDC8}" srcId="{BC10AA29-5EBA-4E76-9CE9-6664FC6073D4}" destId="{C808823A-5A73-43EE-9388-34C478FF3AB9}" srcOrd="0" destOrd="0" parTransId="{BEE7CC71-5952-40AE-B567-C22603B01403}" sibTransId="{F29164CE-19E3-4E6E-91EF-73B1E328BE1F}"/>
    <dgm:cxn modelId="{E8CDC9FA-91F5-4F69-A01C-2CC5271BE695}" type="presParOf" srcId="{FF1326C9-D596-4145-A47B-CE56FBFF0A15}" destId="{53D6A2DB-8360-44B9-8B9E-8AFF0E7E8AF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0901597-D100-438B-B9D9-0D3BC5D70EB9}" type="doc">
      <dgm:prSet loTypeId="urn:microsoft.com/office/officeart/2005/8/layout/vList2" loCatId="list" qsTypeId="urn:microsoft.com/office/officeart/2005/8/quickstyle/3d1" qsCatId="3D" csTypeId="urn:microsoft.com/office/officeart/2005/8/colors/colorful1" csCatId="colorful"/>
      <dgm:spPr/>
      <dgm:t>
        <a:bodyPr/>
        <a:lstStyle/>
        <a:p>
          <a:endParaRPr lang="ru-RU"/>
        </a:p>
      </dgm:t>
    </dgm:pt>
    <dgm:pt modelId="{65421BC6-3438-4823-BD0E-163F281D9CC5}">
      <dgm:prSet/>
      <dgm:spPr/>
      <dgm:t>
        <a:bodyPr/>
        <a:lstStyle/>
        <a:p>
          <a:pPr rtl="0"/>
          <a:r>
            <a:rPr lang="ru-RU" b="1" dirty="0" smtClean="0">
              <a:latin typeface="Georgia" pitchFamily="18" charset="0"/>
            </a:rPr>
            <a:t>Прогрессивные налоги</a:t>
          </a:r>
          <a:endParaRPr lang="ru-RU" b="1" dirty="0">
            <a:latin typeface="Georgia" pitchFamily="18" charset="0"/>
          </a:endParaRPr>
        </a:p>
      </dgm:t>
    </dgm:pt>
    <dgm:pt modelId="{1439EFE4-D27E-4CAC-8FAF-4691605803F4}" type="parTrans" cxnId="{AC24FB48-4620-4181-8E16-ABCD5CF0B54D}">
      <dgm:prSet/>
      <dgm:spPr/>
      <dgm:t>
        <a:bodyPr/>
        <a:lstStyle/>
        <a:p>
          <a:endParaRPr lang="ru-RU" b="1">
            <a:latin typeface="Georgia" pitchFamily="18" charset="0"/>
          </a:endParaRPr>
        </a:p>
      </dgm:t>
    </dgm:pt>
    <dgm:pt modelId="{FC0460C3-4B45-44D3-B052-EFBDACBF2F70}" type="sibTrans" cxnId="{AC24FB48-4620-4181-8E16-ABCD5CF0B54D}">
      <dgm:prSet/>
      <dgm:spPr/>
      <dgm:t>
        <a:bodyPr/>
        <a:lstStyle/>
        <a:p>
          <a:endParaRPr lang="ru-RU" b="1">
            <a:latin typeface="Georgia" pitchFamily="18" charset="0"/>
          </a:endParaRPr>
        </a:p>
      </dgm:t>
    </dgm:pt>
    <dgm:pt modelId="{1761A97D-C8FA-4872-B093-B9EECA59EEE4}" type="pres">
      <dgm:prSet presAssocID="{70901597-D100-438B-B9D9-0D3BC5D70EB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D19A1AF-36CB-4C70-8D0D-8F566E94245F}" type="pres">
      <dgm:prSet presAssocID="{65421BC6-3438-4823-BD0E-163F281D9CC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3C2346B-F91A-4BCD-9ECA-C1BB2A754A09}" type="presOf" srcId="{65421BC6-3438-4823-BD0E-163F281D9CC5}" destId="{FD19A1AF-36CB-4C70-8D0D-8F566E94245F}" srcOrd="0" destOrd="0" presId="urn:microsoft.com/office/officeart/2005/8/layout/vList2"/>
    <dgm:cxn modelId="{012086CF-E0AF-42B0-AEAC-3DB5A44F5953}" type="presOf" srcId="{70901597-D100-438B-B9D9-0D3BC5D70EB9}" destId="{1761A97D-C8FA-4872-B093-B9EECA59EEE4}" srcOrd="0" destOrd="0" presId="urn:microsoft.com/office/officeart/2005/8/layout/vList2"/>
    <dgm:cxn modelId="{AC24FB48-4620-4181-8E16-ABCD5CF0B54D}" srcId="{70901597-D100-438B-B9D9-0D3BC5D70EB9}" destId="{65421BC6-3438-4823-BD0E-163F281D9CC5}" srcOrd="0" destOrd="0" parTransId="{1439EFE4-D27E-4CAC-8FAF-4691605803F4}" sibTransId="{FC0460C3-4B45-44D3-B052-EFBDACBF2F70}"/>
    <dgm:cxn modelId="{A6B19C1F-22C4-4393-BF02-92EE2679A680}" type="presParOf" srcId="{1761A97D-C8FA-4872-B093-B9EECA59EEE4}" destId="{FD19A1AF-36CB-4C70-8D0D-8F566E94245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E0F415B-7811-40BF-BC2E-71BA362794AA}" type="doc">
      <dgm:prSet loTypeId="urn:microsoft.com/office/officeart/2005/8/layout/vList2" loCatId="list" qsTypeId="urn:microsoft.com/office/officeart/2005/8/quickstyle/3d1" qsCatId="3D" csTypeId="urn:microsoft.com/office/officeart/2005/8/colors/colorful4" csCatId="colorful"/>
      <dgm:spPr/>
      <dgm:t>
        <a:bodyPr/>
        <a:lstStyle/>
        <a:p>
          <a:endParaRPr lang="ru-RU"/>
        </a:p>
      </dgm:t>
    </dgm:pt>
    <dgm:pt modelId="{F1429A6C-EC3C-49E9-AB75-2054D85E0A26}">
      <dgm:prSet custT="1"/>
      <dgm:spPr/>
      <dgm:t>
        <a:bodyPr/>
        <a:lstStyle/>
        <a:p>
          <a:pPr rtl="0"/>
          <a:r>
            <a:rPr lang="ru-RU" sz="2700" b="1" dirty="0" smtClean="0">
              <a:latin typeface="Georgia" pitchFamily="18" charset="0"/>
            </a:rPr>
            <a:t>Регрессивные налоги</a:t>
          </a:r>
          <a:endParaRPr lang="ru-RU" sz="2700" b="1" dirty="0">
            <a:latin typeface="Georgia" pitchFamily="18" charset="0"/>
          </a:endParaRPr>
        </a:p>
      </dgm:t>
    </dgm:pt>
    <dgm:pt modelId="{B3EB6A1E-1A70-48AB-A7FD-F1C0211969D6}" type="parTrans" cxnId="{F7ACF561-7168-4383-A983-BD0A45B9B6B9}">
      <dgm:prSet/>
      <dgm:spPr/>
      <dgm:t>
        <a:bodyPr/>
        <a:lstStyle/>
        <a:p>
          <a:endParaRPr lang="ru-RU"/>
        </a:p>
      </dgm:t>
    </dgm:pt>
    <dgm:pt modelId="{D583B59B-8BCA-4DF0-B935-E38600A74D95}" type="sibTrans" cxnId="{F7ACF561-7168-4383-A983-BD0A45B9B6B9}">
      <dgm:prSet/>
      <dgm:spPr/>
      <dgm:t>
        <a:bodyPr/>
        <a:lstStyle/>
        <a:p>
          <a:endParaRPr lang="ru-RU"/>
        </a:p>
      </dgm:t>
    </dgm:pt>
    <dgm:pt modelId="{E360DADF-193B-4813-A503-EF0A6914D549}" type="pres">
      <dgm:prSet presAssocID="{5E0F415B-7811-40BF-BC2E-71BA362794A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86EF875-2099-4CD4-A9A1-5FDC83EEDE8B}" type="pres">
      <dgm:prSet presAssocID="{F1429A6C-EC3C-49E9-AB75-2054D85E0A2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7ACF561-7168-4383-A983-BD0A45B9B6B9}" srcId="{5E0F415B-7811-40BF-BC2E-71BA362794AA}" destId="{F1429A6C-EC3C-49E9-AB75-2054D85E0A26}" srcOrd="0" destOrd="0" parTransId="{B3EB6A1E-1A70-48AB-A7FD-F1C0211969D6}" sibTransId="{D583B59B-8BCA-4DF0-B935-E38600A74D95}"/>
    <dgm:cxn modelId="{96A3AE14-AB04-42E7-80E5-710951EF58A2}" type="presOf" srcId="{5E0F415B-7811-40BF-BC2E-71BA362794AA}" destId="{E360DADF-193B-4813-A503-EF0A6914D549}" srcOrd="0" destOrd="0" presId="urn:microsoft.com/office/officeart/2005/8/layout/vList2"/>
    <dgm:cxn modelId="{635AF775-715E-4768-B4E3-F1248074577A}" type="presOf" srcId="{F1429A6C-EC3C-49E9-AB75-2054D85E0A26}" destId="{F86EF875-2099-4CD4-A9A1-5FDC83EEDE8B}" srcOrd="0" destOrd="0" presId="urn:microsoft.com/office/officeart/2005/8/layout/vList2"/>
    <dgm:cxn modelId="{C20BB869-6F5E-4AD8-BF43-393C552309FC}" type="presParOf" srcId="{E360DADF-193B-4813-A503-EF0A6914D549}" destId="{F86EF875-2099-4CD4-A9A1-5FDC83EEDE8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0141F12-9A6C-4F94-8FC7-9F0F0B2AC831}" type="doc">
      <dgm:prSet loTypeId="urn:microsoft.com/office/officeart/2005/8/layout/vList2" loCatId="list" qsTypeId="urn:microsoft.com/office/officeart/2005/8/quickstyle/3d1" qsCatId="3D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A475239D-E36B-4CC1-A9ED-097ED8ED7FE6}">
      <dgm:prSet/>
      <dgm:spPr/>
      <dgm:t>
        <a:bodyPr/>
        <a:lstStyle/>
        <a:p>
          <a:pPr rtl="0"/>
          <a:r>
            <a:rPr lang="ru-RU" b="1" dirty="0" smtClean="0">
              <a:latin typeface="Georgia" pitchFamily="18" charset="0"/>
            </a:rPr>
            <a:t>Со всех доходов независимо от их величины взимается одинаковый процент.</a:t>
          </a:r>
          <a:endParaRPr lang="ru-RU" b="1" dirty="0">
            <a:latin typeface="Georgia" pitchFamily="18" charset="0"/>
          </a:endParaRPr>
        </a:p>
      </dgm:t>
    </dgm:pt>
    <dgm:pt modelId="{9B32B6A1-CF45-457C-92FB-1790DD3EB08C}" type="parTrans" cxnId="{BAC5BC89-99E3-46AD-9A9C-14270AD6F3C7}">
      <dgm:prSet/>
      <dgm:spPr/>
      <dgm:t>
        <a:bodyPr/>
        <a:lstStyle/>
        <a:p>
          <a:endParaRPr lang="ru-RU"/>
        </a:p>
      </dgm:t>
    </dgm:pt>
    <dgm:pt modelId="{3CC3E4C3-51A2-4914-A6B4-C5C04EA22AB2}" type="sibTrans" cxnId="{BAC5BC89-99E3-46AD-9A9C-14270AD6F3C7}">
      <dgm:prSet/>
      <dgm:spPr/>
      <dgm:t>
        <a:bodyPr/>
        <a:lstStyle/>
        <a:p>
          <a:endParaRPr lang="ru-RU"/>
        </a:p>
      </dgm:t>
    </dgm:pt>
    <dgm:pt modelId="{17E66483-7C60-46A8-A0F0-F93322076E36}" type="pres">
      <dgm:prSet presAssocID="{A0141F12-9A6C-4F94-8FC7-9F0F0B2AC83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85AE568-FEBD-4174-8539-0C2589708CFC}" type="pres">
      <dgm:prSet presAssocID="{A475239D-E36B-4CC1-A9ED-097ED8ED7FE6}" presName="parentText" presStyleLbl="node1" presStyleIdx="0" presStyleCnt="1" custLinFactNeighborX="-3795" custLinFactNeighborY="-2828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AC5BC89-99E3-46AD-9A9C-14270AD6F3C7}" srcId="{A0141F12-9A6C-4F94-8FC7-9F0F0B2AC831}" destId="{A475239D-E36B-4CC1-A9ED-097ED8ED7FE6}" srcOrd="0" destOrd="0" parTransId="{9B32B6A1-CF45-457C-92FB-1790DD3EB08C}" sibTransId="{3CC3E4C3-51A2-4914-A6B4-C5C04EA22AB2}"/>
    <dgm:cxn modelId="{46A228FA-FA8F-412E-B500-073F19087979}" type="presOf" srcId="{A0141F12-9A6C-4F94-8FC7-9F0F0B2AC831}" destId="{17E66483-7C60-46A8-A0F0-F93322076E36}" srcOrd="0" destOrd="0" presId="urn:microsoft.com/office/officeart/2005/8/layout/vList2"/>
    <dgm:cxn modelId="{654187E5-6853-4738-9AF8-2EBE4619759C}" type="presOf" srcId="{A475239D-E36B-4CC1-A9ED-097ED8ED7FE6}" destId="{885AE568-FEBD-4174-8539-0C2589708CFC}" srcOrd="0" destOrd="0" presId="urn:microsoft.com/office/officeart/2005/8/layout/vList2"/>
    <dgm:cxn modelId="{E366F0EB-87AE-472C-B3FB-7042291A8298}" type="presParOf" srcId="{17E66483-7C60-46A8-A0F0-F93322076E36}" destId="{885AE568-FEBD-4174-8539-0C2589708CF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2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F344D75-05F9-435B-AF94-B2FD8FB3A617}" type="doc">
      <dgm:prSet loTypeId="urn:microsoft.com/office/officeart/2005/8/layout/vList2" loCatId="list" qsTypeId="urn:microsoft.com/office/officeart/2005/8/quickstyle/3d1" qsCatId="3D" csTypeId="urn:microsoft.com/office/officeart/2005/8/colors/accent2_5" csCatId="accent2"/>
      <dgm:spPr/>
      <dgm:t>
        <a:bodyPr/>
        <a:lstStyle/>
        <a:p>
          <a:endParaRPr lang="ru-RU"/>
        </a:p>
      </dgm:t>
    </dgm:pt>
    <dgm:pt modelId="{337D631A-A91B-4F5C-BEE2-885526AEE56A}">
      <dgm:prSet/>
      <dgm:spPr/>
      <dgm:t>
        <a:bodyPr/>
        <a:lstStyle/>
        <a:p>
          <a:pPr rtl="0"/>
          <a:r>
            <a:rPr lang="ru-RU" b="1" dirty="0" smtClean="0">
              <a:latin typeface="Georgia" pitchFamily="18" charset="0"/>
            </a:rPr>
            <a:t>С  высоких  доходов взимается более высокий налог.</a:t>
          </a:r>
          <a:endParaRPr lang="ru-RU" b="1" dirty="0">
            <a:latin typeface="Georgia" pitchFamily="18" charset="0"/>
          </a:endParaRPr>
        </a:p>
      </dgm:t>
    </dgm:pt>
    <dgm:pt modelId="{65BD7F6D-02DC-4D80-9B46-B33433E40B96}" type="parTrans" cxnId="{D7746864-FFD8-426B-AB20-567B9BF58AFF}">
      <dgm:prSet/>
      <dgm:spPr/>
      <dgm:t>
        <a:bodyPr/>
        <a:lstStyle/>
        <a:p>
          <a:endParaRPr lang="ru-RU"/>
        </a:p>
      </dgm:t>
    </dgm:pt>
    <dgm:pt modelId="{69743A2F-7594-48CD-B257-8E7A8558B4BB}" type="sibTrans" cxnId="{D7746864-FFD8-426B-AB20-567B9BF58AFF}">
      <dgm:prSet/>
      <dgm:spPr/>
      <dgm:t>
        <a:bodyPr/>
        <a:lstStyle/>
        <a:p>
          <a:endParaRPr lang="ru-RU"/>
        </a:p>
      </dgm:t>
    </dgm:pt>
    <dgm:pt modelId="{590B688C-9F99-4FD6-B19B-A5E534B09361}" type="pres">
      <dgm:prSet presAssocID="{2F344D75-05F9-435B-AF94-B2FD8FB3A61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F62913B-C02A-46AC-AF49-737AC3E0A3D3}" type="pres">
      <dgm:prSet presAssocID="{337D631A-A91B-4F5C-BEE2-885526AEE56A}" presName="parentText" presStyleLbl="node1" presStyleIdx="0" presStyleCnt="1" custLinFactNeighborX="-2128" custLinFactNeighborY="-732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7746864-FFD8-426B-AB20-567B9BF58AFF}" srcId="{2F344D75-05F9-435B-AF94-B2FD8FB3A617}" destId="{337D631A-A91B-4F5C-BEE2-885526AEE56A}" srcOrd="0" destOrd="0" parTransId="{65BD7F6D-02DC-4D80-9B46-B33433E40B96}" sibTransId="{69743A2F-7594-48CD-B257-8E7A8558B4BB}"/>
    <dgm:cxn modelId="{5855B28C-28FE-40DD-BDFB-0F31101E63B7}" type="presOf" srcId="{337D631A-A91B-4F5C-BEE2-885526AEE56A}" destId="{9F62913B-C02A-46AC-AF49-737AC3E0A3D3}" srcOrd="0" destOrd="0" presId="urn:microsoft.com/office/officeart/2005/8/layout/vList2"/>
    <dgm:cxn modelId="{457BC356-2F2F-42C5-833A-9012660CC5A6}" type="presOf" srcId="{2F344D75-05F9-435B-AF94-B2FD8FB3A617}" destId="{590B688C-9F99-4FD6-B19B-A5E534B09361}" srcOrd="0" destOrd="0" presId="urn:microsoft.com/office/officeart/2005/8/layout/vList2"/>
    <dgm:cxn modelId="{5F2C8C9B-D70E-4DB0-A265-40B1171C15C6}" type="presParOf" srcId="{590B688C-9F99-4FD6-B19B-A5E534B09361}" destId="{9F62913B-C02A-46AC-AF49-737AC3E0A3D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2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B5B0EAF-2860-47EF-AD2C-0E53488BB0B6}" type="doc">
      <dgm:prSet loTypeId="urn:microsoft.com/office/officeart/2005/8/layout/vList2" loCatId="list" qsTypeId="urn:microsoft.com/office/officeart/2005/8/quickstyle/3d1" qsCatId="3D" csTypeId="urn:microsoft.com/office/officeart/2005/8/colors/accent4_5" csCatId="accent4"/>
      <dgm:spPr/>
      <dgm:t>
        <a:bodyPr/>
        <a:lstStyle/>
        <a:p>
          <a:endParaRPr lang="ru-RU"/>
        </a:p>
      </dgm:t>
    </dgm:pt>
    <dgm:pt modelId="{41A53BDA-2BE1-4E08-8AF4-84A67A9374EE}">
      <dgm:prSet custT="1"/>
      <dgm:spPr/>
      <dgm:t>
        <a:bodyPr/>
        <a:lstStyle/>
        <a:p>
          <a:pPr rtl="0"/>
          <a:r>
            <a:rPr lang="ru-RU" sz="2000" b="1" dirty="0" smtClean="0">
              <a:latin typeface="Georgia" pitchFamily="18" charset="0"/>
            </a:rPr>
            <a:t>С низких доходов взимается более высокий процент и с высоких доходов -  меньший процент.</a:t>
          </a:r>
          <a:endParaRPr lang="ru-RU" sz="2000" b="1" dirty="0">
            <a:latin typeface="Georgia" pitchFamily="18" charset="0"/>
          </a:endParaRPr>
        </a:p>
      </dgm:t>
    </dgm:pt>
    <dgm:pt modelId="{ED4F9DA7-1085-454C-87DE-CF15D0217A5A}" type="parTrans" cxnId="{6EF9CFA3-38FE-4EA2-A522-099794C82B09}">
      <dgm:prSet/>
      <dgm:spPr/>
      <dgm:t>
        <a:bodyPr/>
        <a:lstStyle/>
        <a:p>
          <a:endParaRPr lang="ru-RU"/>
        </a:p>
      </dgm:t>
    </dgm:pt>
    <dgm:pt modelId="{02C17EA4-B96E-466E-A7BC-2E785C46E3F6}" type="sibTrans" cxnId="{6EF9CFA3-38FE-4EA2-A522-099794C82B09}">
      <dgm:prSet/>
      <dgm:spPr/>
      <dgm:t>
        <a:bodyPr/>
        <a:lstStyle/>
        <a:p>
          <a:endParaRPr lang="ru-RU"/>
        </a:p>
      </dgm:t>
    </dgm:pt>
    <dgm:pt modelId="{0BE005F0-31C7-4077-8B85-A4EB62BBD5A7}" type="pres">
      <dgm:prSet presAssocID="{1B5B0EAF-2860-47EF-AD2C-0E53488BB0B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B1E670B-B2ED-450D-B630-768553A804C6}" type="pres">
      <dgm:prSet presAssocID="{41A53BDA-2BE1-4E08-8AF4-84A67A9374E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1ECC56F-DAAF-4FF3-9FD4-EF44F07571D1}" type="presOf" srcId="{1B5B0EAF-2860-47EF-AD2C-0E53488BB0B6}" destId="{0BE005F0-31C7-4077-8B85-A4EB62BBD5A7}" srcOrd="0" destOrd="0" presId="urn:microsoft.com/office/officeart/2005/8/layout/vList2"/>
    <dgm:cxn modelId="{6EF9CFA3-38FE-4EA2-A522-099794C82B09}" srcId="{1B5B0EAF-2860-47EF-AD2C-0E53488BB0B6}" destId="{41A53BDA-2BE1-4E08-8AF4-84A67A9374EE}" srcOrd="0" destOrd="0" parTransId="{ED4F9DA7-1085-454C-87DE-CF15D0217A5A}" sibTransId="{02C17EA4-B96E-466E-A7BC-2E785C46E3F6}"/>
    <dgm:cxn modelId="{A9D34FA8-9141-40D6-8A19-7D196B06AA68}" type="presOf" srcId="{41A53BDA-2BE1-4E08-8AF4-84A67A9374EE}" destId="{7B1E670B-B2ED-450D-B630-768553A804C6}" srcOrd="0" destOrd="0" presId="urn:microsoft.com/office/officeart/2005/8/layout/vList2"/>
    <dgm:cxn modelId="{19B6F6FE-D55C-4717-849D-A3B1AE77AED3}" type="presParOf" srcId="{0BE005F0-31C7-4077-8B85-A4EB62BBD5A7}" destId="{7B1E670B-B2ED-450D-B630-768553A804C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3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3D6A2DB-8360-44B9-8B9E-8AFF0E7E8AF8}">
      <dsp:nvSpPr>
        <dsp:cNvPr id="0" name=""/>
        <dsp:cNvSpPr/>
      </dsp:nvSpPr>
      <dsp:spPr>
        <a:xfrm>
          <a:off x="0" y="0"/>
          <a:ext cx="3600399" cy="1124696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err="1" smtClean="0">
              <a:latin typeface="Georgia" pitchFamily="18" charset="0"/>
            </a:rPr>
            <a:t>Пропорциональ-ные</a:t>
          </a:r>
          <a:r>
            <a:rPr lang="ru-RU" sz="2700" b="1" kern="1200" dirty="0" smtClean="0">
              <a:latin typeface="Georgia" pitchFamily="18" charset="0"/>
            </a:rPr>
            <a:t> </a:t>
          </a:r>
          <a:r>
            <a:rPr lang="ru-RU" sz="2700" b="1" kern="1200" dirty="0" smtClean="0">
              <a:latin typeface="Georgia" pitchFamily="18" charset="0"/>
            </a:rPr>
            <a:t>налоги</a:t>
          </a:r>
          <a:endParaRPr lang="ru-RU" sz="2700" b="1" kern="1200" dirty="0">
            <a:latin typeface="Georgia" pitchFamily="18" charset="0"/>
          </a:endParaRPr>
        </a:p>
      </dsp:txBody>
      <dsp:txXfrm>
        <a:off x="0" y="0"/>
        <a:ext cx="3600399" cy="112469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D19A1AF-36CB-4C70-8D0D-8F566E94245F}">
      <dsp:nvSpPr>
        <dsp:cNvPr id="0" name=""/>
        <dsp:cNvSpPr/>
      </dsp:nvSpPr>
      <dsp:spPr>
        <a:xfrm>
          <a:off x="0" y="5048"/>
          <a:ext cx="3528391" cy="104832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latin typeface="Georgia" pitchFamily="18" charset="0"/>
            </a:rPr>
            <a:t>Прогрессивные налоги</a:t>
          </a:r>
          <a:endParaRPr lang="ru-RU" sz="2800" b="1" kern="1200" dirty="0">
            <a:latin typeface="Georgia" pitchFamily="18" charset="0"/>
          </a:endParaRPr>
        </a:p>
      </dsp:txBody>
      <dsp:txXfrm>
        <a:off x="0" y="5048"/>
        <a:ext cx="3528391" cy="104832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86EF875-2099-4CD4-A9A1-5FDC83EEDE8B}">
      <dsp:nvSpPr>
        <dsp:cNvPr id="0" name=""/>
        <dsp:cNvSpPr/>
      </dsp:nvSpPr>
      <dsp:spPr>
        <a:xfrm>
          <a:off x="0" y="3611"/>
          <a:ext cx="3384376" cy="112320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>
              <a:latin typeface="Georgia" pitchFamily="18" charset="0"/>
            </a:rPr>
            <a:t>Регрессивные налоги</a:t>
          </a:r>
          <a:endParaRPr lang="ru-RU" sz="2700" b="1" kern="1200" dirty="0">
            <a:latin typeface="Georgia" pitchFamily="18" charset="0"/>
          </a:endParaRPr>
        </a:p>
      </dsp:txBody>
      <dsp:txXfrm>
        <a:off x="0" y="3611"/>
        <a:ext cx="3384376" cy="112320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85AE568-FEBD-4174-8539-0C2589708CFC}">
      <dsp:nvSpPr>
        <dsp:cNvPr id="0" name=""/>
        <dsp:cNvSpPr/>
      </dsp:nvSpPr>
      <dsp:spPr>
        <a:xfrm>
          <a:off x="0" y="0"/>
          <a:ext cx="3384376" cy="1333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Georgia" pitchFamily="18" charset="0"/>
            </a:rPr>
            <a:t>Со всех доходов независимо от их величины взимается одинаковый процент.</a:t>
          </a:r>
          <a:endParaRPr lang="ru-RU" sz="2000" b="1" kern="1200" dirty="0">
            <a:latin typeface="Georgia" pitchFamily="18" charset="0"/>
          </a:endParaRPr>
        </a:p>
      </dsp:txBody>
      <dsp:txXfrm>
        <a:off x="0" y="0"/>
        <a:ext cx="3384376" cy="133380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F62913B-C02A-46AC-AF49-737AC3E0A3D3}">
      <dsp:nvSpPr>
        <dsp:cNvPr id="0" name=""/>
        <dsp:cNvSpPr/>
      </dsp:nvSpPr>
      <dsp:spPr>
        <a:xfrm>
          <a:off x="0" y="0"/>
          <a:ext cx="3384376" cy="1105649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latin typeface="Georgia" pitchFamily="18" charset="0"/>
            </a:rPr>
            <a:t>С  высоких  доходов взимается более высокий налог.</a:t>
          </a:r>
          <a:endParaRPr lang="ru-RU" sz="2100" b="1" kern="1200" dirty="0">
            <a:latin typeface="Georgia" pitchFamily="18" charset="0"/>
          </a:endParaRPr>
        </a:p>
      </dsp:txBody>
      <dsp:txXfrm>
        <a:off x="0" y="0"/>
        <a:ext cx="3384376" cy="1105649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B1E670B-B2ED-450D-B630-768553A804C6}">
      <dsp:nvSpPr>
        <dsp:cNvPr id="0" name=""/>
        <dsp:cNvSpPr/>
      </dsp:nvSpPr>
      <dsp:spPr>
        <a:xfrm>
          <a:off x="0" y="268"/>
          <a:ext cx="3384376" cy="1511630"/>
        </a:xfrm>
        <a:prstGeom prst="roundRect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Georgia" pitchFamily="18" charset="0"/>
            </a:rPr>
            <a:t>С низких доходов взимается более высокий процент и с высоких доходов -  меньший процент.</a:t>
          </a:r>
          <a:endParaRPr lang="ru-RU" sz="2000" b="1" kern="1200" dirty="0">
            <a:latin typeface="Georgia" pitchFamily="18" charset="0"/>
          </a:endParaRPr>
        </a:p>
      </dsp:txBody>
      <dsp:txXfrm>
        <a:off x="0" y="268"/>
        <a:ext cx="3384376" cy="15116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777D2B-896C-47D5-8797-6FB5F79F6752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61940A-4EDD-47DC-BB12-F5C8286FAA8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6D039D-1529-4DE5-B623-4909D63A1176}" type="slidenum">
              <a:rPr lang="ru-RU"/>
              <a:pPr/>
              <a:t>7</a:t>
            </a:fld>
            <a:endParaRPr lang="ru-RU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E1E8-CF06-4DE2-8E55-90E15AEF506A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D88B9-9EBE-4550-BB90-DBEF0B9357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E1E8-CF06-4DE2-8E55-90E15AEF506A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D88B9-9EBE-4550-BB90-DBEF0B9357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E1E8-CF06-4DE2-8E55-90E15AEF506A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D88B9-9EBE-4550-BB90-DBEF0B9357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E1E8-CF06-4DE2-8E55-90E15AEF506A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D88B9-9EBE-4550-BB90-DBEF0B9357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E1E8-CF06-4DE2-8E55-90E15AEF506A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D88B9-9EBE-4550-BB90-DBEF0B9357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E1E8-CF06-4DE2-8E55-90E15AEF506A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D88B9-9EBE-4550-BB90-DBEF0B9357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E1E8-CF06-4DE2-8E55-90E15AEF506A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D88B9-9EBE-4550-BB90-DBEF0B9357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E1E8-CF06-4DE2-8E55-90E15AEF506A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D88B9-9EBE-4550-BB90-DBEF0B9357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E1E8-CF06-4DE2-8E55-90E15AEF506A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D88B9-9EBE-4550-BB90-DBEF0B9357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E1E8-CF06-4DE2-8E55-90E15AEF506A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D88B9-9EBE-4550-BB90-DBEF0B9357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E1E8-CF06-4DE2-8E55-90E15AEF506A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D88B9-9EBE-4550-BB90-DBEF0B9357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E1E8-CF06-4DE2-8E55-90E15AEF506A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2D88B9-9EBE-4550-BB90-DBEF0B9357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QuickStyle" Target="../diagrams/quickStyle3.xml"/><Relationship Id="rId18" Type="http://schemas.openxmlformats.org/officeDocument/2006/relationships/diagramColors" Target="../diagrams/colors4.xml"/><Relationship Id="rId26" Type="http://schemas.openxmlformats.org/officeDocument/2006/relationships/diagramColors" Target="../diagrams/colors6.xml"/><Relationship Id="rId3" Type="http://schemas.openxmlformats.org/officeDocument/2006/relationships/diagramData" Target="../diagrams/data1.xml"/><Relationship Id="rId21" Type="http://schemas.openxmlformats.org/officeDocument/2006/relationships/diagramQuickStyle" Target="../diagrams/quickStyle5.xml"/><Relationship Id="rId34" Type="http://schemas.microsoft.com/office/2007/relationships/diagramDrawing" Target="../diagrams/drawing5.xml"/><Relationship Id="rId7" Type="http://schemas.openxmlformats.org/officeDocument/2006/relationships/diagramData" Target="../diagrams/data2.xml"/><Relationship Id="rId12" Type="http://schemas.openxmlformats.org/officeDocument/2006/relationships/diagramLayout" Target="../diagrams/layout3.xml"/><Relationship Id="rId17" Type="http://schemas.openxmlformats.org/officeDocument/2006/relationships/diagramQuickStyle" Target="../diagrams/quickStyle4.xml"/><Relationship Id="rId25" Type="http://schemas.openxmlformats.org/officeDocument/2006/relationships/diagramQuickStyle" Target="../diagrams/quickStyle6.xml"/><Relationship Id="rId33" Type="http://schemas.microsoft.com/office/2007/relationships/diagramDrawing" Target="../diagrams/drawing4.xml"/><Relationship Id="rId2" Type="http://schemas.openxmlformats.org/officeDocument/2006/relationships/image" Target="../media/image12.jpeg"/><Relationship Id="rId16" Type="http://schemas.openxmlformats.org/officeDocument/2006/relationships/diagramLayout" Target="../diagrams/layout4.xml"/><Relationship Id="rId20" Type="http://schemas.openxmlformats.org/officeDocument/2006/relationships/diagramLayout" Target="../diagrams/layout5.xml"/><Relationship Id="rId29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Data" Target="../diagrams/data3.xml"/><Relationship Id="rId24" Type="http://schemas.openxmlformats.org/officeDocument/2006/relationships/diagramLayout" Target="../diagrams/layout6.xml"/><Relationship Id="rId32" Type="http://schemas.microsoft.com/office/2007/relationships/diagramDrawing" Target="../diagrams/drawing6.xml"/><Relationship Id="rId5" Type="http://schemas.openxmlformats.org/officeDocument/2006/relationships/diagramQuickStyle" Target="../diagrams/quickStyle1.xml"/><Relationship Id="rId15" Type="http://schemas.openxmlformats.org/officeDocument/2006/relationships/diagramData" Target="../diagrams/data4.xml"/><Relationship Id="rId23" Type="http://schemas.openxmlformats.org/officeDocument/2006/relationships/diagramData" Target="../diagrams/data6.xml"/><Relationship Id="rId28" Type="http://schemas.microsoft.com/office/2007/relationships/diagramDrawing" Target="../diagrams/drawing2.xml"/><Relationship Id="rId10" Type="http://schemas.openxmlformats.org/officeDocument/2006/relationships/diagramColors" Target="../diagrams/colors2.xml"/><Relationship Id="rId19" Type="http://schemas.openxmlformats.org/officeDocument/2006/relationships/diagramData" Target="../diagrams/data5.xml"/><Relationship Id="rId4" Type="http://schemas.openxmlformats.org/officeDocument/2006/relationships/diagramLayout" Target="../diagrams/layout1.xml"/><Relationship Id="rId9" Type="http://schemas.openxmlformats.org/officeDocument/2006/relationships/diagramQuickStyle" Target="../diagrams/quickStyle2.xml"/><Relationship Id="rId14" Type="http://schemas.openxmlformats.org/officeDocument/2006/relationships/diagramColors" Target="../diagrams/colors3.xml"/><Relationship Id="rId22" Type="http://schemas.openxmlformats.org/officeDocument/2006/relationships/diagramColors" Target="../diagrams/colors5.xml"/><Relationship Id="rId27" Type="http://schemas.microsoft.com/office/2007/relationships/diagramDrawing" Target="../diagrams/drawing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ixbt.com/img/n1/news/2022/10/2/1_12_larg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2708920"/>
          </a:xfrm>
          <a:prstGeom prst="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i="1" dirty="0" smtClean="0">
                <a:latin typeface="Georgia" pitchFamily="18" charset="0"/>
              </a:rPr>
              <a:t>«Налоги»</a:t>
            </a:r>
            <a:endParaRPr lang="ru-RU" sz="8800" b="1" i="1" dirty="0">
              <a:latin typeface="Georgia" pitchFamily="18" charset="0"/>
            </a:endParaRPr>
          </a:p>
        </p:txBody>
      </p:sp>
      <p:sp>
        <p:nvSpPr>
          <p:cNvPr id="4" name="TextBox 5"/>
          <p:cNvSpPr txBox="1"/>
          <p:nvPr/>
        </p:nvSpPr>
        <p:spPr>
          <a:xfrm>
            <a:off x="6012160" y="6611779"/>
            <a:ext cx="31318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000" i="1" dirty="0" smtClean="0">
                <a:latin typeface="Georgia" pitchFamily="18" charset="0"/>
              </a:rPr>
              <a:t>Автор: Назарова А.В., г. Норильск </a:t>
            </a:r>
            <a:endParaRPr lang="ru-RU" sz="10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bg1"/>
                </a:solidFill>
                <a:latin typeface="Georgia" pitchFamily="18" charset="0"/>
              </a:rPr>
              <a:t>Виды налогов:</a:t>
            </a:r>
            <a:endParaRPr lang="ru-RU" sz="3200" i="1" dirty="0">
              <a:solidFill>
                <a:schemeClr val="bg1"/>
              </a:solidFill>
              <a:latin typeface="Georgia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23528" y="1556792"/>
          <a:ext cx="8496945" cy="5062079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832315"/>
                <a:gridCol w="2832315"/>
                <a:gridCol w="2832315"/>
              </a:tblGrid>
              <a:tr h="855839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Georgia" pitchFamily="18" charset="0"/>
                        </a:rPr>
                        <a:t>Федеральные </a:t>
                      </a:r>
                      <a:endParaRPr lang="ru-RU" sz="2400" b="1" dirty="0">
                        <a:latin typeface="Georgia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Georgia" pitchFamily="18" charset="0"/>
                        </a:rPr>
                        <a:t>Региональные</a:t>
                      </a:r>
                      <a:endParaRPr lang="ru-RU" sz="2400" b="1" dirty="0">
                        <a:latin typeface="Georgia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Georgia" pitchFamily="18" charset="0"/>
                        </a:rPr>
                        <a:t>Местные</a:t>
                      </a:r>
                      <a:endParaRPr lang="ru-RU" sz="2400" b="1" dirty="0">
                        <a:latin typeface="Georgia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  <a:tr h="2716445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b="1" dirty="0" smtClean="0">
                          <a:latin typeface="Georgia" pitchFamily="18" charset="0"/>
                        </a:rPr>
                        <a:t>НДС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b="1" dirty="0" smtClean="0">
                          <a:latin typeface="Georgia" pitchFamily="18" charset="0"/>
                        </a:rPr>
                        <a:t>Акцизы 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b="1" dirty="0" smtClean="0">
                          <a:latin typeface="Georgia" pitchFamily="18" charset="0"/>
                        </a:rPr>
                        <a:t>НДФЛ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b="1" dirty="0" smtClean="0">
                          <a:latin typeface="Georgia" pitchFamily="18" charset="0"/>
                        </a:rPr>
                        <a:t>Налог</a:t>
                      </a:r>
                      <a:r>
                        <a:rPr lang="ru-RU" b="1" baseline="0" dirty="0" smtClean="0">
                          <a:latin typeface="Georgia" pitchFamily="18" charset="0"/>
                        </a:rPr>
                        <a:t> на прибыль организаций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b="1" baseline="0" dirty="0" smtClean="0">
                          <a:latin typeface="Georgia" pitchFamily="18" charset="0"/>
                        </a:rPr>
                        <a:t>Налог на добычу полезных ископаемых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b="1" baseline="0" dirty="0" smtClean="0">
                          <a:latin typeface="Georgia" pitchFamily="18" charset="0"/>
                        </a:rPr>
                        <a:t>Водный налог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b="1" baseline="0" dirty="0" smtClean="0">
                          <a:latin typeface="Georgia" pitchFamily="18" charset="0"/>
                        </a:rPr>
                        <a:t>Сборы за пользование объектами животного мира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b="1" baseline="0" dirty="0" smtClean="0">
                          <a:latin typeface="Georgia" pitchFamily="18" charset="0"/>
                        </a:rPr>
                        <a:t>Государственная пошлина</a:t>
                      </a:r>
                      <a:endParaRPr lang="ru-RU" b="1" dirty="0">
                        <a:latin typeface="Georgia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b="1" dirty="0" smtClean="0">
                          <a:latin typeface="Georgia" pitchFamily="18" charset="0"/>
                        </a:rPr>
                        <a:t>Налог на имущество организаций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b="1" dirty="0" smtClean="0">
                          <a:latin typeface="Georgia" pitchFamily="18" charset="0"/>
                        </a:rPr>
                        <a:t>Налог на игорный бизнес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b="1" dirty="0" smtClean="0">
                          <a:latin typeface="Georgia" pitchFamily="18" charset="0"/>
                        </a:rPr>
                        <a:t>Транспортный налог</a:t>
                      </a:r>
                      <a:endParaRPr lang="ru-RU" b="1" dirty="0">
                        <a:latin typeface="Georgia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b="1" dirty="0" smtClean="0">
                          <a:latin typeface="Georgia" pitchFamily="18" charset="0"/>
                        </a:rPr>
                        <a:t>Земельный налог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b="1" dirty="0" smtClean="0">
                          <a:latin typeface="Georgia" pitchFamily="18" charset="0"/>
                        </a:rPr>
                        <a:t>Налог на имущество физических лиц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b="1" dirty="0" smtClean="0">
                          <a:latin typeface="Georgia" pitchFamily="18" charset="0"/>
                        </a:rPr>
                        <a:t>Торговый сбор</a:t>
                      </a:r>
                      <a:endParaRPr lang="ru-RU" b="1" dirty="0">
                        <a:latin typeface="Georgia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3554" name="Picture 2" descr="https://avatars.mds.yandex.net/i?id=f3d58e0c1a643116c60e54858603da0678596106-6917316-images-thumbs&amp;n=1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148064" y="3809999"/>
            <a:ext cx="3995936" cy="3048001"/>
          </a:xfrm>
          <a:prstGeom prst="rect">
            <a:avLst/>
          </a:prstGeom>
          <a:noFill/>
        </p:spPr>
      </p:pic>
      <p:sp>
        <p:nvSpPr>
          <p:cNvPr id="8" name="Rectangle 19"/>
          <p:cNvSpPr>
            <a:spLocks noChangeArrowheads="1"/>
          </p:cNvSpPr>
          <p:nvPr/>
        </p:nvSpPr>
        <p:spPr bwMode="auto">
          <a:xfrm>
            <a:off x="0" y="908721"/>
            <a:ext cx="5760640" cy="504056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altLang="ru-RU" sz="2800" b="1" i="1" dirty="0" smtClean="0">
                <a:latin typeface="Georgia" pitchFamily="18" charset="0"/>
              </a:rPr>
              <a:t>1. По субъекту:</a:t>
            </a:r>
            <a:endParaRPr lang="ru-RU" altLang="ru-RU" sz="2800" b="1" i="1" dirty="0">
              <a:latin typeface="Georgia" pitchFamily="18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6012160" y="6611779"/>
            <a:ext cx="31318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000" i="1" dirty="0" smtClean="0">
                <a:latin typeface="Georgia" pitchFamily="18" charset="0"/>
              </a:rPr>
              <a:t>Автор: Назарова А.В., г. Норильск </a:t>
            </a:r>
            <a:endParaRPr lang="ru-RU" sz="10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s://newvz.ru/wp-content/uploads/2015/11/1395999236_4226_1355842405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5652120" y="908720"/>
            <a:ext cx="3167063" cy="6477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altLang="ru-RU" sz="3600" b="1" i="1" dirty="0">
                <a:latin typeface="Georgia" pitchFamily="18" charset="0"/>
              </a:rPr>
              <a:t>Косвенные</a:t>
            </a:r>
            <a:r>
              <a:rPr lang="ru-RU" altLang="ru-RU" sz="3600" b="1" i="1" dirty="0"/>
              <a:t> </a:t>
            </a:r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251520" y="908720"/>
            <a:ext cx="3167062" cy="6477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altLang="ru-RU" sz="3600" b="1" i="1" dirty="0">
                <a:latin typeface="Georgia" pitchFamily="18" charset="0"/>
              </a:rPr>
              <a:t>Прямые </a:t>
            </a:r>
          </a:p>
        </p:txBody>
      </p:sp>
      <p:sp>
        <p:nvSpPr>
          <p:cNvPr id="12307" name="Rectangle 19"/>
          <p:cNvSpPr>
            <a:spLocks noChangeArrowheads="1"/>
          </p:cNvSpPr>
          <p:nvPr/>
        </p:nvSpPr>
        <p:spPr bwMode="auto">
          <a:xfrm>
            <a:off x="0" y="0"/>
            <a:ext cx="5760640" cy="57467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altLang="ru-RU" sz="2800" b="1" i="1" dirty="0" smtClean="0">
                <a:latin typeface="Georgia" pitchFamily="18" charset="0"/>
              </a:rPr>
              <a:t>2. По </a:t>
            </a:r>
            <a:r>
              <a:rPr lang="ru-RU" altLang="ru-RU" sz="2800" b="1" i="1" dirty="0">
                <a:latin typeface="Georgia" pitchFamily="18" charset="0"/>
              </a:rPr>
              <a:t>способу </a:t>
            </a:r>
            <a:r>
              <a:rPr lang="ru-RU" altLang="ru-RU" sz="2800" b="1" i="1" dirty="0" smtClean="0">
                <a:latin typeface="Georgia" pitchFamily="18" charset="0"/>
              </a:rPr>
              <a:t>взимания:</a:t>
            </a:r>
            <a:endParaRPr lang="ru-RU" altLang="ru-RU" sz="2800" b="1" i="1" dirty="0">
              <a:latin typeface="Georgia" pitchFamily="18" charset="0"/>
            </a:endParaRPr>
          </a:p>
        </p:txBody>
      </p:sp>
      <p:sp>
        <p:nvSpPr>
          <p:cNvPr id="17" name="Содержимое 16"/>
          <p:cNvSpPr>
            <a:spLocks noGrp="1"/>
          </p:cNvSpPr>
          <p:nvPr>
            <p:ph sz="quarter" idx="2"/>
          </p:nvPr>
        </p:nvSpPr>
        <p:spPr>
          <a:xfrm>
            <a:off x="251520" y="1700808"/>
            <a:ext cx="4198240" cy="1656184"/>
          </a:xfr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sz="2200" b="1" dirty="0" smtClean="0">
                <a:latin typeface="Georgia" pitchFamily="18" charset="0"/>
              </a:rPr>
              <a:t>Изымаются непосредственно на доходы или имущество, определенные виды деятельности.</a:t>
            </a:r>
            <a:endParaRPr lang="ru-RU" sz="2200" b="1" dirty="0">
              <a:latin typeface="Georgia" pitchFamily="18" charset="0"/>
            </a:endParaRPr>
          </a:p>
        </p:txBody>
      </p:sp>
      <p:sp>
        <p:nvSpPr>
          <p:cNvPr id="19" name="Содержимое 18"/>
          <p:cNvSpPr>
            <a:spLocks noGrp="1"/>
          </p:cNvSpPr>
          <p:nvPr>
            <p:ph sz="quarter" idx="4"/>
          </p:nvPr>
        </p:nvSpPr>
        <p:spPr>
          <a:xfrm>
            <a:off x="4860032" y="1700808"/>
            <a:ext cx="4019872" cy="1656184"/>
          </a:xfr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200" b="1" dirty="0" smtClean="0">
                <a:latin typeface="Georgia" pitchFamily="18" charset="0"/>
              </a:rPr>
              <a:t>Устанавливаются в виде надбавок к цене товара и услуг</a:t>
            </a:r>
          </a:p>
          <a:p>
            <a:endParaRPr lang="ru-RU" sz="2200" b="1" dirty="0">
              <a:latin typeface="Georg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1560" y="3429001"/>
            <a:ext cx="367240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b="1" i="1" dirty="0" smtClean="0">
                <a:solidFill>
                  <a:srgbClr val="002060"/>
                </a:solidFill>
                <a:latin typeface="Georgia" pitchFamily="18" charset="0"/>
              </a:rPr>
              <a:t>НДФЛ;</a:t>
            </a:r>
          </a:p>
          <a:p>
            <a:pPr>
              <a:buFont typeface="Wingdings" pitchFamily="2" charset="2"/>
              <a:buChar char="Ø"/>
            </a:pPr>
            <a:r>
              <a:rPr lang="ru-RU" b="1" i="1" dirty="0" smtClean="0">
                <a:solidFill>
                  <a:srgbClr val="002060"/>
                </a:solidFill>
                <a:latin typeface="Georgia" pitchFamily="18" charset="0"/>
              </a:rPr>
              <a:t>Налог на прибыль организаций;</a:t>
            </a:r>
          </a:p>
          <a:p>
            <a:pPr>
              <a:buFont typeface="Wingdings" pitchFamily="2" charset="2"/>
              <a:buChar char="Ø"/>
            </a:pPr>
            <a:r>
              <a:rPr lang="ru-RU" b="1" i="1" dirty="0" smtClean="0">
                <a:solidFill>
                  <a:srgbClr val="002060"/>
                </a:solidFill>
                <a:latin typeface="Georgia" pitchFamily="18" charset="0"/>
              </a:rPr>
              <a:t>Земельный налог;</a:t>
            </a:r>
          </a:p>
          <a:p>
            <a:pPr>
              <a:buFont typeface="Wingdings" pitchFamily="2" charset="2"/>
              <a:buChar char="Ø"/>
            </a:pPr>
            <a:r>
              <a:rPr lang="ru-RU" b="1" i="1" dirty="0" smtClean="0">
                <a:solidFill>
                  <a:srgbClr val="002060"/>
                </a:solidFill>
                <a:latin typeface="Georgia" pitchFamily="18" charset="0"/>
              </a:rPr>
              <a:t>Транспортный налог;</a:t>
            </a:r>
          </a:p>
          <a:p>
            <a:pPr>
              <a:buFont typeface="Wingdings" pitchFamily="2" charset="2"/>
              <a:buChar char="Ø"/>
            </a:pPr>
            <a:r>
              <a:rPr lang="ru-RU" b="1" i="1" dirty="0" smtClean="0">
                <a:solidFill>
                  <a:srgbClr val="002060"/>
                </a:solidFill>
                <a:latin typeface="Georgia" pitchFamily="18" charset="0"/>
              </a:rPr>
              <a:t>На имущество т.д.</a:t>
            </a:r>
          </a:p>
          <a:p>
            <a:pPr>
              <a:buFont typeface="Wingdings" pitchFamily="2" charset="2"/>
              <a:buChar char="Ø"/>
            </a:pPr>
            <a:r>
              <a:rPr lang="ru-RU" b="1" i="1" dirty="0" smtClean="0">
                <a:solidFill>
                  <a:srgbClr val="002060"/>
                </a:solidFill>
                <a:latin typeface="Georgia" pitchFamily="18" charset="0"/>
                <a:cs typeface="Times New Roman"/>
              </a:rPr>
              <a:t>Налог на дарение, наследство;</a:t>
            </a:r>
          </a:p>
          <a:p>
            <a:pPr>
              <a:buFont typeface="Wingdings" pitchFamily="2" charset="2"/>
              <a:buChar char="Ø"/>
            </a:pPr>
            <a:r>
              <a:rPr lang="ru-RU" b="1" i="1" dirty="0" smtClean="0">
                <a:solidFill>
                  <a:srgbClr val="002060"/>
                </a:solidFill>
                <a:latin typeface="Georgia" pitchFamily="18" charset="0"/>
                <a:cs typeface="Times New Roman"/>
              </a:rPr>
              <a:t>Плата на недра: земля, вода, лесопользование.</a:t>
            </a:r>
          </a:p>
          <a:p>
            <a:pPr>
              <a:buFont typeface="Wingdings" pitchFamily="2" charset="2"/>
              <a:buChar char="Ø"/>
            </a:pPr>
            <a:r>
              <a:rPr lang="ru-RU" b="1" i="1" dirty="0" smtClean="0">
                <a:solidFill>
                  <a:srgbClr val="002060"/>
                </a:solidFill>
                <a:latin typeface="Georgia" pitchFamily="18" charset="0"/>
                <a:cs typeface="Times New Roman"/>
              </a:rPr>
              <a:t>Экологический налог.</a:t>
            </a:r>
            <a:endParaRPr lang="ru-RU" b="1" i="1" dirty="0" smtClean="0">
              <a:solidFill>
                <a:srgbClr val="002060"/>
              </a:solidFill>
              <a:latin typeface="Georgia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Georgia" pitchFamily="18" charset="0"/>
            </a:endParaRPr>
          </a:p>
          <a:p>
            <a:endParaRPr lang="ru-RU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76056" y="3429000"/>
            <a:ext cx="374441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b="1" i="1" dirty="0" smtClean="0">
                <a:solidFill>
                  <a:srgbClr val="002060"/>
                </a:solidFill>
                <a:latin typeface="Georgia" pitchFamily="18" charset="0"/>
                <a:cs typeface="Times New Roman"/>
              </a:rPr>
              <a:t>Налог  на  добавленную  стоимость (НДС). </a:t>
            </a:r>
          </a:p>
          <a:p>
            <a:pPr>
              <a:buFont typeface="Wingdings" pitchFamily="2" charset="2"/>
              <a:buChar char="Ø"/>
            </a:pPr>
            <a:r>
              <a:rPr lang="ru-RU" b="1" i="1" dirty="0" smtClean="0">
                <a:solidFill>
                  <a:srgbClr val="002060"/>
                </a:solidFill>
                <a:latin typeface="Georgia" pitchFamily="18" charset="0"/>
                <a:cs typeface="Times New Roman"/>
              </a:rPr>
              <a:t>Акцизы (</a:t>
            </a:r>
            <a:r>
              <a:rPr lang="ru-RU" b="1" i="1" dirty="0" smtClean="0">
                <a:solidFill>
                  <a:srgbClr val="002060"/>
                </a:solidFill>
                <a:latin typeface="Georgia" pitchFamily="18" charset="0"/>
              </a:rPr>
              <a:t>алкогольная продукция, табачная продукция, бензин, дизельное топливо, моторные масла, автомобили</a:t>
            </a:r>
            <a:r>
              <a:rPr lang="ru-RU" i="1" dirty="0" smtClean="0">
                <a:solidFill>
                  <a:srgbClr val="002060"/>
                </a:solidFill>
                <a:latin typeface="Georgia" pitchFamily="18" charset="0"/>
              </a:rPr>
              <a:t>) </a:t>
            </a:r>
            <a:endParaRPr lang="ru-RU" b="1" i="1" dirty="0" smtClean="0">
              <a:solidFill>
                <a:srgbClr val="002060"/>
              </a:solidFill>
              <a:latin typeface="Georgia" pitchFamily="18" charset="0"/>
              <a:cs typeface="Times New Roman"/>
            </a:endParaRPr>
          </a:p>
          <a:p>
            <a:pPr>
              <a:buFont typeface="Wingdings" pitchFamily="2" charset="2"/>
              <a:buChar char="Ø"/>
            </a:pPr>
            <a:r>
              <a:rPr lang="ru-RU" b="1" i="1" dirty="0" smtClean="0">
                <a:solidFill>
                  <a:srgbClr val="002060"/>
                </a:solidFill>
                <a:latin typeface="Georgia" pitchFamily="18" charset="0"/>
                <a:cs typeface="Times New Roman"/>
              </a:rPr>
              <a:t>Таможенные  пошлины (экспортные, импортные)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1" name="TextBox 5"/>
          <p:cNvSpPr txBox="1"/>
          <p:nvPr/>
        </p:nvSpPr>
        <p:spPr>
          <a:xfrm>
            <a:off x="6012160" y="6611779"/>
            <a:ext cx="31318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000" i="1" dirty="0" smtClean="0">
                <a:latin typeface="Georgia" pitchFamily="18" charset="0"/>
              </a:rPr>
              <a:t>Автор: Назарова А.В., г. Норильск </a:t>
            </a:r>
            <a:endParaRPr lang="ru-RU" sz="1000" i="1" dirty="0">
              <a:latin typeface="Georg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" descr="https://xn--b1aqxu.xn--p1ai/upload/iblock/92f/92f33083f3c3f472309cba5656a67168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15" name="Схема 14"/>
          <p:cNvGraphicFramePr/>
          <p:nvPr/>
        </p:nvGraphicFramePr>
        <p:xfrm>
          <a:off x="251520" y="1268760"/>
          <a:ext cx="3600400" cy="1368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7" name="Схема 16"/>
          <p:cNvGraphicFramePr/>
          <p:nvPr/>
        </p:nvGraphicFramePr>
        <p:xfrm>
          <a:off x="251520" y="3068960"/>
          <a:ext cx="3528392" cy="1058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8" name="Схема 17"/>
          <p:cNvGraphicFramePr/>
          <p:nvPr/>
        </p:nvGraphicFramePr>
        <p:xfrm>
          <a:off x="323528" y="4653136"/>
          <a:ext cx="3384376" cy="1130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  <p:sp>
        <p:nvSpPr>
          <p:cNvPr id="12" name="Стрелка вправо с вырезом 11"/>
          <p:cNvSpPr/>
          <p:nvPr/>
        </p:nvSpPr>
        <p:spPr>
          <a:xfrm>
            <a:off x="3995936" y="1772816"/>
            <a:ext cx="978408" cy="484632"/>
          </a:xfrm>
          <a:prstGeom prst="notchedRightArrow">
            <a:avLst/>
          </a:prstGeom>
          <a:solidFill>
            <a:srgbClr val="00206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13" name="Стрелка вправо с вырезом 12"/>
          <p:cNvSpPr/>
          <p:nvPr/>
        </p:nvSpPr>
        <p:spPr>
          <a:xfrm>
            <a:off x="3995936" y="3356992"/>
            <a:ext cx="978408" cy="484632"/>
          </a:xfrm>
          <a:prstGeom prst="notched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с вырезом 13"/>
          <p:cNvSpPr/>
          <p:nvPr/>
        </p:nvSpPr>
        <p:spPr>
          <a:xfrm>
            <a:off x="3923928" y="5013176"/>
            <a:ext cx="978408" cy="484632"/>
          </a:xfrm>
          <a:prstGeom prst="notched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6" name="Схема 15"/>
          <p:cNvGraphicFramePr/>
          <p:nvPr/>
        </p:nvGraphicFramePr>
        <p:xfrm>
          <a:off x="5364088" y="1124744"/>
          <a:ext cx="3384376" cy="13681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5" r:lo="rId16" r:qs="rId17" r:cs="rId18"/>
          </a:graphicData>
        </a:graphic>
      </p:graphicFrame>
      <p:graphicFrame>
        <p:nvGraphicFramePr>
          <p:cNvPr id="22" name="Схема 21"/>
          <p:cNvGraphicFramePr/>
          <p:nvPr/>
        </p:nvGraphicFramePr>
        <p:xfrm>
          <a:off x="5364088" y="3068960"/>
          <a:ext cx="3384376" cy="11236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9" r:lo="rId20" r:qs="rId21" r:cs="rId22"/>
          </a:graphicData>
        </a:graphic>
      </p:graphicFrame>
      <p:graphicFrame>
        <p:nvGraphicFramePr>
          <p:cNvPr id="23" name="Схема 22"/>
          <p:cNvGraphicFramePr/>
          <p:nvPr/>
        </p:nvGraphicFramePr>
        <p:xfrm>
          <a:off x="5436096" y="4581128"/>
          <a:ext cx="3384376" cy="1512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3" r:lo="rId24" r:qs="rId25" r:cs="rId26"/>
          </a:graphicData>
        </a:graphic>
      </p:graphicFrame>
      <p:sp>
        <p:nvSpPr>
          <p:cNvPr id="24" name="Rectangle 19"/>
          <p:cNvSpPr>
            <a:spLocks noChangeArrowheads="1"/>
          </p:cNvSpPr>
          <p:nvPr/>
        </p:nvSpPr>
        <p:spPr bwMode="auto">
          <a:xfrm>
            <a:off x="0" y="0"/>
            <a:ext cx="5760640" cy="57467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altLang="ru-RU" sz="2800" b="1" i="1" dirty="0" smtClean="0">
                <a:latin typeface="Georgia" pitchFamily="18" charset="0"/>
              </a:rPr>
              <a:t>3. По характеру ставок:</a:t>
            </a:r>
            <a:endParaRPr lang="ru-RU" altLang="ru-RU" sz="2800" b="1" i="1" dirty="0">
              <a:latin typeface="Georgia" pitchFamily="18" charset="0"/>
            </a:endParaRPr>
          </a:p>
        </p:txBody>
      </p:sp>
      <p:sp>
        <p:nvSpPr>
          <p:cNvPr id="19" name="TextBox 5"/>
          <p:cNvSpPr txBox="1"/>
          <p:nvPr/>
        </p:nvSpPr>
        <p:spPr>
          <a:xfrm>
            <a:off x="6012160" y="6611779"/>
            <a:ext cx="31318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000" i="1" dirty="0" smtClean="0">
                <a:latin typeface="Georgia" pitchFamily="18" charset="0"/>
              </a:rPr>
              <a:t>Автор: Назарова А.В., г. Норильск </a:t>
            </a:r>
            <a:endParaRPr lang="ru-RU" sz="1000" i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15299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изнесмен-d-представляя-вопросительный-знак-9956514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4048" y="0"/>
            <a:ext cx="4139952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5004048" cy="6858000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latin typeface="Georgia" pitchFamily="18" charset="0"/>
              </a:rPr>
              <a:t>1. Верны </a:t>
            </a:r>
            <a:r>
              <a:rPr lang="ru-RU" sz="2400" b="1" dirty="0">
                <a:latin typeface="Georgia" pitchFamily="18" charset="0"/>
              </a:rPr>
              <a:t>ли следующие суждения о налогах?</a:t>
            </a:r>
          </a:p>
          <a:p>
            <a:r>
              <a:rPr lang="ru-RU" sz="2400" b="1" dirty="0">
                <a:latin typeface="Georgia" pitchFamily="18" charset="0"/>
              </a:rPr>
              <a:t> </a:t>
            </a:r>
          </a:p>
          <a:p>
            <a:r>
              <a:rPr lang="ru-RU" sz="2400" b="1" dirty="0">
                <a:solidFill>
                  <a:schemeClr val="bg1"/>
                </a:solidFill>
                <a:latin typeface="Georgia" pitchFamily="18" charset="0"/>
              </a:rPr>
              <a:t>А.  Взимание прямых налогов не связано с учётом доходов или имущества.</a:t>
            </a:r>
          </a:p>
          <a:p>
            <a:r>
              <a:rPr lang="ru-RU" sz="2400" b="1" dirty="0">
                <a:solidFill>
                  <a:schemeClr val="bg1"/>
                </a:solidFill>
                <a:latin typeface="Georgia" pitchFamily="18" charset="0"/>
              </a:rPr>
              <a:t>Б.  Акцизы относятся к косвенным налогам.</a:t>
            </a:r>
          </a:p>
          <a:p>
            <a:r>
              <a:rPr lang="ru-RU" sz="2400" b="1" dirty="0">
                <a:latin typeface="Georgia" pitchFamily="18" charset="0"/>
              </a:rPr>
              <a:t> </a:t>
            </a:r>
          </a:p>
          <a:p>
            <a:r>
              <a:rPr lang="ru-RU" sz="2400" b="1" dirty="0">
                <a:latin typeface="Georgia" pitchFamily="18" charset="0"/>
              </a:rPr>
              <a:t>1)  верно только А</a:t>
            </a:r>
          </a:p>
          <a:p>
            <a:r>
              <a:rPr lang="ru-RU" sz="2400" b="1" dirty="0">
                <a:latin typeface="Georgia" pitchFamily="18" charset="0"/>
              </a:rPr>
              <a:t>2)  верно только Б</a:t>
            </a:r>
          </a:p>
          <a:p>
            <a:r>
              <a:rPr lang="ru-RU" sz="2400" b="1" dirty="0">
                <a:latin typeface="Georgia" pitchFamily="18" charset="0"/>
              </a:rPr>
              <a:t>3)  верны оба суждения</a:t>
            </a:r>
          </a:p>
          <a:p>
            <a:r>
              <a:rPr lang="ru-RU" sz="2400" b="1" dirty="0">
                <a:latin typeface="Georgia" pitchFamily="18" charset="0"/>
              </a:rPr>
              <a:t>4)  оба суждения неверны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12160" y="6611779"/>
            <a:ext cx="31318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000" i="1" dirty="0" smtClean="0">
                <a:latin typeface="Georgia" pitchFamily="18" charset="0"/>
              </a:rPr>
              <a:t>Автор: Назарова А.В., г. Норильск </a:t>
            </a:r>
            <a:endParaRPr lang="ru-RU" sz="10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изнесмен-d-представляя-вопросительный-знак-9956514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4048" y="0"/>
            <a:ext cx="4139952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5004048" cy="685800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i="1" dirty="0" smtClean="0">
                <a:latin typeface="Georgia" pitchFamily="18" charset="0"/>
              </a:rPr>
              <a:t>2. </a:t>
            </a:r>
            <a:r>
              <a:rPr lang="ru-RU" sz="2800" b="1" i="1" dirty="0">
                <a:latin typeface="Georgia" pitchFamily="18" charset="0"/>
              </a:rPr>
              <a:t>К косвенным налогам относится</a:t>
            </a:r>
          </a:p>
          <a:p>
            <a:r>
              <a:rPr lang="ru-RU" sz="2800" b="1" dirty="0">
                <a:latin typeface="Georgia" pitchFamily="18" charset="0"/>
              </a:rPr>
              <a:t> </a:t>
            </a:r>
          </a:p>
          <a:p>
            <a:r>
              <a:rPr lang="ru-RU" sz="2800" b="1" dirty="0">
                <a:latin typeface="Georgia" pitchFamily="18" charset="0"/>
              </a:rPr>
              <a:t>1)  налог на добавленную стоимость</a:t>
            </a:r>
          </a:p>
          <a:p>
            <a:r>
              <a:rPr lang="ru-RU" sz="2800" b="1" dirty="0">
                <a:latin typeface="Georgia" pitchFamily="18" charset="0"/>
              </a:rPr>
              <a:t>2)  налог на доходы физических лиц</a:t>
            </a:r>
          </a:p>
          <a:p>
            <a:r>
              <a:rPr lang="ru-RU" sz="2800" b="1" dirty="0">
                <a:latin typeface="Georgia" pitchFamily="18" charset="0"/>
              </a:rPr>
              <a:t>3)  налог на имущество</a:t>
            </a:r>
          </a:p>
          <a:p>
            <a:r>
              <a:rPr lang="ru-RU" sz="2800" b="1" dirty="0">
                <a:latin typeface="Georgia" pitchFamily="18" charset="0"/>
              </a:rPr>
              <a:t>4)  налог на прибыль предприятия</a:t>
            </a:r>
          </a:p>
          <a:p>
            <a:endParaRPr lang="ru-RU" sz="2400" b="1" dirty="0"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12160" y="6611779"/>
            <a:ext cx="31318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000" i="1" dirty="0" smtClean="0">
                <a:latin typeface="Georgia" pitchFamily="18" charset="0"/>
              </a:rPr>
              <a:t>Автор: Назарова А.В., г. Норильск </a:t>
            </a:r>
            <a:endParaRPr lang="ru-RU" sz="10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изнесмен-d-представляя-вопросительный-знак-9956514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4048" y="0"/>
            <a:ext cx="4139952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5004048" cy="6858000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i="1" dirty="0" smtClean="0">
                <a:latin typeface="Georgia" pitchFamily="18" charset="0"/>
              </a:rPr>
              <a:t>3. </a:t>
            </a:r>
            <a:r>
              <a:rPr lang="ru-RU" sz="2400" b="1" dirty="0">
                <a:latin typeface="Georgia" pitchFamily="18" charset="0"/>
              </a:rPr>
              <a:t>Верны ли следующие суждения о налогах?</a:t>
            </a:r>
          </a:p>
          <a:p>
            <a:r>
              <a:rPr lang="ru-RU" sz="2400" b="1" dirty="0">
                <a:latin typeface="Georgia" pitchFamily="18" charset="0"/>
              </a:rPr>
              <a:t> </a:t>
            </a:r>
          </a:p>
          <a:p>
            <a:r>
              <a:rPr lang="ru-RU" sz="2400" b="1" dirty="0">
                <a:latin typeface="Georgia" pitchFamily="18" charset="0"/>
              </a:rPr>
              <a:t>А.  Прямые налоги существуют в виде надбавок к цене определённых товаров.</a:t>
            </a:r>
          </a:p>
          <a:p>
            <a:r>
              <a:rPr lang="ru-RU" sz="2400" b="1" dirty="0">
                <a:latin typeface="Georgia" pitchFamily="18" charset="0"/>
              </a:rPr>
              <a:t>Б.  К прямым налогам относят налог на имущество.</a:t>
            </a:r>
          </a:p>
          <a:p>
            <a:r>
              <a:rPr lang="ru-RU" sz="2400" b="1" dirty="0">
                <a:latin typeface="Georgia" pitchFamily="18" charset="0"/>
              </a:rPr>
              <a:t> </a:t>
            </a:r>
          </a:p>
          <a:p>
            <a:r>
              <a:rPr lang="ru-RU" sz="2400" b="1" dirty="0">
                <a:latin typeface="Georgia" pitchFamily="18" charset="0"/>
              </a:rPr>
              <a:t>1)  верно только А</a:t>
            </a:r>
          </a:p>
          <a:p>
            <a:r>
              <a:rPr lang="ru-RU" sz="2400" b="1" dirty="0">
                <a:latin typeface="Georgia" pitchFamily="18" charset="0"/>
              </a:rPr>
              <a:t>2)  верно только Б</a:t>
            </a:r>
          </a:p>
          <a:p>
            <a:r>
              <a:rPr lang="ru-RU" sz="2400" b="1" dirty="0">
                <a:latin typeface="Georgia" pitchFamily="18" charset="0"/>
              </a:rPr>
              <a:t>3)  верны оба суждения</a:t>
            </a:r>
          </a:p>
          <a:p>
            <a:r>
              <a:rPr lang="ru-RU" sz="2400" b="1" dirty="0">
                <a:latin typeface="Georgia" pitchFamily="18" charset="0"/>
              </a:rPr>
              <a:t>4)  оба суждения неверны</a:t>
            </a:r>
          </a:p>
          <a:p>
            <a:endParaRPr lang="ru-RU" sz="2800" b="1" dirty="0">
              <a:latin typeface="Georgia" pitchFamily="18" charset="0"/>
            </a:endParaRPr>
          </a:p>
          <a:p>
            <a:endParaRPr lang="ru-RU" sz="2400" b="1" dirty="0"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12160" y="6611779"/>
            <a:ext cx="31318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000" i="1" dirty="0" smtClean="0">
                <a:latin typeface="Georgia" pitchFamily="18" charset="0"/>
              </a:rPr>
              <a:t>Автор: Назарова А.В., г. Норильск </a:t>
            </a:r>
            <a:endParaRPr lang="ru-RU" sz="10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изнесмен-d-представляя-вопросительный-знак-9956514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4048" y="0"/>
            <a:ext cx="4139952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5004048" cy="685800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i="1" dirty="0" smtClean="0">
                <a:latin typeface="Georgia" pitchFamily="18" charset="0"/>
              </a:rPr>
              <a:t>4. </a:t>
            </a:r>
            <a:r>
              <a:rPr lang="ru-RU" sz="2800" b="1" i="1" dirty="0">
                <a:latin typeface="Georgia" pitchFamily="18" charset="0"/>
              </a:rPr>
              <a:t>К прямым налогам относится</a:t>
            </a:r>
          </a:p>
          <a:p>
            <a:r>
              <a:rPr lang="ru-RU" sz="2800" b="1" dirty="0">
                <a:latin typeface="Georgia" pitchFamily="18" charset="0"/>
              </a:rPr>
              <a:t> </a:t>
            </a:r>
          </a:p>
          <a:p>
            <a:r>
              <a:rPr lang="ru-RU" sz="2800" b="1" dirty="0">
                <a:latin typeface="Georgia" pitchFamily="18" charset="0"/>
              </a:rPr>
              <a:t>1)  акциз</a:t>
            </a:r>
          </a:p>
          <a:p>
            <a:r>
              <a:rPr lang="ru-RU" sz="2800" b="1" dirty="0">
                <a:latin typeface="Georgia" pitchFamily="18" charset="0"/>
              </a:rPr>
              <a:t>2)  таможенная пошлина</a:t>
            </a:r>
          </a:p>
          <a:p>
            <a:r>
              <a:rPr lang="ru-RU" sz="2800" b="1" dirty="0">
                <a:latin typeface="Georgia" pitchFamily="18" charset="0"/>
              </a:rPr>
              <a:t>3)  налог на имущество</a:t>
            </a:r>
          </a:p>
          <a:p>
            <a:r>
              <a:rPr lang="ru-RU" sz="2800" b="1" dirty="0">
                <a:latin typeface="Georgia" pitchFamily="18" charset="0"/>
              </a:rPr>
              <a:t>4)  налог с продаж</a:t>
            </a:r>
          </a:p>
          <a:p>
            <a:endParaRPr lang="ru-RU" sz="2400" b="1" dirty="0">
              <a:latin typeface="Georgia" pitchFamily="18" charset="0"/>
            </a:endParaRPr>
          </a:p>
          <a:p>
            <a:endParaRPr lang="ru-RU" sz="2800" b="1" dirty="0">
              <a:latin typeface="Georgia" pitchFamily="18" charset="0"/>
            </a:endParaRPr>
          </a:p>
          <a:p>
            <a:endParaRPr lang="ru-RU" sz="2400" b="1" dirty="0"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12160" y="6611779"/>
            <a:ext cx="31318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000" i="1" dirty="0" smtClean="0">
                <a:latin typeface="Georgia" pitchFamily="18" charset="0"/>
              </a:rPr>
              <a:t>Автор: Назарова А.В., г. Норильск </a:t>
            </a:r>
            <a:endParaRPr lang="ru-RU" sz="10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изнесмен-d-представляя-вопросительный-знак-9956514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4048" y="0"/>
            <a:ext cx="4139952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5004048" cy="685800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i="1" dirty="0" smtClean="0">
                <a:latin typeface="Georgia" pitchFamily="18" charset="0"/>
              </a:rPr>
              <a:t>5. </a:t>
            </a:r>
            <a:r>
              <a:rPr lang="ru-RU" sz="2400" b="1" dirty="0">
                <a:latin typeface="Georgia" pitchFamily="18" charset="0"/>
              </a:rPr>
              <a:t>Граждане государства К. уплачивают налоги, размер которых включен в стоимость товаров или услуг. Какой вид налогов они оплачивают?</a:t>
            </a:r>
          </a:p>
          <a:p>
            <a:r>
              <a:rPr lang="ru-RU" sz="2400" b="1" dirty="0">
                <a:latin typeface="Georgia" pitchFamily="18" charset="0"/>
              </a:rPr>
              <a:t> </a:t>
            </a:r>
          </a:p>
          <a:p>
            <a:r>
              <a:rPr lang="ru-RU" sz="2400" b="1" dirty="0">
                <a:latin typeface="Georgia" pitchFamily="18" charset="0"/>
              </a:rPr>
              <a:t>1)  косвенный</a:t>
            </a:r>
          </a:p>
          <a:p>
            <a:r>
              <a:rPr lang="ru-RU" sz="2400" b="1" dirty="0">
                <a:latin typeface="Georgia" pitchFamily="18" charset="0"/>
              </a:rPr>
              <a:t>2)  региональный</a:t>
            </a:r>
          </a:p>
          <a:p>
            <a:r>
              <a:rPr lang="ru-RU" sz="2400" b="1" dirty="0">
                <a:latin typeface="Georgia" pitchFamily="18" charset="0"/>
              </a:rPr>
              <a:t>3)  прямой</a:t>
            </a:r>
          </a:p>
          <a:p>
            <a:r>
              <a:rPr lang="ru-RU" sz="2400" b="1" dirty="0">
                <a:latin typeface="Georgia" pitchFamily="18" charset="0"/>
              </a:rPr>
              <a:t>4)  федеральный</a:t>
            </a:r>
          </a:p>
          <a:p>
            <a:endParaRPr lang="ru-RU" sz="2400" b="1" dirty="0">
              <a:latin typeface="Georgia" pitchFamily="18" charset="0"/>
            </a:endParaRPr>
          </a:p>
          <a:p>
            <a:endParaRPr lang="ru-RU" sz="2800" b="1" dirty="0">
              <a:latin typeface="Georgia" pitchFamily="18" charset="0"/>
            </a:endParaRPr>
          </a:p>
          <a:p>
            <a:endParaRPr lang="ru-RU" sz="2400" b="1" dirty="0"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12160" y="6611779"/>
            <a:ext cx="31318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000" i="1" dirty="0" smtClean="0">
                <a:latin typeface="Georgia" pitchFamily="18" charset="0"/>
              </a:rPr>
              <a:t>Автор: Назарова А.В., г. Норильск </a:t>
            </a:r>
            <a:endParaRPr lang="ru-RU" sz="10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изнесмен-d-представляя-вопросительный-знак-9956514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4048" y="0"/>
            <a:ext cx="4139952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5004048" cy="6858000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i="1" dirty="0" smtClean="0">
                <a:latin typeface="Georgia" pitchFamily="18" charset="0"/>
              </a:rPr>
              <a:t>6. </a:t>
            </a:r>
            <a:r>
              <a:rPr lang="ru-RU" sz="2400" b="1" dirty="0">
                <a:latin typeface="Georgia" pitchFamily="18" charset="0"/>
              </a:rPr>
              <a:t>Вид косвенного налога, взимаемый с покупателя при приобретении им некоторых видов товаров и устанавливаемый обычно в процентах к этой цене</a:t>
            </a:r>
          </a:p>
          <a:p>
            <a:r>
              <a:rPr lang="ru-RU" sz="2400" b="1" dirty="0">
                <a:latin typeface="Georgia" pitchFamily="18" charset="0"/>
              </a:rPr>
              <a:t> </a:t>
            </a:r>
          </a:p>
          <a:p>
            <a:r>
              <a:rPr lang="ru-RU" sz="2400" b="1" dirty="0">
                <a:latin typeface="Georgia" pitchFamily="18" charset="0"/>
              </a:rPr>
              <a:t>1)  налог на доходы физических лиц</a:t>
            </a:r>
          </a:p>
          <a:p>
            <a:r>
              <a:rPr lang="ru-RU" sz="2400" b="1" dirty="0">
                <a:latin typeface="Georgia" pitchFamily="18" charset="0"/>
              </a:rPr>
              <a:t>2)  таможенный сбор</a:t>
            </a:r>
          </a:p>
          <a:p>
            <a:r>
              <a:rPr lang="ru-RU" sz="2400" b="1" dirty="0">
                <a:latin typeface="Georgia" pitchFamily="18" charset="0"/>
              </a:rPr>
              <a:t>3)  акциз</a:t>
            </a:r>
          </a:p>
          <a:p>
            <a:r>
              <a:rPr lang="ru-RU" sz="2400" b="1" dirty="0">
                <a:latin typeface="Georgia" pitchFamily="18" charset="0"/>
              </a:rPr>
              <a:t>4)  дивиденд</a:t>
            </a:r>
          </a:p>
          <a:p>
            <a:endParaRPr lang="ru-RU" sz="2400" b="1" dirty="0">
              <a:latin typeface="Georgia" pitchFamily="18" charset="0"/>
            </a:endParaRPr>
          </a:p>
          <a:p>
            <a:endParaRPr lang="ru-RU" sz="2800" b="1" dirty="0">
              <a:latin typeface="Georgia" pitchFamily="18" charset="0"/>
            </a:endParaRPr>
          </a:p>
          <a:p>
            <a:endParaRPr lang="ru-RU" sz="2400" b="1" dirty="0"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12160" y="6611779"/>
            <a:ext cx="31318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000" i="1" dirty="0" smtClean="0">
                <a:latin typeface="Georgia" pitchFamily="18" charset="0"/>
              </a:rPr>
              <a:t>Автор: Назарова А.В., г. Норильск </a:t>
            </a:r>
            <a:endParaRPr lang="ru-RU" sz="10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kto-takoi-umnii-chelovek.orig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2231136"/>
            <a:ext cx="9144000" cy="462686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9144000" cy="1916832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i="1" dirty="0" smtClean="0">
                <a:solidFill>
                  <a:srgbClr val="C00000"/>
                </a:solidFill>
                <a:latin typeface="Georgia" pitchFamily="18" charset="0"/>
              </a:rPr>
              <a:t>Домашнее задание:</a:t>
            </a:r>
          </a:p>
          <a:p>
            <a:pPr marL="342900" indent="-342900" algn="ctr">
              <a:buAutoNum type="arabicPeriod"/>
            </a:pPr>
            <a:r>
              <a:rPr lang="ru-RU" sz="3600" b="1" i="1" dirty="0" smtClean="0">
                <a:latin typeface="Georgia" pitchFamily="18" charset="0"/>
              </a:rPr>
              <a:t>Параграф 10;</a:t>
            </a:r>
          </a:p>
          <a:p>
            <a:pPr marL="342900" indent="-342900" algn="ctr">
              <a:buAutoNum type="arabicPeriod"/>
            </a:pPr>
            <a:r>
              <a:rPr lang="ru-RU" sz="3600" b="1" i="1" dirty="0" smtClean="0">
                <a:latin typeface="Georgia" pitchFamily="18" charset="0"/>
              </a:rPr>
              <a:t>Выучить всю теорию</a:t>
            </a:r>
            <a:r>
              <a:rPr lang="ru-RU" b="1" dirty="0" smtClean="0">
                <a:latin typeface="Georgia" pitchFamily="18" charset="0"/>
              </a:rPr>
              <a:t>.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32240" y="6597353"/>
            <a:ext cx="2411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Составитель: Назарова А.В.</a:t>
            </a:r>
            <a:endParaRPr lang="ru-RU" sz="1200" i="1" dirty="0">
              <a:latin typeface="Georgia" pitchFamily="18" charset="0"/>
            </a:endParaRPr>
          </a:p>
        </p:txBody>
      </p:sp>
      <p:pic>
        <p:nvPicPr>
          <p:cNvPr id="5" name="Picture 4" descr="https://trikky.ru/wp-content/blogs.dir/1/files/2017/12/temp_image_30506151403371738256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600739">
            <a:off x="6367190" y="1783350"/>
            <a:ext cx="2616922" cy="20684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Line 2"/>
          <p:cNvSpPr>
            <a:spLocks noChangeShapeType="1"/>
          </p:cNvSpPr>
          <p:nvPr/>
        </p:nvSpPr>
        <p:spPr bwMode="auto">
          <a:xfrm flipV="1">
            <a:off x="2267744" y="1844824"/>
            <a:ext cx="381000" cy="381000"/>
          </a:xfrm>
          <a:prstGeom prst="line">
            <a:avLst/>
          </a:prstGeom>
          <a:noFill/>
          <a:ln w="12700" cap="rnd">
            <a:solidFill>
              <a:srgbClr val="003366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3" name="Line 3"/>
          <p:cNvSpPr>
            <a:spLocks noChangeShapeType="1"/>
          </p:cNvSpPr>
          <p:nvPr/>
        </p:nvSpPr>
        <p:spPr bwMode="auto">
          <a:xfrm>
            <a:off x="1475656" y="4941168"/>
            <a:ext cx="279400" cy="919163"/>
          </a:xfrm>
          <a:prstGeom prst="line">
            <a:avLst/>
          </a:prstGeom>
          <a:noFill/>
          <a:ln w="12700" cap="rnd">
            <a:solidFill>
              <a:srgbClr val="003366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>
            <a:off x="2627784" y="1844824"/>
            <a:ext cx="393700" cy="14288"/>
          </a:xfrm>
          <a:prstGeom prst="line">
            <a:avLst/>
          </a:prstGeom>
          <a:noFill/>
          <a:ln w="12700" cap="rnd">
            <a:solidFill>
              <a:srgbClr val="003366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5" name="Line 5"/>
          <p:cNvSpPr>
            <a:spLocks noChangeShapeType="1"/>
          </p:cNvSpPr>
          <p:nvPr/>
        </p:nvSpPr>
        <p:spPr bwMode="auto">
          <a:xfrm>
            <a:off x="1835696" y="5877272"/>
            <a:ext cx="395288" cy="0"/>
          </a:xfrm>
          <a:prstGeom prst="line">
            <a:avLst/>
          </a:prstGeom>
          <a:noFill/>
          <a:ln w="12700" cap="rnd">
            <a:solidFill>
              <a:srgbClr val="003366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 flipV="1">
            <a:off x="2627784" y="2636912"/>
            <a:ext cx="685800" cy="0"/>
          </a:xfrm>
          <a:prstGeom prst="line">
            <a:avLst/>
          </a:prstGeom>
          <a:noFill/>
          <a:ln w="12700" cap="rnd">
            <a:solidFill>
              <a:srgbClr val="003366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>
            <a:off x="2786063" y="3786188"/>
            <a:ext cx="609600" cy="0"/>
          </a:xfrm>
          <a:prstGeom prst="line">
            <a:avLst/>
          </a:prstGeom>
          <a:noFill/>
          <a:ln w="12700" cap="rnd">
            <a:solidFill>
              <a:srgbClr val="003366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>
            <a:off x="2339752" y="4581128"/>
            <a:ext cx="285750" cy="357187"/>
          </a:xfrm>
          <a:prstGeom prst="line">
            <a:avLst/>
          </a:prstGeom>
          <a:noFill/>
          <a:ln w="12700" cap="rnd">
            <a:solidFill>
              <a:srgbClr val="003366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304800" y="2205038"/>
            <a:ext cx="2673350" cy="2671762"/>
            <a:chOff x="140" y="1419"/>
            <a:chExt cx="1684" cy="1683"/>
          </a:xfrm>
        </p:grpSpPr>
        <p:sp>
          <p:nvSpPr>
            <p:cNvPr id="7179" name="Oval 11"/>
            <p:cNvSpPr>
              <a:spLocks noChangeArrowheads="1"/>
            </p:cNvSpPr>
            <p:nvPr/>
          </p:nvSpPr>
          <p:spPr bwMode="gray">
            <a:xfrm>
              <a:off x="140" y="1419"/>
              <a:ext cx="1684" cy="1683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7180" name="Oval 12"/>
            <p:cNvSpPr>
              <a:spLocks noChangeArrowheads="1"/>
            </p:cNvSpPr>
            <p:nvPr/>
          </p:nvSpPr>
          <p:spPr bwMode="gray">
            <a:xfrm>
              <a:off x="251" y="1528"/>
              <a:ext cx="1461" cy="1463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54118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7181" name="Oval 13"/>
            <p:cNvSpPr>
              <a:spLocks noChangeArrowheads="1"/>
            </p:cNvSpPr>
            <p:nvPr/>
          </p:nvSpPr>
          <p:spPr bwMode="gray">
            <a:xfrm>
              <a:off x="258" y="1536"/>
              <a:ext cx="1461" cy="1462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63529"/>
                    <a:invGamma/>
                  </a:schemeClr>
                </a:gs>
                <a:gs pos="100000">
                  <a:schemeClr val="fol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5145" name="Oval 14"/>
            <p:cNvSpPr>
              <a:spLocks noChangeArrowheads="1"/>
            </p:cNvSpPr>
            <p:nvPr/>
          </p:nvSpPr>
          <p:spPr bwMode="gray">
            <a:xfrm>
              <a:off x="323" y="1602"/>
              <a:ext cx="1317" cy="1316"/>
            </a:xfrm>
            <a:prstGeom prst="ellipse">
              <a:avLst/>
            </a:prstGeom>
            <a:solidFill>
              <a:srgbClr val="000000"/>
            </a:soli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1" hangingPunct="1"/>
              <a:endParaRPr lang="ru-RU"/>
            </a:p>
          </p:txBody>
        </p:sp>
        <p:sp>
          <p:nvSpPr>
            <p:cNvPr id="5146" name="Oval 15"/>
            <p:cNvSpPr>
              <a:spLocks noChangeArrowheads="1"/>
            </p:cNvSpPr>
            <p:nvPr/>
          </p:nvSpPr>
          <p:spPr bwMode="gray">
            <a:xfrm>
              <a:off x="344" y="1623"/>
              <a:ext cx="1276" cy="1277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pPr eaLnBrk="1" hangingPunct="1"/>
              <a:endParaRPr lang="ru-RU"/>
            </a:p>
          </p:txBody>
        </p:sp>
        <p:sp>
          <p:nvSpPr>
            <p:cNvPr id="5147" name="Oval 16"/>
            <p:cNvSpPr>
              <a:spLocks noChangeArrowheads="1"/>
            </p:cNvSpPr>
            <p:nvPr/>
          </p:nvSpPr>
          <p:spPr bwMode="gray">
            <a:xfrm>
              <a:off x="360" y="1630"/>
              <a:ext cx="1246" cy="1246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pPr eaLnBrk="1" hangingPunct="1"/>
              <a:endParaRPr lang="ru-RU"/>
            </a:p>
          </p:txBody>
        </p:sp>
        <p:sp>
          <p:nvSpPr>
            <p:cNvPr id="5148" name="Oval 17"/>
            <p:cNvSpPr>
              <a:spLocks noChangeArrowheads="1"/>
            </p:cNvSpPr>
            <p:nvPr/>
          </p:nvSpPr>
          <p:spPr bwMode="gray">
            <a:xfrm>
              <a:off x="374" y="1642"/>
              <a:ext cx="1184" cy="1164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pPr eaLnBrk="1" hangingPunct="1"/>
              <a:endParaRPr lang="ru-RU"/>
            </a:p>
          </p:txBody>
        </p:sp>
        <p:sp>
          <p:nvSpPr>
            <p:cNvPr id="5149" name="Oval 18"/>
            <p:cNvSpPr>
              <a:spLocks noChangeArrowheads="1"/>
            </p:cNvSpPr>
            <p:nvPr/>
          </p:nvSpPr>
          <p:spPr bwMode="gray">
            <a:xfrm>
              <a:off x="443" y="1675"/>
              <a:ext cx="1053" cy="945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pPr eaLnBrk="1" hangingPunct="1"/>
              <a:endParaRPr lang="ru-RU"/>
            </a:p>
          </p:txBody>
        </p:sp>
        <p:pic>
          <p:nvPicPr>
            <p:cNvPr id="5150" name="Picture 19" descr="mark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452" y="1773"/>
              <a:ext cx="1011" cy="10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188" name="AutoShape 20"/>
          <p:cNvSpPr>
            <a:spLocks noChangeArrowheads="1"/>
          </p:cNvSpPr>
          <p:nvPr/>
        </p:nvSpPr>
        <p:spPr bwMode="gray">
          <a:xfrm>
            <a:off x="3203848" y="1196752"/>
            <a:ext cx="5677222" cy="86211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BEBEBE"/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anchor="ctr"/>
          <a:lstStyle/>
          <a:p>
            <a:pPr marL="457200" indent="-457200" algn="ctr" eaLnBrk="1" hangingPunct="1">
              <a:buAutoNum type="arabicPeriod"/>
              <a:defRPr/>
            </a:pPr>
            <a:r>
              <a:rPr lang="ru-RU" sz="2200" b="1" dirty="0" smtClean="0">
                <a:latin typeface="Georgia" pitchFamily="18" charset="0"/>
              </a:rPr>
              <a:t>Понятие «налоги»</a:t>
            </a:r>
            <a:endParaRPr lang="ru-RU" sz="2200" b="1" dirty="0">
              <a:latin typeface="Georgia" pitchFamily="18" charset="0"/>
            </a:endParaRPr>
          </a:p>
        </p:txBody>
      </p:sp>
      <p:sp>
        <p:nvSpPr>
          <p:cNvPr id="7190" name="AutoShape 22"/>
          <p:cNvSpPr>
            <a:spLocks noChangeArrowheads="1"/>
          </p:cNvSpPr>
          <p:nvPr/>
        </p:nvSpPr>
        <p:spPr bwMode="gray">
          <a:xfrm>
            <a:off x="3352800" y="2276873"/>
            <a:ext cx="5611688" cy="864096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BEBEBE"/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anchor="ctr"/>
          <a:lstStyle/>
          <a:p>
            <a:pPr marL="457200" indent="-457200" algn="ctr">
              <a:defRPr/>
            </a:pPr>
            <a:r>
              <a:rPr lang="ru-RU" sz="2200" b="1" dirty="0" smtClean="0">
                <a:latin typeface="Georgia" pitchFamily="18" charset="0"/>
              </a:rPr>
              <a:t>2. Понятие </a:t>
            </a:r>
            <a:endParaRPr lang="ru-RU" sz="2200" b="1" dirty="0">
              <a:latin typeface="Georgia" pitchFamily="18" charset="0"/>
            </a:endParaRPr>
          </a:p>
          <a:p>
            <a:pPr marL="457200" indent="-457200" algn="ctr">
              <a:defRPr/>
            </a:pPr>
            <a:r>
              <a:rPr lang="ru-RU" sz="2200" b="1" dirty="0">
                <a:latin typeface="Georgia" pitchFamily="18" charset="0"/>
              </a:rPr>
              <a:t>«налогообложение»</a:t>
            </a:r>
          </a:p>
        </p:txBody>
      </p:sp>
      <p:sp>
        <p:nvSpPr>
          <p:cNvPr id="7192" name="AutoShape 24"/>
          <p:cNvSpPr>
            <a:spLocks noChangeArrowheads="1"/>
          </p:cNvSpPr>
          <p:nvPr/>
        </p:nvSpPr>
        <p:spPr bwMode="gray">
          <a:xfrm>
            <a:off x="3500438" y="3429000"/>
            <a:ext cx="5464050" cy="864096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BEBEBE"/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2200" b="1" dirty="0" smtClean="0">
                <a:latin typeface="Georgia" pitchFamily="18" charset="0"/>
              </a:rPr>
              <a:t>3. Понятие «налоговая система»  </a:t>
            </a:r>
            <a:endParaRPr lang="ru-RU" sz="2200" b="1" dirty="0">
              <a:latin typeface="Georgia" pitchFamily="18" charset="0"/>
            </a:endParaRPr>
          </a:p>
        </p:txBody>
      </p:sp>
      <p:sp>
        <p:nvSpPr>
          <p:cNvPr id="5134" name="Oval 26"/>
          <p:cNvSpPr>
            <a:spLocks noChangeArrowheads="1"/>
          </p:cNvSpPr>
          <p:nvPr/>
        </p:nvSpPr>
        <p:spPr bwMode="gray">
          <a:xfrm>
            <a:off x="3059832" y="1700808"/>
            <a:ext cx="228600" cy="228600"/>
          </a:xfrm>
          <a:prstGeom prst="ellipse">
            <a:avLst/>
          </a:prstGeom>
          <a:gradFill rotWithShape="1">
            <a:gsLst>
              <a:gs pos="0">
                <a:srgbClr val="E96E29"/>
              </a:gs>
              <a:gs pos="100000">
                <a:srgbClr val="9B491B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5135" name="Oval 27"/>
          <p:cNvSpPr>
            <a:spLocks noChangeArrowheads="1"/>
          </p:cNvSpPr>
          <p:nvPr/>
        </p:nvSpPr>
        <p:spPr bwMode="gray">
          <a:xfrm>
            <a:off x="3203848" y="2492896"/>
            <a:ext cx="228600" cy="228600"/>
          </a:xfrm>
          <a:prstGeom prst="ellipse">
            <a:avLst/>
          </a:prstGeom>
          <a:gradFill rotWithShape="1">
            <a:gsLst>
              <a:gs pos="0">
                <a:srgbClr val="DCDC48"/>
              </a:gs>
              <a:gs pos="100000">
                <a:srgbClr val="93933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7196" name="Oval 28"/>
          <p:cNvSpPr>
            <a:spLocks noChangeArrowheads="1"/>
          </p:cNvSpPr>
          <p:nvPr/>
        </p:nvSpPr>
        <p:spPr bwMode="gray">
          <a:xfrm>
            <a:off x="3357563" y="3643313"/>
            <a:ext cx="228600" cy="228600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66667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7197" name="AutoShape 29"/>
          <p:cNvSpPr>
            <a:spLocks noChangeArrowheads="1"/>
          </p:cNvSpPr>
          <p:nvPr/>
        </p:nvSpPr>
        <p:spPr bwMode="gray">
          <a:xfrm>
            <a:off x="3131840" y="4653136"/>
            <a:ext cx="5760640" cy="7556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BEBEBE"/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2400" b="1" dirty="0" smtClean="0">
                <a:latin typeface="Georgia" pitchFamily="18" charset="0"/>
              </a:rPr>
              <a:t>4. </a:t>
            </a:r>
            <a:r>
              <a:rPr lang="ru-RU" sz="2400" b="1" dirty="0">
                <a:latin typeface="Georgia" pitchFamily="18" charset="0"/>
              </a:rPr>
              <a:t>Функции налогов</a:t>
            </a:r>
          </a:p>
        </p:txBody>
      </p:sp>
      <p:sp>
        <p:nvSpPr>
          <p:cNvPr id="5138" name="Oval 31"/>
          <p:cNvSpPr>
            <a:spLocks noChangeArrowheads="1"/>
          </p:cNvSpPr>
          <p:nvPr/>
        </p:nvSpPr>
        <p:spPr bwMode="gray">
          <a:xfrm>
            <a:off x="2843808" y="4869160"/>
            <a:ext cx="228600" cy="228600"/>
          </a:xfrm>
          <a:prstGeom prst="ellipse">
            <a:avLst/>
          </a:prstGeom>
          <a:gradFill rotWithShape="1">
            <a:gsLst>
              <a:gs pos="0">
                <a:srgbClr val="E96E29"/>
              </a:gs>
              <a:gs pos="100000">
                <a:srgbClr val="9B491B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7200" name="AutoShape 32"/>
          <p:cNvSpPr>
            <a:spLocks noChangeArrowheads="1"/>
          </p:cNvSpPr>
          <p:nvPr/>
        </p:nvSpPr>
        <p:spPr bwMode="gray">
          <a:xfrm>
            <a:off x="2123728" y="5661248"/>
            <a:ext cx="6264696" cy="86409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BEBEBE"/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2400" b="1" dirty="0" smtClean="0">
                <a:latin typeface="Georgia" pitchFamily="18" charset="0"/>
              </a:rPr>
              <a:t>5. </a:t>
            </a:r>
            <a:r>
              <a:rPr lang="ru-RU" sz="2400" b="1" dirty="0">
                <a:latin typeface="Georgia" pitchFamily="18" charset="0"/>
              </a:rPr>
              <a:t>Виды налогов</a:t>
            </a:r>
          </a:p>
        </p:txBody>
      </p:sp>
      <p:sp>
        <p:nvSpPr>
          <p:cNvPr id="5140" name="Oval 34"/>
          <p:cNvSpPr>
            <a:spLocks noChangeArrowheads="1"/>
          </p:cNvSpPr>
          <p:nvPr/>
        </p:nvSpPr>
        <p:spPr bwMode="gray">
          <a:xfrm>
            <a:off x="2123728" y="5733256"/>
            <a:ext cx="228600" cy="228600"/>
          </a:xfrm>
          <a:prstGeom prst="ellipse">
            <a:avLst/>
          </a:prstGeom>
          <a:gradFill rotWithShape="1">
            <a:gsLst>
              <a:gs pos="0">
                <a:srgbClr val="DCDC48"/>
              </a:gs>
              <a:gs pos="100000">
                <a:srgbClr val="93933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5141" name="Line 8"/>
          <p:cNvSpPr>
            <a:spLocks noChangeShapeType="1"/>
          </p:cNvSpPr>
          <p:nvPr/>
        </p:nvSpPr>
        <p:spPr bwMode="auto">
          <a:xfrm>
            <a:off x="2627784" y="5013176"/>
            <a:ext cx="285750" cy="0"/>
          </a:xfrm>
          <a:prstGeom prst="line">
            <a:avLst/>
          </a:prstGeom>
          <a:noFill/>
          <a:ln w="12700" cap="rnd">
            <a:solidFill>
              <a:srgbClr val="003366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600" b="1" i="1" dirty="0" smtClean="0">
                <a:latin typeface="Georgia" pitchFamily="18" charset="0"/>
              </a:rPr>
              <a:t>План темы:</a:t>
            </a:r>
            <a:endParaRPr lang="ru-RU" sz="4600" b="1" i="1" dirty="0">
              <a:latin typeface="Georgia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732240" y="6597353"/>
            <a:ext cx="2411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Составитель: Назарова А.В.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2636912"/>
            <a:ext cx="8572560" cy="385822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u="sng" dirty="0" smtClean="0">
                <a:latin typeface="Georgia" pitchFamily="18" charset="0"/>
              </a:rPr>
              <a:t>Обязательный</a:t>
            </a:r>
            <a:r>
              <a:rPr lang="ru-RU" sz="2400" b="1" i="1" dirty="0" smtClean="0">
                <a:latin typeface="Georgia" pitchFamily="18" charset="0"/>
              </a:rPr>
              <a:t>, индивидуально </a:t>
            </a:r>
            <a:r>
              <a:rPr lang="ru-RU" sz="2400" b="1" i="1" u="sng" dirty="0" smtClean="0">
                <a:latin typeface="Georgia" pitchFamily="18" charset="0"/>
              </a:rPr>
              <a:t>безвозмездный платеж</a:t>
            </a:r>
            <a:r>
              <a:rPr lang="ru-RU" sz="2400" b="1" i="1" dirty="0" smtClean="0">
                <a:latin typeface="Georgia" pitchFamily="18" charset="0"/>
              </a:rPr>
              <a:t>, взимаемый с организаций и физических лиц форме отчуждения принадлежащих им на праве собственности, хозяйственного ведения или управления денежных средств </a:t>
            </a:r>
            <a:r>
              <a:rPr lang="ru-RU" sz="2400" b="1" i="1" u="sng" dirty="0" smtClean="0">
                <a:latin typeface="Georgia" pitchFamily="18" charset="0"/>
              </a:rPr>
              <a:t>в целях финансового обеспечения деятельности </a:t>
            </a:r>
            <a:r>
              <a:rPr lang="ru-RU" sz="2400" b="1" i="1" dirty="0" smtClean="0">
                <a:latin typeface="Georgia" pitchFamily="18" charset="0"/>
              </a:rPr>
              <a:t>государства и муниципальных образований.</a:t>
            </a:r>
            <a:endParaRPr lang="ru-RU" sz="2400" b="1" i="1" dirty="0">
              <a:latin typeface="Georgia" pitchFamily="18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7524328" y="980728"/>
            <a:ext cx="864096" cy="1656184"/>
          </a:xfrm>
          <a:prstGeom prst="downArrow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5796136" y="6581001"/>
            <a:ext cx="3347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b="1" i="1" dirty="0" smtClean="0">
                <a:latin typeface="Georgia" pitchFamily="18" charset="0"/>
              </a:rPr>
              <a:t>Составитель: Назарова А.В. </a:t>
            </a:r>
            <a:endParaRPr lang="ru-RU" sz="1200" b="1" i="1" dirty="0">
              <a:latin typeface="Georgia" pitchFamily="18" charset="0"/>
            </a:endParaRPr>
          </a:p>
        </p:txBody>
      </p:sp>
      <p:pic>
        <p:nvPicPr>
          <p:cNvPr id="5122" name="Picture 2" descr="https://i-a.d-cd.net/JhrFrQyRtNMUdL9RQ4_qzYHrgbY-1920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124744"/>
            <a:ext cx="3824436" cy="230425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107157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latin typeface="Georgia" pitchFamily="18" charset="0"/>
              </a:rPr>
              <a:t>Налог– это </a:t>
            </a:r>
            <a:endParaRPr lang="ru-RU" sz="40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796136" y="6581001"/>
            <a:ext cx="3347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b="1" i="1" dirty="0" smtClean="0">
                <a:latin typeface="Georgia" pitchFamily="18" charset="0"/>
              </a:rPr>
              <a:t>Составитель: Назарова А.В. </a:t>
            </a:r>
            <a:endParaRPr lang="ru-RU" sz="1200" b="1" i="1" dirty="0"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340768"/>
            <a:ext cx="6768752" cy="518457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latin typeface="Georgia" pitchFamily="18" charset="0"/>
              </a:rPr>
              <a:t>определенный законодательством страны </a:t>
            </a:r>
            <a:r>
              <a:rPr lang="ru-RU" sz="2800" b="1" i="1" u="sng" dirty="0" smtClean="0">
                <a:latin typeface="Georgia" pitchFamily="18" charset="0"/>
              </a:rPr>
              <a:t>механизм</a:t>
            </a:r>
            <a:r>
              <a:rPr lang="ru-RU" sz="2800" b="1" i="1" dirty="0" smtClean="0">
                <a:latin typeface="Georgia" pitchFamily="18" charset="0"/>
              </a:rPr>
              <a:t>  изъятия части доходов граждан и организаций в пользу государства для оплаты расходов органов государственной власти и местного самоуправления </a:t>
            </a:r>
            <a:endParaRPr lang="ru-RU" sz="2800" b="1" i="1" dirty="0">
              <a:latin typeface="Georgia" pitchFamily="18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395536" y="1052736"/>
            <a:ext cx="864096" cy="864096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107157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latin typeface="Georgia" pitchFamily="18" charset="0"/>
              </a:rPr>
              <a:t>Налогообложение – это </a:t>
            </a:r>
            <a:endParaRPr lang="ru-RU" sz="4000" b="1" i="1" dirty="0">
              <a:latin typeface="Georgia" pitchFamily="18" charset="0"/>
            </a:endParaRPr>
          </a:p>
        </p:txBody>
      </p:sp>
      <p:pic>
        <p:nvPicPr>
          <p:cNvPr id="9" name="Picture 2" descr="https://habazavr.ru/prezentaciya-uchitelnica-u-doski/uchitelnica-u-doski_004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969791"/>
              </a:clrFrom>
              <a:clrTo>
                <a:srgbClr val="96979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0272" y="1340768"/>
            <a:ext cx="2123728" cy="55172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75656" y="1428736"/>
            <a:ext cx="7239748" cy="50246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Georgia" pitchFamily="18" charset="0"/>
              </a:rPr>
              <a:t>Совокупность взимаемых в стране налогов, правил их уплаты и налоговых органов.</a:t>
            </a:r>
            <a:endParaRPr lang="ru-RU" sz="3200" b="1" i="1" dirty="0">
              <a:latin typeface="Georgia" pitchFamily="18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8072462" y="1071546"/>
            <a:ext cx="571504" cy="571504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107157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latin typeface="Georgia" pitchFamily="18" charset="0"/>
              </a:rPr>
              <a:t>Налоговая система – это </a:t>
            </a:r>
            <a:endParaRPr lang="ru-RU" sz="4000" b="1" i="1" dirty="0"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96136" y="6581001"/>
            <a:ext cx="3347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b="1" i="1" dirty="0" smtClean="0">
                <a:latin typeface="Georgia" pitchFamily="18" charset="0"/>
              </a:rPr>
              <a:t>Составитель: Назарова А.В. </a:t>
            </a:r>
            <a:endParaRPr lang="ru-RU" sz="1200" b="1" i="1" dirty="0">
              <a:latin typeface="Georgia" pitchFamily="18" charset="0"/>
            </a:endParaRPr>
          </a:p>
        </p:txBody>
      </p:sp>
      <p:pic>
        <p:nvPicPr>
          <p:cNvPr id="4100" name="Picture 4" descr="https://habazavr.ru/prezentaciya-uchitelnica-u-doski/uchitelnica-u-doski_0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6752"/>
            <a:ext cx="1440160" cy="60769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трелка вниз 10"/>
          <p:cNvSpPr/>
          <p:nvPr/>
        </p:nvSpPr>
        <p:spPr>
          <a:xfrm>
            <a:off x="2195736" y="1124744"/>
            <a:ext cx="792088" cy="571504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746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6056" y="1844823"/>
            <a:ext cx="4067944" cy="5013177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5868144" y="260648"/>
            <a:ext cx="3024336" cy="93610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Налогоплательщик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260648"/>
            <a:ext cx="4392488" cy="93610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Элементы налогообложения: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23528" y="1700808"/>
            <a:ext cx="4392488" cy="475252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457200" indent="-457200">
              <a:buAutoNum type="arabicPeriod"/>
            </a:pPr>
            <a:r>
              <a:rPr lang="ru-RU" sz="2400" b="1" dirty="0" smtClean="0">
                <a:latin typeface="Georgia" pitchFamily="18" charset="0"/>
              </a:rPr>
              <a:t>Объект налогообложения;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latin typeface="Georgia" pitchFamily="18" charset="0"/>
              </a:rPr>
              <a:t>Налоговая база;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latin typeface="Georgia" pitchFamily="18" charset="0"/>
              </a:rPr>
              <a:t>Налоговый период;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latin typeface="Georgia" pitchFamily="18" charset="0"/>
              </a:rPr>
              <a:t>Ставка налога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latin typeface="Georgia" pitchFamily="18" charset="0"/>
              </a:rPr>
              <a:t>Порядок исчисления налога;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latin typeface="Georgia" pitchFamily="18" charset="0"/>
              </a:rPr>
              <a:t>Порядок и сроки уплаты налога;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latin typeface="Georgia" pitchFamily="18" charset="0"/>
              </a:rPr>
              <a:t>Предусмотренные законом льготы.</a:t>
            </a:r>
          </a:p>
          <a:p>
            <a:pPr marL="457200" indent="-457200" algn="ctr">
              <a:buAutoNum type="arabicPeriod"/>
            </a:pPr>
            <a:endParaRPr lang="ru-RU" sz="2000" b="1" dirty="0" smtClean="0">
              <a:latin typeface="Georgia" pitchFamily="18" charset="0"/>
            </a:endParaRPr>
          </a:p>
          <a:p>
            <a:pPr marL="457200" indent="-457200" algn="ctr">
              <a:buAutoNum type="arabicPeriod"/>
            </a:pPr>
            <a:endParaRPr lang="ru-RU" sz="2000" b="1" dirty="0">
              <a:latin typeface="Georgia" pitchFamily="18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6012160" y="6611779"/>
            <a:ext cx="31318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000" i="1" dirty="0" smtClean="0">
                <a:latin typeface="Georgia" pitchFamily="18" charset="0"/>
              </a:rPr>
              <a:t>Автор: Назарова А.В., г. Норильск </a:t>
            </a:r>
            <a:endParaRPr lang="ru-RU" sz="1000" i="1" dirty="0">
              <a:latin typeface="Georg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813767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40000" lnSpcReduction="20000"/>
          </a:bodyPr>
          <a:lstStyle/>
          <a:p>
            <a:pPr algn="ctr"/>
            <a:endParaRPr lang="ru-RU" dirty="0" smtClean="0">
              <a:latin typeface="Georgia" pitchFamily="18" charset="0"/>
            </a:endParaRPr>
          </a:p>
          <a:p>
            <a:pPr algn="ctr"/>
            <a:r>
              <a:rPr lang="ru-RU" sz="6500" dirty="0" smtClean="0">
                <a:latin typeface="Georgia" pitchFamily="18" charset="0"/>
              </a:rPr>
              <a:t>Фискальная</a:t>
            </a:r>
          </a:p>
          <a:p>
            <a:pPr algn="ctr"/>
            <a:r>
              <a:rPr lang="ru-RU" dirty="0" smtClean="0">
                <a:latin typeface="Georgia" pitchFamily="18" charset="0"/>
              </a:rPr>
              <a:t> 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>
          <a:xfrm>
            <a:off x="457200" y="2348879"/>
            <a:ext cx="4040188" cy="2304257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sz="2600" b="1" dirty="0" smtClean="0">
                <a:latin typeface="Georgia" pitchFamily="18" charset="0"/>
              </a:rPr>
              <a:t>финансирование государственных расходов, пополнение бюджета </a:t>
            </a:r>
          </a:p>
          <a:p>
            <a:endParaRPr lang="ru-RU" b="1" dirty="0">
              <a:latin typeface="Georgia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4645025" y="2348879"/>
            <a:ext cx="4041775" cy="3777283"/>
          </a:xfr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2600" b="1" dirty="0" smtClean="0">
                <a:latin typeface="Georgia" pitchFamily="18" charset="0"/>
              </a:rPr>
              <a:t>перераспределение доходов между разными социальными слоями с целью сглаживания неравенства в обществе.</a:t>
            </a:r>
            <a:endParaRPr lang="ru-RU" sz="2600" b="1" dirty="0">
              <a:latin typeface="Georg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bg1"/>
                </a:solidFill>
                <a:latin typeface="Georgia" pitchFamily="18" charset="0"/>
              </a:rPr>
              <a:t>Функции налогов:</a:t>
            </a:r>
            <a:endParaRPr lang="ru-RU" sz="3200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813767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2600" dirty="0" smtClean="0">
                <a:latin typeface="Georgia" pitchFamily="18" charset="0"/>
              </a:rPr>
              <a:t>Распределительная</a:t>
            </a:r>
          </a:p>
          <a:p>
            <a:pPr algn="ctr"/>
            <a:endParaRPr lang="ru-RU" sz="1100" dirty="0">
              <a:latin typeface="Georgia" pitchFamily="18" charset="0"/>
            </a:endParaRPr>
          </a:p>
        </p:txBody>
      </p:sp>
      <p:pic>
        <p:nvPicPr>
          <p:cNvPr id="11" name="Picture 2" descr="https://kwork.ru/pics/t3/56/82884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732542"/>
            <a:ext cx="3923928" cy="21254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5"/>
          <p:cNvSpPr txBox="1"/>
          <p:nvPr/>
        </p:nvSpPr>
        <p:spPr>
          <a:xfrm>
            <a:off x="6012160" y="6611779"/>
            <a:ext cx="31318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000" i="1" dirty="0" smtClean="0">
                <a:latin typeface="Georgia" pitchFamily="18" charset="0"/>
              </a:rPr>
              <a:t>Автор: Назарова А.В., г. Норильск </a:t>
            </a:r>
            <a:endParaRPr lang="ru-RU" sz="10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457200" y="2492896"/>
            <a:ext cx="4040188" cy="4032447"/>
          </a:xfr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lnSpc>
                <a:spcPct val="80000"/>
              </a:lnSpc>
              <a:buNone/>
            </a:pPr>
            <a:endParaRPr lang="ru-RU" b="1" dirty="0" smtClean="0">
              <a:latin typeface="Georgia" pitchFamily="18" charset="0"/>
            </a:endParaRPr>
          </a:p>
          <a:p>
            <a:pPr algn="ctr">
              <a:lnSpc>
                <a:spcPct val="80000"/>
              </a:lnSpc>
              <a:buNone/>
            </a:pPr>
            <a:r>
              <a:rPr lang="ru-RU" b="1" dirty="0" smtClean="0">
                <a:latin typeface="Georgia" pitchFamily="18" charset="0"/>
              </a:rPr>
              <a:t>стимулирование развития научно-технического прогресса, увеличения числа рабочих мест, капиталовложений в расширение производства путем применения льготного налогообложения.</a:t>
            </a:r>
            <a:endParaRPr lang="ru-RU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sz="quarter" idx="4"/>
          </p:nvPr>
        </p:nvSpPr>
        <p:spPr>
          <a:xfrm>
            <a:off x="4645025" y="2492896"/>
            <a:ext cx="4041775" cy="4032447"/>
          </a:xfr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endParaRPr lang="ru-RU" sz="2600" b="1" dirty="0" smtClean="0">
              <a:latin typeface="Georgia" pitchFamily="18" charset="0"/>
            </a:endParaRPr>
          </a:p>
          <a:p>
            <a:pPr algn="ctr">
              <a:buNone/>
            </a:pPr>
            <a:r>
              <a:rPr lang="ru-RU" sz="2600" b="1" dirty="0" smtClean="0">
                <a:latin typeface="Georgia" pitchFamily="18" charset="0"/>
              </a:rPr>
              <a:t>сдерживание потребления вредных для здоровья продуктов путем установления на них повышенных налогов.</a:t>
            </a:r>
            <a:endParaRPr lang="ru-RU" sz="2600" b="1" dirty="0">
              <a:latin typeface="Georg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bg1"/>
                </a:solidFill>
                <a:latin typeface="Georgia" pitchFamily="18" charset="0"/>
              </a:rPr>
              <a:t>Функции налогов:</a:t>
            </a:r>
            <a:endParaRPr lang="ru-RU" sz="3200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12" name="Текст 11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957783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2600" dirty="0">
                <a:latin typeface="Georgia" pitchFamily="18" charset="0"/>
              </a:rPr>
              <a:t>Стимулирующая </a:t>
            </a:r>
            <a:endParaRPr lang="ru-RU" sz="2600" dirty="0" smtClean="0">
              <a:latin typeface="Georgia" pitchFamily="18" charset="0"/>
            </a:endParaRPr>
          </a:p>
          <a:p>
            <a:pPr algn="ctr"/>
            <a:endParaRPr lang="ru-RU" sz="1200" dirty="0">
              <a:latin typeface="Georgia" pitchFamily="18" charset="0"/>
            </a:endParaRPr>
          </a:p>
        </p:txBody>
      </p:sp>
      <p:sp>
        <p:nvSpPr>
          <p:cNvPr id="13" name="Текст 12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957783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2600" dirty="0" smtClean="0">
                <a:latin typeface="Georgia" pitchFamily="18" charset="0"/>
              </a:rPr>
              <a:t>Социально-воспитательная </a:t>
            </a:r>
            <a:endParaRPr lang="ru-RU" sz="2600" dirty="0">
              <a:latin typeface="Georgia" pitchFamily="18" charset="0"/>
            </a:endParaRPr>
          </a:p>
        </p:txBody>
      </p:sp>
      <p:pic>
        <p:nvPicPr>
          <p:cNvPr id="11" name="Рисунок 10" descr="55-20211129_181255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0" y="4941168"/>
            <a:ext cx="1440319" cy="1916832"/>
          </a:xfrm>
          <a:prstGeom prst="rect">
            <a:avLst/>
          </a:prstGeom>
        </p:spPr>
      </p:pic>
      <p:sp>
        <p:nvSpPr>
          <p:cNvPr id="8" name="TextBox 5"/>
          <p:cNvSpPr txBox="1"/>
          <p:nvPr/>
        </p:nvSpPr>
        <p:spPr>
          <a:xfrm>
            <a:off x="6012160" y="6611779"/>
            <a:ext cx="31318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000" i="1" dirty="0" smtClean="0">
                <a:latin typeface="Georgia" pitchFamily="18" charset="0"/>
              </a:rPr>
              <a:t>Автор: Назарова А.В., г. Норильск </a:t>
            </a:r>
            <a:endParaRPr lang="ru-RU" sz="10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newvz.ru/wp-content/uploads/2015/11/1395999236_4226_1355842405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92696"/>
            <a:ext cx="9144000" cy="6165304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457200" y="2174875"/>
            <a:ext cx="3826768" cy="3951288"/>
          </a:xfr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0" indent="0"/>
            <a:r>
              <a:rPr lang="ru-RU" sz="2400" b="1" i="1" dirty="0" smtClean="0">
                <a:latin typeface="Georgia" pitchFamily="18" charset="0"/>
              </a:rPr>
              <a:t>Позволяет государству отслеживать своевременность и полноту поступления в бюджет налоговых платежей, сопоставлять их величину с потребностями в финансовых ресурсах.</a:t>
            </a:r>
          </a:p>
          <a:p>
            <a:endParaRPr lang="ru-RU" b="1" dirty="0">
              <a:latin typeface="Georgia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932040" y="2174875"/>
            <a:ext cx="3754760" cy="3951288"/>
          </a:xfr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>
                <a:latin typeface="Georgia" pitchFamily="18" charset="0"/>
              </a:rPr>
              <a:t>Через эту функцию определяется необходимость реформирования налоговой системы и бюджетной политики.</a:t>
            </a:r>
          </a:p>
          <a:p>
            <a:endParaRPr lang="ru-RU" b="1" dirty="0">
              <a:latin typeface="Georg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bg1"/>
                </a:solidFill>
                <a:latin typeface="Georgia" pitchFamily="18" charset="0"/>
              </a:rPr>
              <a:t>Функции налогов:</a:t>
            </a:r>
            <a:endParaRPr lang="ru-RU" sz="3200" i="1" dirty="0">
              <a:solidFill>
                <a:schemeClr val="bg1"/>
              </a:solidFill>
              <a:latin typeface="Georgia" pitchFamily="18" charset="0"/>
            </a:endParaRPr>
          </a:p>
        </p:txBody>
      </p:sp>
      <p:cxnSp>
        <p:nvCxnSpPr>
          <p:cNvPr id="12" name="Прямая со стрелкой 11"/>
          <p:cNvCxnSpPr>
            <a:stCxn id="4" idx="2"/>
          </p:cNvCxnSpPr>
          <p:nvPr/>
        </p:nvCxnSpPr>
        <p:spPr>
          <a:xfrm flipH="1">
            <a:off x="2267744" y="1857718"/>
            <a:ext cx="2380134" cy="20313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4499992" y="1844824"/>
            <a:ext cx="2376264" cy="2160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2627784" y="1124744"/>
            <a:ext cx="4040188" cy="732974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2800" dirty="0" smtClean="0">
                <a:latin typeface="Georgia" pitchFamily="18" charset="0"/>
              </a:rPr>
              <a:t>Контрольная</a:t>
            </a:r>
          </a:p>
          <a:p>
            <a:pPr algn="ctr"/>
            <a:endParaRPr lang="ru-RU" sz="1000" dirty="0">
              <a:latin typeface="Georgia" pitchFamily="18" charset="0"/>
            </a:endParaRPr>
          </a:p>
        </p:txBody>
      </p:sp>
      <p:pic>
        <p:nvPicPr>
          <p:cNvPr id="18" name="Рисунок 17" descr="выпускник-35256505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979712" y="836712"/>
            <a:ext cx="1302696" cy="1268760"/>
          </a:xfrm>
          <a:prstGeom prst="rect">
            <a:avLst/>
          </a:prstGeom>
        </p:spPr>
      </p:pic>
      <p:sp>
        <p:nvSpPr>
          <p:cNvPr id="11" name="TextBox 5"/>
          <p:cNvSpPr txBox="1"/>
          <p:nvPr/>
        </p:nvSpPr>
        <p:spPr>
          <a:xfrm>
            <a:off x="6012160" y="6611779"/>
            <a:ext cx="31318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000" i="1" dirty="0" smtClean="0">
                <a:latin typeface="Georgia" pitchFamily="18" charset="0"/>
              </a:rPr>
              <a:t>Автор: Назарова А.В., г. Норильск </a:t>
            </a:r>
            <a:endParaRPr lang="ru-RU" sz="10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652</Words>
  <Application>Microsoft Office PowerPoint</Application>
  <PresentationFormat>Экран (4:3)</PresentationFormat>
  <Paragraphs>151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алена</dc:creator>
  <cp:lastModifiedBy>User</cp:lastModifiedBy>
  <cp:revision>13</cp:revision>
  <dcterms:created xsi:type="dcterms:W3CDTF">2023-02-15T14:37:04Z</dcterms:created>
  <dcterms:modified xsi:type="dcterms:W3CDTF">2023-04-24T05:56:30Z</dcterms:modified>
</cp:coreProperties>
</file>