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5" r:id="rId11"/>
  </p:sldIdLst>
  <p:sldSz cx="12190413" cy="7021513"/>
  <p:notesSz cx="6858000" cy="9144000"/>
  <p:defaultTextStyle>
    <a:defPPr>
      <a:defRPr lang="ru-RU"/>
    </a:defPPr>
    <a:lvl1pPr marL="0" algn="l" defTabSz="110761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53806" algn="l" defTabSz="110761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07613" algn="l" defTabSz="110761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61419" algn="l" defTabSz="110761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15225" algn="l" defTabSz="110761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769032" algn="l" defTabSz="110761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22838" algn="l" defTabSz="110761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876645" algn="l" defTabSz="110761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430451" algn="l" defTabSz="110761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44" y="-90"/>
      </p:cViewPr>
      <p:guideLst>
        <p:guide orient="horz" pos="221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C42FB-4517-4491-92F3-A95955E7A82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9B08D-ED87-4603-9999-5B99979E3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10761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53806" algn="l" defTabSz="110761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07613" algn="l" defTabSz="110761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661419" algn="l" defTabSz="110761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215225" algn="l" defTabSz="110761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769032" algn="l" defTabSz="110761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322838" algn="l" defTabSz="110761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3876645" algn="l" defTabSz="110761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430451" algn="l" defTabSz="110761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9B08D-ED87-4603-9999-5B99979E31A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3" y="2181221"/>
            <a:ext cx="10361851" cy="150507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4" y="3978857"/>
            <a:ext cx="8533289" cy="17943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53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07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61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15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69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22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76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30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590-AFB9-4B7D-BF80-B256D38B4DF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F75E-2D15-4712-8CBB-A6EF37713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590-AFB9-4B7D-BF80-B256D38B4DF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F75E-2D15-4712-8CBB-A6EF37713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4067" y="294189"/>
            <a:ext cx="3655008" cy="62836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694" y="294189"/>
            <a:ext cx="10768198" cy="62836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590-AFB9-4B7D-BF80-B256D38B4DF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F75E-2D15-4712-8CBB-A6EF37713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590-AFB9-4B7D-BF80-B256D38B4DF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F75E-2D15-4712-8CBB-A6EF37713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61" y="4511973"/>
            <a:ext cx="10361851" cy="139455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61" y="2976018"/>
            <a:ext cx="10361851" cy="1535955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5380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0761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6141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152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6903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2283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7664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43045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590-AFB9-4B7D-BF80-B256D38B4DF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F75E-2D15-4712-8CBB-A6EF37713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697" y="1717997"/>
            <a:ext cx="7210545" cy="4859797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6415" y="1717997"/>
            <a:ext cx="7212661" cy="4859797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590-AFB9-4B7D-BF80-B256D38B4DF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F75E-2D15-4712-8CBB-A6EF37713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117025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71715"/>
            <a:ext cx="5386216" cy="655015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3806" indent="0">
              <a:buNone/>
              <a:defRPr sz="2400" b="1"/>
            </a:lvl2pPr>
            <a:lvl3pPr marL="1107613" indent="0">
              <a:buNone/>
              <a:defRPr sz="2200" b="1"/>
            </a:lvl3pPr>
            <a:lvl4pPr marL="1661419" indent="0">
              <a:buNone/>
              <a:defRPr sz="1900" b="1"/>
            </a:lvl4pPr>
            <a:lvl5pPr marL="2215225" indent="0">
              <a:buNone/>
              <a:defRPr sz="1900" b="1"/>
            </a:lvl5pPr>
            <a:lvl6pPr marL="2769032" indent="0">
              <a:buNone/>
              <a:defRPr sz="1900" b="1"/>
            </a:lvl6pPr>
            <a:lvl7pPr marL="3322838" indent="0">
              <a:buNone/>
              <a:defRPr sz="1900" b="1"/>
            </a:lvl7pPr>
            <a:lvl8pPr marL="3876645" indent="0">
              <a:buNone/>
              <a:defRPr sz="1900" b="1"/>
            </a:lvl8pPr>
            <a:lvl9pPr marL="4430451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226731"/>
            <a:ext cx="5386216" cy="4045497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71715"/>
            <a:ext cx="5388332" cy="655015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3806" indent="0">
              <a:buNone/>
              <a:defRPr sz="2400" b="1"/>
            </a:lvl2pPr>
            <a:lvl3pPr marL="1107613" indent="0">
              <a:buNone/>
              <a:defRPr sz="2200" b="1"/>
            </a:lvl3pPr>
            <a:lvl4pPr marL="1661419" indent="0">
              <a:buNone/>
              <a:defRPr sz="1900" b="1"/>
            </a:lvl4pPr>
            <a:lvl5pPr marL="2215225" indent="0">
              <a:buNone/>
              <a:defRPr sz="1900" b="1"/>
            </a:lvl5pPr>
            <a:lvl6pPr marL="2769032" indent="0">
              <a:buNone/>
              <a:defRPr sz="1900" b="1"/>
            </a:lvl6pPr>
            <a:lvl7pPr marL="3322838" indent="0">
              <a:buNone/>
              <a:defRPr sz="1900" b="1"/>
            </a:lvl7pPr>
            <a:lvl8pPr marL="3876645" indent="0">
              <a:buNone/>
              <a:defRPr sz="1900" b="1"/>
            </a:lvl8pPr>
            <a:lvl9pPr marL="4430451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226731"/>
            <a:ext cx="5388332" cy="4045497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590-AFB9-4B7D-BF80-B256D38B4DF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F75E-2D15-4712-8CBB-A6EF37713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590-AFB9-4B7D-BF80-B256D38B4DF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F75E-2D15-4712-8CBB-A6EF37713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590-AFB9-4B7D-BF80-B256D38B4DF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F75E-2D15-4712-8CBB-A6EF37713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9561"/>
            <a:ext cx="4010562" cy="1189756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5" y="279561"/>
            <a:ext cx="6814779" cy="599266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69319"/>
            <a:ext cx="4010562" cy="4802910"/>
          </a:xfrm>
        </p:spPr>
        <p:txBody>
          <a:bodyPr/>
          <a:lstStyle>
            <a:lvl1pPr marL="0" indent="0">
              <a:buNone/>
              <a:defRPr sz="1700"/>
            </a:lvl1pPr>
            <a:lvl2pPr marL="553806" indent="0">
              <a:buNone/>
              <a:defRPr sz="1500"/>
            </a:lvl2pPr>
            <a:lvl3pPr marL="1107613" indent="0">
              <a:buNone/>
              <a:defRPr sz="1200"/>
            </a:lvl3pPr>
            <a:lvl4pPr marL="1661419" indent="0">
              <a:buNone/>
              <a:defRPr sz="1100"/>
            </a:lvl4pPr>
            <a:lvl5pPr marL="2215225" indent="0">
              <a:buNone/>
              <a:defRPr sz="1100"/>
            </a:lvl5pPr>
            <a:lvl6pPr marL="2769032" indent="0">
              <a:buNone/>
              <a:defRPr sz="1100"/>
            </a:lvl6pPr>
            <a:lvl7pPr marL="3322838" indent="0">
              <a:buNone/>
              <a:defRPr sz="1100"/>
            </a:lvl7pPr>
            <a:lvl8pPr marL="3876645" indent="0">
              <a:buNone/>
              <a:defRPr sz="1100"/>
            </a:lvl8pPr>
            <a:lvl9pPr marL="443045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590-AFB9-4B7D-BF80-B256D38B4DF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F75E-2D15-4712-8CBB-A6EF37713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915060"/>
            <a:ext cx="7314248" cy="58025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27385"/>
            <a:ext cx="7314248" cy="4212908"/>
          </a:xfrm>
        </p:spPr>
        <p:txBody>
          <a:bodyPr/>
          <a:lstStyle>
            <a:lvl1pPr marL="0" indent="0">
              <a:buNone/>
              <a:defRPr sz="3900"/>
            </a:lvl1pPr>
            <a:lvl2pPr marL="553806" indent="0">
              <a:buNone/>
              <a:defRPr sz="3400"/>
            </a:lvl2pPr>
            <a:lvl3pPr marL="1107613" indent="0">
              <a:buNone/>
              <a:defRPr sz="2900"/>
            </a:lvl3pPr>
            <a:lvl4pPr marL="1661419" indent="0">
              <a:buNone/>
              <a:defRPr sz="2400"/>
            </a:lvl4pPr>
            <a:lvl5pPr marL="2215225" indent="0">
              <a:buNone/>
              <a:defRPr sz="2400"/>
            </a:lvl5pPr>
            <a:lvl6pPr marL="2769032" indent="0">
              <a:buNone/>
              <a:defRPr sz="2400"/>
            </a:lvl6pPr>
            <a:lvl7pPr marL="3322838" indent="0">
              <a:buNone/>
              <a:defRPr sz="2400"/>
            </a:lvl7pPr>
            <a:lvl8pPr marL="3876645" indent="0">
              <a:buNone/>
              <a:defRPr sz="2400"/>
            </a:lvl8pPr>
            <a:lvl9pPr marL="4430451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495310"/>
            <a:ext cx="7314248" cy="824053"/>
          </a:xfrm>
        </p:spPr>
        <p:txBody>
          <a:bodyPr/>
          <a:lstStyle>
            <a:lvl1pPr marL="0" indent="0">
              <a:buNone/>
              <a:defRPr sz="1700"/>
            </a:lvl1pPr>
            <a:lvl2pPr marL="553806" indent="0">
              <a:buNone/>
              <a:defRPr sz="1500"/>
            </a:lvl2pPr>
            <a:lvl3pPr marL="1107613" indent="0">
              <a:buNone/>
              <a:defRPr sz="1200"/>
            </a:lvl3pPr>
            <a:lvl4pPr marL="1661419" indent="0">
              <a:buNone/>
              <a:defRPr sz="1100"/>
            </a:lvl4pPr>
            <a:lvl5pPr marL="2215225" indent="0">
              <a:buNone/>
              <a:defRPr sz="1100"/>
            </a:lvl5pPr>
            <a:lvl6pPr marL="2769032" indent="0">
              <a:buNone/>
              <a:defRPr sz="1100"/>
            </a:lvl6pPr>
            <a:lvl7pPr marL="3322838" indent="0">
              <a:buNone/>
              <a:defRPr sz="1100"/>
            </a:lvl7pPr>
            <a:lvl8pPr marL="3876645" indent="0">
              <a:buNone/>
              <a:defRPr sz="1100"/>
            </a:lvl8pPr>
            <a:lvl9pPr marL="443045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590-AFB9-4B7D-BF80-B256D38B4DF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F75E-2D15-4712-8CBB-A6EF37713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1170253"/>
          </a:xfrm>
          <a:prstGeom prst="rect">
            <a:avLst/>
          </a:prstGeom>
        </p:spPr>
        <p:txBody>
          <a:bodyPr vert="horz" lIns="110761" tIns="55381" rIns="110761" bIns="5538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38355"/>
            <a:ext cx="10971372" cy="4633874"/>
          </a:xfrm>
          <a:prstGeom prst="rect">
            <a:avLst/>
          </a:prstGeom>
        </p:spPr>
        <p:txBody>
          <a:bodyPr vert="horz" lIns="110761" tIns="55381" rIns="110761" bIns="5538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0" y="6507902"/>
            <a:ext cx="2844430" cy="373831"/>
          </a:xfrm>
          <a:prstGeom prst="rect">
            <a:avLst/>
          </a:prstGeom>
        </p:spPr>
        <p:txBody>
          <a:bodyPr vert="horz" lIns="110761" tIns="55381" rIns="110761" bIns="5538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58590-AFB9-4B7D-BF80-B256D38B4DF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60" y="6507902"/>
            <a:ext cx="3860297" cy="373831"/>
          </a:xfrm>
          <a:prstGeom prst="rect">
            <a:avLst/>
          </a:prstGeom>
        </p:spPr>
        <p:txBody>
          <a:bodyPr vert="horz" lIns="110761" tIns="55381" rIns="110761" bIns="5538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507902"/>
            <a:ext cx="2844430" cy="373831"/>
          </a:xfrm>
          <a:prstGeom prst="rect">
            <a:avLst/>
          </a:prstGeom>
        </p:spPr>
        <p:txBody>
          <a:bodyPr vert="horz" lIns="110761" tIns="55381" rIns="110761" bIns="5538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8F75E-2D15-4712-8CBB-A6EF37713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07613" rtl="0" eaLnBrk="1" latinLnBrk="0" hangingPunct="1">
        <a:spcBef>
          <a:spcPct val="0"/>
        </a:spcBef>
        <a:buNone/>
        <a:defRPr sz="5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5355" indent="-415355" algn="l" defTabSz="1107613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899935" indent="-346129" algn="l" defTabSz="1107613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384516" indent="-276903" algn="l" defTabSz="1107613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38322" indent="-276903" algn="l" defTabSz="1107613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92129" indent="-276903" algn="l" defTabSz="1107613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5935" indent="-276903" algn="l" defTabSz="110761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741" indent="-276903" algn="l" defTabSz="110761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53548" indent="-276903" algn="l" defTabSz="110761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07354" indent="-276903" algn="l" defTabSz="110761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076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3806" algn="l" defTabSz="11076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07613" algn="l" defTabSz="11076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61419" algn="l" defTabSz="11076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15225" algn="l" defTabSz="11076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9032" algn="l" defTabSz="11076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22838" algn="l" defTabSz="11076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76645" algn="l" defTabSz="11076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30451" algn="l" defTabSz="11076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leader-id.storage.yandexcloud.net/upload/579938/0aabff36-0bf6-4e97-a30f-803db9da991a.jpg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0" y="0"/>
            <a:ext cx="12190413" cy="702021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4566" y="4086820"/>
            <a:ext cx="11449272" cy="2664296"/>
          </a:xfrm>
          <a:prstGeom prst="rect">
            <a:avLst/>
          </a:prstGeom>
          <a:solidFill>
            <a:schemeClr val="tx1">
              <a:lumMod val="65000"/>
              <a:lumOff val="35000"/>
              <a:alpha val="8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FFFF00"/>
                </a:solidFill>
                <a:latin typeface="Georgia" pitchFamily="18" charset="0"/>
              </a:rPr>
              <a:t>Труд в современной экономике</a:t>
            </a:r>
            <a:endParaRPr lang="ru-RU" sz="60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11630" y="6751116"/>
            <a:ext cx="2278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 г. </a:t>
            </a:r>
            <a:r>
              <a:rPr lang="ru-RU" sz="1000" i="1" dirty="0">
                <a:latin typeface="Georgia" pitchFamily="18" charset="0"/>
              </a:rPr>
              <a:t>Н</a:t>
            </a:r>
            <a:r>
              <a:rPr lang="ru-RU" sz="1000" i="1" dirty="0" smtClean="0">
                <a:latin typeface="Georgia" pitchFamily="18" charset="0"/>
              </a:rPr>
              <a:t>орильск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economic-definition.com/Images/Forex_Otzovik/640/090/2082802502-predprinimatel__ne_mozhet_vypuskat__emissionnye_cennye_bumag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295006" cy="7021513"/>
          </a:xfrm>
          <a:prstGeom prst="rect">
            <a:avLst/>
          </a:prstGeom>
          <a:noFill/>
        </p:spPr>
      </p:pic>
      <p:pic>
        <p:nvPicPr>
          <p:cNvPr id="5" name="Picture 2" descr="https://economic-definition.com/Images/Forex_Otzovik/640/090/2082802502-predprinimatel__ne_mozhet_vypuskat__emissionnye_cennye_bumag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22998" y="0"/>
            <a:ext cx="3816424" cy="7021513"/>
          </a:xfrm>
          <a:prstGeom prst="rect">
            <a:avLst/>
          </a:prstGeom>
          <a:noFill/>
        </p:spPr>
      </p:pic>
      <p:pic>
        <p:nvPicPr>
          <p:cNvPr id="6" name="Picture 2" descr="https://economic-definition.com/Images/Forex_Otzovik/640/090/2082802502-predprinimatel__ne_mozhet_vypuskat__emissionnye_cennye_bumag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7967414" y="0"/>
            <a:ext cx="4222999" cy="7021513"/>
          </a:xfrm>
          <a:prstGeom prst="rect">
            <a:avLst/>
          </a:prstGeom>
          <a:noFill/>
        </p:spPr>
      </p:pic>
      <p:sp>
        <p:nvSpPr>
          <p:cNvPr id="10" name="Выноска 2 9"/>
          <p:cNvSpPr/>
          <p:nvPr/>
        </p:nvSpPr>
        <p:spPr>
          <a:xfrm>
            <a:off x="6239222" y="990476"/>
            <a:ext cx="5544616" cy="489654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1835"/>
              <a:gd name="adj6" fmla="val -43263"/>
            </a:avLst>
          </a:prstGeom>
          <a:solidFill>
            <a:schemeClr val="tx1">
              <a:lumMod val="65000"/>
              <a:lumOff val="35000"/>
              <a:alpha val="74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Домашнее задание:</a:t>
            </a:r>
          </a:p>
          <a:p>
            <a:pPr algn="ctr"/>
            <a:endParaRPr lang="ru-RU" sz="2800" b="1" i="1" dirty="0" smtClean="0">
              <a:latin typeface="Georgia" pitchFamily="18" charset="0"/>
            </a:endParaRPr>
          </a:p>
          <a:p>
            <a:pPr marL="457200" indent="-457200" algn="ctr"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Прочитать параграф 13</a:t>
            </a:r>
          </a:p>
          <a:p>
            <a:pPr marL="457200" indent="-457200" algn="ctr"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Выучить теорию </a:t>
            </a:r>
          </a:p>
          <a:p>
            <a:pPr marL="457200" indent="-457200" algn="ctr"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Стр. 45 мои исследования письменно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11630" y="6751116"/>
            <a:ext cx="2278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 г. </a:t>
            </a:r>
            <a:r>
              <a:rPr lang="ru-RU" sz="1000" i="1" dirty="0">
                <a:latin typeface="Georgia" pitchFamily="18" charset="0"/>
              </a:rPr>
              <a:t>Н</a:t>
            </a:r>
            <a:r>
              <a:rPr lang="ru-RU" sz="1000" i="1" dirty="0" smtClean="0">
                <a:latin typeface="Georgia" pitchFamily="18" charset="0"/>
              </a:rPr>
              <a:t>орильск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 стрелкой 19"/>
          <p:cNvCxnSpPr/>
          <p:nvPr/>
        </p:nvCxnSpPr>
        <p:spPr>
          <a:xfrm>
            <a:off x="2926854" y="1494532"/>
            <a:ext cx="2232248" cy="24482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854846" y="1494532"/>
            <a:ext cx="2376264" cy="4536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231110" y="1350516"/>
            <a:ext cx="6696744" cy="158417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1. Труд в современной экономике</a:t>
            </a:r>
            <a:endParaRPr lang="ru-RU" sz="3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31110" y="3150716"/>
            <a:ext cx="6696744" cy="15841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2. Стимулирование труда</a:t>
            </a:r>
            <a:endParaRPr lang="ru-RU" sz="3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31110" y="4950916"/>
            <a:ext cx="6696744" cy="158417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3. Трудовая этика</a:t>
            </a:r>
            <a:endParaRPr lang="ru-RU" sz="3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2558" y="270396"/>
            <a:ext cx="4464496" cy="122413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План урока: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4346" name="Picture 10" descr="https://i.gifer.com/9Z1E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82564"/>
            <a:ext cx="4367014" cy="5238949"/>
          </a:xfrm>
          <a:prstGeom prst="rect">
            <a:avLst/>
          </a:prstGeom>
          <a:noFill/>
        </p:spPr>
      </p:pic>
      <p:cxnSp>
        <p:nvCxnSpPr>
          <p:cNvPr id="19" name="Прямая со стрелкой 18"/>
          <p:cNvCxnSpPr/>
          <p:nvPr/>
        </p:nvCxnSpPr>
        <p:spPr>
          <a:xfrm>
            <a:off x="2854846" y="1494532"/>
            <a:ext cx="2304256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911630" y="6751116"/>
            <a:ext cx="2278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 г. </a:t>
            </a:r>
            <a:r>
              <a:rPr lang="ru-RU" sz="1000" i="1" dirty="0">
                <a:latin typeface="Georgia" pitchFamily="18" charset="0"/>
              </a:rPr>
              <a:t>Н</a:t>
            </a:r>
            <a:r>
              <a:rPr lang="ru-RU" sz="1000" i="1" dirty="0" smtClean="0">
                <a:latin typeface="Georgia" pitchFamily="18" charset="0"/>
              </a:rPr>
              <a:t>орильск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" y="0"/>
            <a:ext cx="12190413" cy="8464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1. Труд в современной экономике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582" y="1206500"/>
            <a:ext cx="11233248" cy="158417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Профессионализм –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высокое качество и эффективность выполнения трудовых функций определенной профессии, мастерство работника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59302" y="4374852"/>
            <a:ext cx="4896544" cy="10081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………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566" y="3150716"/>
            <a:ext cx="3960440" cy="9361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……...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558" y="5670996"/>
            <a:ext cx="11665296" cy="10801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……….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2558" y="4374852"/>
            <a:ext cx="4968552" cy="100432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………..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23398" y="3150716"/>
            <a:ext cx="3960440" cy="9361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……..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3574926" y="2790676"/>
            <a:ext cx="2520280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095206" y="2790676"/>
            <a:ext cx="2808312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439022" y="2790676"/>
            <a:ext cx="1656184" cy="1512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095206" y="2790676"/>
            <a:ext cx="1656184" cy="1512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095206" y="2790676"/>
            <a:ext cx="72008" cy="2808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911630" y="6751116"/>
            <a:ext cx="2278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 г. </a:t>
            </a:r>
            <a:r>
              <a:rPr lang="ru-RU" sz="1000" i="1" dirty="0">
                <a:latin typeface="Georgia" pitchFamily="18" charset="0"/>
              </a:rPr>
              <a:t>Н</a:t>
            </a:r>
            <a:r>
              <a:rPr lang="ru-RU" sz="1000" i="1" dirty="0" smtClean="0">
                <a:latin typeface="Georgia" pitchFamily="18" charset="0"/>
              </a:rPr>
              <a:t>орильск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" y="0"/>
            <a:ext cx="12190413" cy="9184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1. Труд в современной экономике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582" y="1206500"/>
            <a:ext cx="11233248" cy="158417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Профессионализм –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высокое качество и эффективность выполнения трудовых функций определенной профессии, мастерство работника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83238" y="3006700"/>
            <a:ext cx="5544616" cy="10801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Рациональная организация труда работника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558" y="3150716"/>
            <a:ext cx="5832648" cy="16561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Использование им разнообразных приемов профессиональной деятельности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558" y="5022924"/>
            <a:ext cx="5832648" cy="17281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Способности работника эффективно взаимодействовать с коллегами и клиентами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83238" y="4230836"/>
            <a:ext cx="5544616" cy="13681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Открытость человека ко всему новому, непрерывное образование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83238" y="5815012"/>
            <a:ext cx="5544616" cy="9361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Коммуникабельность, доброжелательность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11630" y="6751116"/>
            <a:ext cx="2278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 г. </a:t>
            </a:r>
            <a:r>
              <a:rPr lang="ru-RU" sz="1000" i="1" dirty="0">
                <a:latin typeface="Georgia" pitchFamily="18" charset="0"/>
              </a:rPr>
              <a:t>Н</a:t>
            </a:r>
            <a:r>
              <a:rPr lang="ru-RU" sz="1000" i="1" dirty="0" smtClean="0">
                <a:latin typeface="Georgia" pitchFamily="18" charset="0"/>
              </a:rPr>
              <a:t>орильск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566" y="1134492"/>
            <a:ext cx="11593288" cy="15841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признание личных достижений работника окружающими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1063758" y="918468"/>
            <a:ext cx="648072" cy="576064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" y="0"/>
            <a:ext cx="12190413" cy="91846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Профессиональная успешность -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4566" y="3078708"/>
            <a:ext cx="4608512" cy="93610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Самореализация в профессии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566" y="4302844"/>
            <a:ext cx="4608512" cy="115212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Удовлетворенность качеством своего труда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566" y="5743004"/>
            <a:ext cx="4608512" cy="100811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Достижение определенного статуса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47134" y="3078708"/>
            <a:ext cx="6480720" cy="172819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Внешние факторы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: условия труда, удовлетворенность работодателя действиями работника, семья  и т.д.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47134" y="5094932"/>
            <a:ext cx="6480720" cy="165618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Внутренние  факторы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: связаны с личностью работника (темперамент, знания, опыт, здоровье и т.д.)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11630" y="6751116"/>
            <a:ext cx="2278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 г. </a:t>
            </a:r>
            <a:r>
              <a:rPr lang="ru-RU" sz="1000" i="1" dirty="0">
                <a:latin typeface="Georgia" pitchFamily="18" charset="0"/>
              </a:rPr>
              <a:t>Н</a:t>
            </a:r>
            <a:r>
              <a:rPr lang="ru-RU" sz="1000" i="1" dirty="0" smtClean="0">
                <a:latin typeface="Georgia" pitchFamily="18" charset="0"/>
              </a:rPr>
              <a:t>орильск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566" y="1926580"/>
            <a:ext cx="5184576" cy="4824536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buAutoNum type="arabicPeriod"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23198" y="1998588"/>
            <a:ext cx="5976664" cy="47525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buAutoNum type="arabicPeriod"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23198" y="1134492"/>
            <a:ext cx="5976664" cy="864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Отрицательная мотивация</a:t>
            </a:r>
            <a:endParaRPr lang="ru-RU" sz="28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1063758" y="846460"/>
            <a:ext cx="792088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34566" y="1134492"/>
            <a:ext cx="5184576" cy="864096"/>
          </a:xfrm>
          <a:prstGeom prst="rect">
            <a:avLst/>
          </a:prstGeom>
          <a:ln>
            <a:solidFill>
              <a:srgbClr val="92D05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Положительная мотивация</a:t>
            </a:r>
            <a:endParaRPr lang="ru-RU" sz="28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06574" y="774452"/>
            <a:ext cx="792088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" y="0"/>
            <a:ext cx="12190413" cy="91846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2. Стимулирование труда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5362" name="Picture 2" descr="https://a.d-cd.net/9449e9es-960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78582" y="2214612"/>
            <a:ext cx="3035230" cy="4261909"/>
          </a:xfrm>
          <a:prstGeom prst="rect">
            <a:avLst/>
          </a:prstGeom>
          <a:noFill/>
        </p:spPr>
      </p:pic>
      <p:pic>
        <p:nvPicPr>
          <p:cNvPr id="15364" name="Picture 4" descr="https://world-open.ru/images/m15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31510" y="1998588"/>
            <a:ext cx="3168352" cy="476619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911630" y="6751116"/>
            <a:ext cx="2278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 г. </a:t>
            </a:r>
            <a:r>
              <a:rPr lang="ru-RU" sz="1000" i="1" dirty="0">
                <a:latin typeface="Georgia" pitchFamily="18" charset="0"/>
              </a:rPr>
              <a:t>Н</a:t>
            </a:r>
            <a:r>
              <a:rPr lang="ru-RU" sz="1000" i="1" dirty="0" smtClean="0">
                <a:latin typeface="Georgia" pitchFamily="18" charset="0"/>
              </a:rPr>
              <a:t>орильск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566" y="1926580"/>
            <a:ext cx="5184576" cy="4824536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buAutoNum type="arabicPeriod"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Экономические стимулы</a:t>
            </a:r>
          </a:p>
          <a:p>
            <a:pPr marL="514350" indent="-514350">
              <a:buAutoNum type="arabicPeriod"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Комфортные условия труда</a:t>
            </a:r>
          </a:p>
          <a:p>
            <a:pPr marL="514350" indent="-514350">
              <a:buAutoNum type="arabicPeriod"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Введение гибкого графика работы</a:t>
            </a:r>
          </a:p>
          <a:p>
            <a:pPr marL="514350" indent="-514350">
              <a:buAutoNum type="arabicPeriod"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Новейшее оборудование</a:t>
            </a:r>
          </a:p>
          <a:p>
            <a:pPr marL="514350" indent="-514350">
              <a:buAutoNum type="arabicPeriod"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Инновационные технологии</a:t>
            </a:r>
          </a:p>
          <a:p>
            <a:pPr marL="514350" indent="-514350">
              <a:buAutoNum type="arabicPeriod"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Социальные стимулы</a:t>
            </a:r>
          </a:p>
          <a:p>
            <a:pPr marL="514350" indent="-514350">
              <a:buAutoNum type="arabicPeriod"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Возможность реализации своих идей, проектов.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23198" y="1998588"/>
            <a:ext cx="5976664" cy="47525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buAutoNum type="arabicPeriod"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Материальные наказания (лишение премии, угроза увольнения)</a:t>
            </a:r>
          </a:p>
          <a:p>
            <a:pPr marL="514350" indent="-514350">
              <a:buAutoNum type="arabicPeriod"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Жесткий контроль за работниками в течение рабочего дня, прослушивание телефонных разговоров</a:t>
            </a:r>
          </a:p>
          <a:p>
            <a:pPr marL="514350" indent="-514350">
              <a:buAutoNum type="arabicPeriod"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Повышает исполнительную дисциплину</a:t>
            </a:r>
          </a:p>
          <a:p>
            <a:pPr marL="514350" indent="-514350">
              <a:buAutoNum type="arabicPeriod"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Частое применение к одному мотивирует деятельность остальных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23198" y="1134492"/>
            <a:ext cx="5976664" cy="864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Отрицательная мотивация</a:t>
            </a:r>
            <a:endParaRPr lang="ru-RU" sz="28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1063758" y="846460"/>
            <a:ext cx="792088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34566" y="1134492"/>
            <a:ext cx="5184576" cy="864096"/>
          </a:xfrm>
          <a:prstGeom prst="rect">
            <a:avLst/>
          </a:prstGeom>
          <a:ln>
            <a:solidFill>
              <a:srgbClr val="92D05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Положительная мотивация</a:t>
            </a:r>
            <a:endParaRPr lang="ru-RU" sz="28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06574" y="774452"/>
            <a:ext cx="792088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" y="0"/>
            <a:ext cx="12190413" cy="91846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2. Стимулирование труда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11630" y="6751116"/>
            <a:ext cx="2278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 г. </a:t>
            </a:r>
            <a:r>
              <a:rPr lang="ru-RU" sz="1000" i="1" dirty="0">
                <a:latin typeface="Georgia" pitchFamily="18" charset="0"/>
              </a:rPr>
              <a:t>Н</a:t>
            </a:r>
            <a:r>
              <a:rPr lang="ru-RU" sz="1000" i="1" dirty="0" smtClean="0">
                <a:latin typeface="Georgia" pitchFamily="18" charset="0"/>
              </a:rPr>
              <a:t>орильск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c1339.c.3072.ru/pluginfile.php/14686/course/overviewfiles/slider-2-bgrd-1700x66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998588"/>
            <a:ext cx="12190413" cy="50229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трелка вниз 5"/>
          <p:cNvSpPr/>
          <p:nvPr/>
        </p:nvSpPr>
        <p:spPr>
          <a:xfrm>
            <a:off x="11063758" y="918468"/>
            <a:ext cx="648072" cy="576064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" y="0"/>
            <a:ext cx="12190413" cy="91846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Трудовая этика 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111430" y="2934692"/>
            <a:ext cx="3816424" cy="93610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6574" y="5670996"/>
            <a:ext cx="3265833" cy="9361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471470" y="4374852"/>
            <a:ext cx="3265833" cy="9361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11030" y="5238948"/>
            <a:ext cx="3265833" cy="93610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2134766" y="2790676"/>
            <a:ext cx="3852428" cy="14401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203218" y="2718668"/>
            <a:ext cx="1836204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2782838" y="2790676"/>
            <a:ext cx="3276364" cy="2952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6095206" y="2718668"/>
            <a:ext cx="36004" cy="244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131210" y="2718668"/>
            <a:ext cx="2268252" cy="21602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5663158" y="2718668"/>
            <a:ext cx="468052" cy="1152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222998" y="3870796"/>
            <a:ext cx="3816424" cy="93610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0550" y="4446860"/>
            <a:ext cx="3816424" cy="93610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566" y="1134492"/>
            <a:ext cx="11593288" cy="16561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определенный набор правил и норм поведения работника, определяющих его отношение к процессу и результатам своего труда, взаимодействие с руководством, коллегами, партнерами и клиентами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911630" y="6751116"/>
            <a:ext cx="2278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 г. </a:t>
            </a:r>
            <a:r>
              <a:rPr lang="ru-RU" sz="1000" i="1" dirty="0">
                <a:latin typeface="Georgia" pitchFamily="18" charset="0"/>
              </a:rPr>
              <a:t>Н</a:t>
            </a:r>
            <a:r>
              <a:rPr lang="ru-RU" sz="1000" i="1" dirty="0" smtClean="0">
                <a:latin typeface="Georgia" pitchFamily="18" charset="0"/>
              </a:rPr>
              <a:t>орильск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566" y="1134492"/>
            <a:ext cx="11593288" cy="15841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определенный набор правил и норм поведения работника, определяющих его отношение к процессу и результатам своего труда, взаимодействие с руководством, коллегами, партнерами и клиентами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1063758" y="918468"/>
            <a:ext cx="648072" cy="576064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" y="0"/>
            <a:ext cx="12190413" cy="91846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Трудовая этика -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607374" y="4014812"/>
            <a:ext cx="4247968" cy="158417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Взаимные обязательства работника и работодателя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566" y="4446860"/>
            <a:ext cx="7056784" cy="108012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Моральные аспекты работы и взаимоотношений с коллегами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565" y="5743004"/>
            <a:ext cx="7064697" cy="100811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Ценности и установки, определяющие отношение к работе: трудолюбие, аккуратность т т.д.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07374" y="3006700"/>
            <a:ext cx="4247968" cy="86409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Пунктуальность 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4566" y="3006700"/>
            <a:ext cx="7056784" cy="129614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Способность хранить коммерческие секреты фирмы и иную конфиденциальную информацию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07374" y="5815012"/>
            <a:ext cx="4247968" cy="93610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Дресс-код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11630" y="6751116"/>
            <a:ext cx="2278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 г. </a:t>
            </a:r>
            <a:r>
              <a:rPr lang="ru-RU" sz="1000" i="1" dirty="0">
                <a:latin typeface="Georgia" pitchFamily="18" charset="0"/>
              </a:rPr>
              <a:t>Н</a:t>
            </a:r>
            <a:r>
              <a:rPr lang="ru-RU" sz="1000" i="1" dirty="0" smtClean="0">
                <a:latin typeface="Georgia" pitchFamily="18" charset="0"/>
              </a:rPr>
              <a:t>орильск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408</Words>
  <Application>Microsoft Office PowerPoint</Application>
  <PresentationFormat>Произвольный</PresentationFormat>
  <Paragraphs>71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User</cp:lastModifiedBy>
  <cp:revision>11</cp:revision>
  <dcterms:created xsi:type="dcterms:W3CDTF">2023-03-05T15:47:13Z</dcterms:created>
  <dcterms:modified xsi:type="dcterms:W3CDTF">2023-04-24T05:57:27Z</dcterms:modified>
</cp:coreProperties>
</file>