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89E0B-AF8D-4E27-9E8E-9E8915E05E2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801B4-E91A-4CB0-9E1F-5A13B2B01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428736"/>
            <a:ext cx="7239748" cy="502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именная ценная бумага, удостоверяющая право её владельца в соответствии  с договором об ипотеке (залоге недвижимости) на получение денежного обязательства или указанного в ней имущества.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8072462" y="1071546"/>
            <a:ext cx="571504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Закладная – это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4100" name="Picture 4" descr="https://habazavr.ru/prezentaciya-uchitelnica-u-doski/uchitelnica-u-doski_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1440160" cy="607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428736"/>
            <a:ext cx="7239178" cy="51686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финансовый посредник, осуществляющий деятельность по приему  вкладов граждан, кредитованию граждан и организаций, организация расчетов граждан и организаций, купле-продаже валюты, драгоценных металлов и ценных бумаг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71472" y="1000108"/>
            <a:ext cx="857256" cy="857256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  <a:solidFill>
            <a:schemeClr val="accent5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Банк – это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142984"/>
            <a:ext cx="8750206" cy="17099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национальный банк, осуществляющий эмиссию денег и являющийся центром финансово-кредитной системы страны.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00034" y="642918"/>
            <a:ext cx="571504" cy="714380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chemeClr val="accent5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Центральный банк – это 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9" name="Рисунок 8" descr="1590452504055.4927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251520" y="2996952"/>
            <a:ext cx="432048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coinmania.com/wp-content/uploads/2022/09/cbr-mozhet-snizit-stavk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996952"/>
            <a:ext cx="4104456" cy="350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oolsen.ru/wp-content/uploads/2022/02/458-20220208_2348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3491880" cy="5517232"/>
          </a:xfrm>
          <a:prstGeom prst="rect">
            <a:avLst/>
          </a:prstGeom>
          <a:noFill/>
        </p:spPr>
      </p:pic>
      <p:pic>
        <p:nvPicPr>
          <p:cNvPr id="1028" name="Picture 4" descr="https://www.verve4growth.co.uk/wp-content/uploads/managing-teams-whos-got-the-monkey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536000"/>
            <a:ext cx="4968552" cy="2322000"/>
          </a:xfrm>
          <a:prstGeom prst="rect">
            <a:avLst/>
          </a:prstGeom>
          <a:noFill/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0" y="0"/>
            <a:ext cx="9144000" cy="1214422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Функции Центрального банка: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636912"/>
            <a:ext cx="4536504" cy="6480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 Эмиссия денег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3528392" cy="16561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Аккумулирование и хранение резервов, кредитование коммерческих банков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284984"/>
            <a:ext cx="3528392" cy="158417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Предоставление кредитов и выполнение расчетных операций для Правительства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501008"/>
            <a:ext cx="453650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Хранение золотовалютных резервов страны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1484784"/>
            <a:ext cx="4680520" cy="9361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Установление учетной ставки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013176"/>
            <a:ext cx="3528392" cy="151216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Georgia" pitchFamily="18" charset="0"/>
              </a:rPr>
              <a:t>Лицензирование и контроль деятельности финансовых организаций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Коммерческий банк: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4896544" cy="15121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Стимулирование накоплений в хозяйстве (привлекают сбережения на депозиты)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068960"/>
            <a:ext cx="4896544" cy="1440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Кредитование частных лиц и организаций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25144"/>
            <a:ext cx="4896544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Посредничество в платежах между субъектами экономики, операциях с ценными бумагами</a:t>
            </a:r>
            <a:endParaRPr lang="ru-RU" sz="2200" b="1" dirty="0">
              <a:latin typeface="Georgia" pitchFamily="18" charset="0"/>
            </a:endParaRPr>
          </a:p>
        </p:txBody>
      </p:sp>
      <p:pic>
        <p:nvPicPr>
          <p:cNvPr id="29698" name="Picture 2" descr="https://akket.com/wp-content/uploads/2022/08/S-12-avgusta.-Sberbank-vvel-novoe-neozhidannoe-pravilo-dlya-klientov-banka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1340768"/>
            <a:ext cx="3600000" cy="2400000"/>
          </a:xfrm>
          <a:prstGeom prst="rect">
            <a:avLst/>
          </a:prstGeom>
          <a:noFill/>
        </p:spPr>
      </p:pic>
      <p:pic>
        <p:nvPicPr>
          <p:cNvPr id="29700" name="Picture 4" descr="https://static.mk.ru/upload/entities/2022/07/04/11/articles/facebookPicture/61/a0/a4/d6/cbd1b344e72255515a7f3109820814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4077072"/>
            <a:ext cx="3600000" cy="2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Международный банк: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052736"/>
            <a:ext cx="8568952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Регулирование валютных и денежно-кредитных отношений субъектов экономики на основе межгосударственных соглашений  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0722" name="AutoShape 2" descr="https://lasverdades.net/wp-content/uploads/2020/05/bmundial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lasverdades.net/wp-content/uploads/2020/05/bmundial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s://bglife.ru/uploads/monthly_2021_10/1825775174_.thumb.jpg.69c42746427bc09fb1c08a5bc1fd25c7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51520" y="3789040"/>
            <a:ext cx="4248000" cy="2874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https://rognowsky.ru/wp-content/uploads/2021/05/c1447c52-4574-4178-91b3-bf4d87d392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789040"/>
            <a:ext cx="4314600" cy="28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23528" y="314096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Всемирный банк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314096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Европейский банк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428736"/>
            <a:ext cx="7239748" cy="502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Регулярно функционирующая и определенным образом организованная часть рынка ценных бумаг, где с этими бумагами при посредничестве членов биржи совершаются сделки купли-продажи.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8072462" y="1071546"/>
            <a:ext cx="571504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Фондовая биржа – это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581001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latin typeface="Georgia" pitchFamily="18" charset="0"/>
              </a:rPr>
              <a:t>Составитель: Назарова А.В. </a:t>
            </a:r>
            <a:endParaRPr lang="ru-RU" sz="1200" b="1" i="1" dirty="0">
              <a:latin typeface="Georgia" pitchFamily="18" charset="0"/>
            </a:endParaRPr>
          </a:p>
        </p:txBody>
      </p:sp>
      <p:pic>
        <p:nvPicPr>
          <p:cNvPr id="4100" name="Picture 4" descr="https://habazavr.ru/prezentaciya-uchitelnica-u-doski/uchitelnica-u-doski_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1440160" cy="6076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44008" y="1988840"/>
            <a:ext cx="4176464" cy="4608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b="1" i="1" dirty="0" smtClean="0">
                <a:latin typeface="Georgia" pitchFamily="18" charset="0"/>
              </a:rPr>
              <a:t>Отдельные лица или фирмы, банки, занимающиеся куплей-продажей ценных бумаг, действующие от своего имени и за свой счет и не занимающиеся посредническими операциями; прибыль формируется как разность в ценах, по которым они покупают и продают ценные бумаги.</a:t>
            </a:r>
            <a:endParaRPr lang="ru-RU" sz="2100" b="1" i="1" dirty="0">
              <a:latin typeface="Georgia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572000" y="1844824"/>
            <a:ext cx="792088" cy="43204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88840"/>
            <a:ext cx="4176464" cy="4608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Посредники при заключении сделок между покупателями и продавцами ценных бумаг, валют, получающие за посредничество определенное вознаграждение (комиссионные) 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67544" y="1844824"/>
            <a:ext cx="792088" cy="43204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Категории членов биржи: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052736"/>
            <a:ext cx="4176464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Дилеры</a:t>
            </a:r>
            <a:r>
              <a:rPr lang="ru-RU" sz="2400" b="1" i="1" dirty="0" smtClean="0">
                <a:latin typeface="Georgia" pitchFamily="18" charset="0"/>
              </a:rPr>
              <a:t> (джобберы, специалисты)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4176464" cy="79208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Брокеры</a:t>
            </a:r>
            <a:r>
              <a:rPr lang="ru-RU" sz="2400" b="1" i="1" dirty="0" smtClean="0">
                <a:latin typeface="Georgia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(биржевые маклеры)</a:t>
            </a:r>
            <a:endParaRPr lang="ru-RU" sz="2400" b="1" i="1" dirty="0"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flipH="1">
            <a:off x="2483768" y="764704"/>
            <a:ext cx="2088232" cy="144016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72000" y="764704"/>
            <a:ext cx="2088232" cy="216024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293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2023-04-24T07:11:00Z</dcterms:created>
  <dcterms:modified xsi:type="dcterms:W3CDTF">2023-04-24T07:30:16Z</dcterms:modified>
</cp:coreProperties>
</file>