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7" r:id="rId3"/>
    <p:sldId id="259" r:id="rId4"/>
    <p:sldId id="260" r:id="rId5"/>
    <p:sldId id="261" r:id="rId6"/>
    <p:sldId id="266" r:id="rId7"/>
    <p:sldId id="262" r:id="rId8"/>
    <p:sldId id="263" r:id="rId9"/>
    <p:sldId id="264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B1E176-8443-4F28-9D48-C853C174575A}" type="doc">
      <dgm:prSet loTypeId="urn:microsoft.com/office/officeart/2005/8/layout/vList5" loCatId="list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7373EC65-EC7E-408E-A9F2-8DF81E2CCAD7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rPr>
            <a:t>Экономические 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itchFamily="18" charset="0"/>
          </a:endParaRPr>
        </a:p>
      </dgm:t>
    </dgm:pt>
    <dgm:pt modelId="{44D58262-EE00-414C-A781-3F6DCD8A38EC}" type="parTrans" cxnId="{72E4A326-B927-47AB-8CAE-ABA91B75BEC3}">
      <dgm:prSet/>
      <dgm:spPr/>
      <dgm:t>
        <a:bodyPr/>
        <a:lstStyle/>
        <a:p>
          <a:endParaRPr lang="ru-RU"/>
        </a:p>
      </dgm:t>
    </dgm:pt>
    <dgm:pt modelId="{72ECB7A1-616D-47CC-81A5-C4FB3F507150}" type="sibTrans" cxnId="{72E4A326-B927-47AB-8CAE-ABA91B75BEC3}">
      <dgm:prSet/>
      <dgm:spPr/>
      <dgm:t>
        <a:bodyPr/>
        <a:lstStyle/>
        <a:p>
          <a:endParaRPr lang="ru-RU"/>
        </a:p>
      </dgm:t>
    </dgm:pt>
    <dgm:pt modelId="{8FA93D06-9AD8-45FB-B3AB-1EB6B5DC7182}">
      <dgm:prSet phldrT="[Текст]"/>
      <dgm:spPr/>
      <dgm:t>
        <a:bodyPr/>
        <a:lstStyle/>
        <a:p>
          <a:r>
            <a:rPr lang="ru-RU" b="1" dirty="0" smtClean="0">
              <a:latin typeface="Georgia" pitchFamily="18" charset="0"/>
            </a:rPr>
            <a:t>Повышение </a:t>
          </a:r>
          <a:r>
            <a:rPr lang="ru-RU" b="1" dirty="0" err="1" smtClean="0">
              <a:latin typeface="Georgia" pitchFamily="18" charset="0"/>
            </a:rPr>
            <a:t>з</a:t>
          </a:r>
          <a:r>
            <a:rPr lang="en-US" b="1" dirty="0" smtClean="0">
              <a:latin typeface="Georgia" pitchFamily="18" charset="0"/>
            </a:rPr>
            <a:t>/</a:t>
          </a:r>
          <a:r>
            <a:rPr lang="ru-RU" b="1" dirty="0" err="1" smtClean="0">
              <a:latin typeface="Georgia" pitchFamily="18" charset="0"/>
            </a:rPr>
            <a:t>п</a:t>
          </a:r>
          <a:r>
            <a:rPr lang="ru-RU" b="1" dirty="0" smtClean="0">
              <a:latin typeface="Georgia" pitchFamily="18" charset="0"/>
            </a:rPr>
            <a:t>, премии, бонусы, предоставление бесплатных путевок, медицинского обслуживания, оплату обедов и транспортных расходов и др.</a:t>
          </a:r>
          <a:endParaRPr lang="ru-RU" b="1" dirty="0">
            <a:latin typeface="Georgia" pitchFamily="18" charset="0"/>
          </a:endParaRPr>
        </a:p>
      </dgm:t>
    </dgm:pt>
    <dgm:pt modelId="{47C4BC06-1479-41F3-86A3-AF72810E92D1}" type="parTrans" cxnId="{FDD63E34-204B-48E9-B03F-DA896D9B8E20}">
      <dgm:prSet/>
      <dgm:spPr/>
      <dgm:t>
        <a:bodyPr/>
        <a:lstStyle/>
        <a:p>
          <a:endParaRPr lang="ru-RU"/>
        </a:p>
      </dgm:t>
    </dgm:pt>
    <dgm:pt modelId="{F487697A-67BD-412E-B96D-76A8B4BED546}" type="sibTrans" cxnId="{FDD63E34-204B-48E9-B03F-DA896D9B8E20}">
      <dgm:prSet/>
      <dgm:spPr/>
      <dgm:t>
        <a:bodyPr/>
        <a:lstStyle/>
        <a:p>
          <a:endParaRPr lang="ru-RU"/>
        </a:p>
      </dgm:t>
    </dgm:pt>
    <dgm:pt modelId="{D5CA5D2A-08F8-44C9-8FC3-5065FF7EADB8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rPr>
            <a:t>Социальные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itchFamily="18" charset="0"/>
          </a:endParaRPr>
        </a:p>
      </dgm:t>
    </dgm:pt>
    <dgm:pt modelId="{BC7ECBC4-052E-4F65-9D5E-97C131A54029}" type="parTrans" cxnId="{E515B66B-AD81-45DC-BBAA-007F974F5E9D}">
      <dgm:prSet/>
      <dgm:spPr/>
      <dgm:t>
        <a:bodyPr/>
        <a:lstStyle/>
        <a:p>
          <a:endParaRPr lang="ru-RU"/>
        </a:p>
      </dgm:t>
    </dgm:pt>
    <dgm:pt modelId="{143DA05D-B0E3-49F7-B15D-6069522E4A29}" type="sibTrans" cxnId="{E515B66B-AD81-45DC-BBAA-007F974F5E9D}">
      <dgm:prSet/>
      <dgm:spPr/>
      <dgm:t>
        <a:bodyPr/>
        <a:lstStyle/>
        <a:p>
          <a:endParaRPr lang="ru-RU"/>
        </a:p>
      </dgm:t>
    </dgm:pt>
    <dgm:pt modelId="{09D8F28F-27C1-4D13-8025-4E36290EAE6A}">
      <dgm:prSet phldrT="[Текст]" custT="1"/>
      <dgm:spPr/>
      <dgm:t>
        <a:bodyPr/>
        <a:lstStyle/>
        <a:p>
          <a:r>
            <a:rPr lang="ru-RU" sz="2000" b="1" dirty="0" smtClean="0">
              <a:latin typeface="Georgia" pitchFamily="18" charset="0"/>
            </a:rPr>
            <a:t>Престижность труда, возможность профессионального и карьерного роста, получения образования и др.</a:t>
          </a:r>
          <a:endParaRPr lang="ru-RU" sz="2000" b="1" dirty="0">
            <a:latin typeface="Georgia" pitchFamily="18" charset="0"/>
          </a:endParaRPr>
        </a:p>
      </dgm:t>
    </dgm:pt>
    <dgm:pt modelId="{F1790839-B088-4956-B79D-ABE648AA5C32}" type="parTrans" cxnId="{C1AEE131-A9DC-4CBE-B7CA-F6FD76A15EE7}">
      <dgm:prSet/>
      <dgm:spPr/>
      <dgm:t>
        <a:bodyPr/>
        <a:lstStyle/>
        <a:p>
          <a:endParaRPr lang="ru-RU"/>
        </a:p>
      </dgm:t>
    </dgm:pt>
    <dgm:pt modelId="{B7183C4A-9651-4373-8368-84BF92F4240A}" type="sibTrans" cxnId="{C1AEE131-A9DC-4CBE-B7CA-F6FD76A15EE7}">
      <dgm:prSet/>
      <dgm:spPr/>
      <dgm:t>
        <a:bodyPr/>
        <a:lstStyle/>
        <a:p>
          <a:endParaRPr lang="ru-RU"/>
        </a:p>
      </dgm:t>
    </dgm:pt>
    <dgm:pt modelId="{5DCF2D4C-B339-46AC-9246-CAE62DB78380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rPr>
            <a:t>Моральные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itchFamily="18" charset="0"/>
          </a:endParaRPr>
        </a:p>
      </dgm:t>
    </dgm:pt>
    <dgm:pt modelId="{C2164FF1-6E32-479B-B5AA-E0101A0482C1}" type="parTrans" cxnId="{69202870-1136-4E64-9CC5-75E89F9522AE}">
      <dgm:prSet/>
      <dgm:spPr/>
      <dgm:t>
        <a:bodyPr/>
        <a:lstStyle/>
        <a:p>
          <a:endParaRPr lang="ru-RU"/>
        </a:p>
      </dgm:t>
    </dgm:pt>
    <dgm:pt modelId="{08D14BDC-09CB-4DFB-92CE-EE2B3C8DAC60}" type="sibTrans" cxnId="{69202870-1136-4E64-9CC5-75E89F9522AE}">
      <dgm:prSet/>
      <dgm:spPr/>
      <dgm:t>
        <a:bodyPr/>
        <a:lstStyle/>
        <a:p>
          <a:endParaRPr lang="ru-RU"/>
        </a:p>
      </dgm:t>
    </dgm:pt>
    <dgm:pt modelId="{A4E59831-D0A4-4C83-B400-68B494F86BF2}">
      <dgm:prSet phldrT="[Текст]" custT="1"/>
      <dgm:spPr/>
      <dgm:t>
        <a:bodyPr/>
        <a:lstStyle/>
        <a:p>
          <a:r>
            <a:rPr lang="ru-RU" sz="2000" b="1" dirty="0" smtClean="0">
              <a:effectLst/>
              <a:latin typeface="Georgia" pitchFamily="18" charset="0"/>
            </a:rPr>
            <a:t>Почет и уважение</a:t>
          </a:r>
          <a:endParaRPr lang="ru-RU" sz="2000" b="1" dirty="0">
            <a:effectLst/>
            <a:latin typeface="Georgia" pitchFamily="18" charset="0"/>
          </a:endParaRPr>
        </a:p>
      </dgm:t>
    </dgm:pt>
    <dgm:pt modelId="{3A34A9DA-18A5-45FC-8AC5-E33E6891A7AF}" type="parTrans" cxnId="{14B97227-3379-4BF1-ACDC-C95DC71536A7}">
      <dgm:prSet/>
      <dgm:spPr/>
      <dgm:t>
        <a:bodyPr/>
        <a:lstStyle/>
        <a:p>
          <a:endParaRPr lang="ru-RU"/>
        </a:p>
      </dgm:t>
    </dgm:pt>
    <dgm:pt modelId="{F85A3A82-E64B-4E8E-A500-DFEB96F8AC65}" type="sibTrans" cxnId="{14B97227-3379-4BF1-ACDC-C95DC71536A7}">
      <dgm:prSet/>
      <dgm:spPr/>
      <dgm:t>
        <a:bodyPr/>
        <a:lstStyle/>
        <a:p>
          <a:endParaRPr lang="ru-RU"/>
        </a:p>
      </dgm:t>
    </dgm:pt>
    <dgm:pt modelId="{54E3FA2A-9680-460A-B7DE-79C7188B8433}" type="pres">
      <dgm:prSet presAssocID="{2DB1E176-8443-4F28-9D48-C853C174575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38DA080-E284-4259-90F8-269253C79709}" type="pres">
      <dgm:prSet presAssocID="{7373EC65-EC7E-408E-A9F2-8DF81E2CCAD7}" presName="linNode" presStyleCnt="0"/>
      <dgm:spPr/>
    </dgm:pt>
    <dgm:pt modelId="{4BA4211E-1E9A-490F-9DEA-BC41A76A749A}" type="pres">
      <dgm:prSet presAssocID="{7373EC65-EC7E-408E-A9F2-8DF81E2CCAD7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1E18F7-ED01-44E6-8C40-9C5E91F04F92}" type="pres">
      <dgm:prSet presAssocID="{7373EC65-EC7E-408E-A9F2-8DF81E2CCAD7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743333-A52B-45AF-B43D-B0674B8BF496}" type="pres">
      <dgm:prSet presAssocID="{72ECB7A1-616D-47CC-81A5-C4FB3F507150}" presName="sp" presStyleCnt="0"/>
      <dgm:spPr/>
    </dgm:pt>
    <dgm:pt modelId="{78E73D52-B401-44F8-868F-A7E681DE154B}" type="pres">
      <dgm:prSet presAssocID="{D5CA5D2A-08F8-44C9-8FC3-5065FF7EADB8}" presName="linNode" presStyleCnt="0"/>
      <dgm:spPr/>
    </dgm:pt>
    <dgm:pt modelId="{6B399BB2-0B7D-4BA7-909F-38844C304F54}" type="pres">
      <dgm:prSet presAssocID="{D5CA5D2A-08F8-44C9-8FC3-5065FF7EADB8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193801-6793-43AB-A1CC-91C1F0CE4CC5}" type="pres">
      <dgm:prSet presAssocID="{D5CA5D2A-08F8-44C9-8FC3-5065FF7EADB8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D08769-5B00-4FE6-A4A7-357F9CFB7DAC}" type="pres">
      <dgm:prSet presAssocID="{143DA05D-B0E3-49F7-B15D-6069522E4A29}" presName="sp" presStyleCnt="0"/>
      <dgm:spPr/>
    </dgm:pt>
    <dgm:pt modelId="{D6950CFF-280C-4448-BE54-40896B4C9806}" type="pres">
      <dgm:prSet presAssocID="{5DCF2D4C-B339-46AC-9246-CAE62DB78380}" presName="linNode" presStyleCnt="0"/>
      <dgm:spPr/>
    </dgm:pt>
    <dgm:pt modelId="{1B5FC593-ADFA-4127-A892-314BAED7BB70}" type="pres">
      <dgm:prSet presAssocID="{5DCF2D4C-B339-46AC-9246-CAE62DB78380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EC7BD4-2B4F-426E-8ACF-D40407384CFA}" type="pres">
      <dgm:prSet presAssocID="{5DCF2D4C-B339-46AC-9246-CAE62DB78380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4D70568-7AAE-4AB5-9BA3-4B6912D47E2A}" type="presOf" srcId="{7373EC65-EC7E-408E-A9F2-8DF81E2CCAD7}" destId="{4BA4211E-1E9A-490F-9DEA-BC41A76A749A}" srcOrd="0" destOrd="0" presId="urn:microsoft.com/office/officeart/2005/8/layout/vList5"/>
    <dgm:cxn modelId="{FDD63E34-204B-48E9-B03F-DA896D9B8E20}" srcId="{7373EC65-EC7E-408E-A9F2-8DF81E2CCAD7}" destId="{8FA93D06-9AD8-45FB-B3AB-1EB6B5DC7182}" srcOrd="0" destOrd="0" parTransId="{47C4BC06-1479-41F3-86A3-AF72810E92D1}" sibTransId="{F487697A-67BD-412E-B96D-76A8B4BED546}"/>
    <dgm:cxn modelId="{C1AEE131-A9DC-4CBE-B7CA-F6FD76A15EE7}" srcId="{D5CA5D2A-08F8-44C9-8FC3-5065FF7EADB8}" destId="{09D8F28F-27C1-4D13-8025-4E36290EAE6A}" srcOrd="0" destOrd="0" parTransId="{F1790839-B088-4956-B79D-ABE648AA5C32}" sibTransId="{B7183C4A-9651-4373-8368-84BF92F4240A}"/>
    <dgm:cxn modelId="{E515B66B-AD81-45DC-BBAA-007F974F5E9D}" srcId="{2DB1E176-8443-4F28-9D48-C853C174575A}" destId="{D5CA5D2A-08F8-44C9-8FC3-5065FF7EADB8}" srcOrd="1" destOrd="0" parTransId="{BC7ECBC4-052E-4F65-9D5E-97C131A54029}" sibTransId="{143DA05D-B0E3-49F7-B15D-6069522E4A29}"/>
    <dgm:cxn modelId="{14B97227-3379-4BF1-ACDC-C95DC71536A7}" srcId="{5DCF2D4C-B339-46AC-9246-CAE62DB78380}" destId="{A4E59831-D0A4-4C83-B400-68B494F86BF2}" srcOrd="0" destOrd="0" parTransId="{3A34A9DA-18A5-45FC-8AC5-E33E6891A7AF}" sibTransId="{F85A3A82-E64B-4E8E-A500-DFEB96F8AC65}"/>
    <dgm:cxn modelId="{F4DC11F9-5A23-4AE8-A29E-E08C3159AB82}" type="presOf" srcId="{2DB1E176-8443-4F28-9D48-C853C174575A}" destId="{54E3FA2A-9680-460A-B7DE-79C7188B8433}" srcOrd="0" destOrd="0" presId="urn:microsoft.com/office/officeart/2005/8/layout/vList5"/>
    <dgm:cxn modelId="{806D7CF1-3FD4-41F8-867A-A3FA5A137DFB}" type="presOf" srcId="{8FA93D06-9AD8-45FB-B3AB-1EB6B5DC7182}" destId="{361E18F7-ED01-44E6-8C40-9C5E91F04F92}" srcOrd="0" destOrd="0" presId="urn:microsoft.com/office/officeart/2005/8/layout/vList5"/>
    <dgm:cxn modelId="{13084224-B13C-4D45-AD91-44C1B40B2086}" type="presOf" srcId="{5DCF2D4C-B339-46AC-9246-CAE62DB78380}" destId="{1B5FC593-ADFA-4127-A892-314BAED7BB70}" srcOrd="0" destOrd="0" presId="urn:microsoft.com/office/officeart/2005/8/layout/vList5"/>
    <dgm:cxn modelId="{A12E2CE6-EC68-4010-9D65-EE3CDA43AEA3}" type="presOf" srcId="{09D8F28F-27C1-4D13-8025-4E36290EAE6A}" destId="{EF193801-6793-43AB-A1CC-91C1F0CE4CC5}" srcOrd="0" destOrd="0" presId="urn:microsoft.com/office/officeart/2005/8/layout/vList5"/>
    <dgm:cxn modelId="{2A86B3F7-F69E-4A9F-A324-C9F30F98B4DB}" type="presOf" srcId="{A4E59831-D0A4-4C83-B400-68B494F86BF2}" destId="{B4EC7BD4-2B4F-426E-8ACF-D40407384CFA}" srcOrd="0" destOrd="0" presId="urn:microsoft.com/office/officeart/2005/8/layout/vList5"/>
    <dgm:cxn modelId="{69202870-1136-4E64-9CC5-75E89F9522AE}" srcId="{2DB1E176-8443-4F28-9D48-C853C174575A}" destId="{5DCF2D4C-B339-46AC-9246-CAE62DB78380}" srcOrd="2" destOrd="0" parTransId="{C2164FF1-6E32-479B-B5AA-E0101A0482C1}" sibTransId="{08D14BDC-09CB-4DFB-92CE-EE2B3C8DAC60}"/>
    <dgm:cxn modelId="{C3FAEE03-7FF8-48C3-B2C7-FD769E188B64}" type="presOf" srcId="{D5CA5D2A-08F8-44C9-8FC3-5065FF7EADB8}" destId="{6B399BB2-0B7D-4BA7-909F-38844C304F54}" srcOrd="0" destOrd="0" presId="urn:microsoft.com/office/officeart/2005/8/layout/vList5"/>
    <dgm:cxn modelId="{72E4A326-B927-47AB-8CAE-ABA91B75BEC3}" srcId="{2DB1E176-8443-4F28-9D48-C853C174575A}" destId="{7373EC65-EC7E-408E-A9F2-8DF81E2CCAD7}" srcOrd="0" destOrd="0" parTransId="{44D58262-EE00-414C-A781-3F6DCD8A38EC}" sibTransId="{72ECB7A1-616D-47CC-81A5-C4FB3F507150}"/>
    <dgm:cxn modelId="{430F1FC9-BB83-44B4-AC8D-AB5277CA1C0A}" type="presParOf" srcId="{54E3FA2A-9680-460A-B7DE-79C7188B8433}" destId="{838DA080-E284-4259-90F8-269253C79709}" srcOrd="0" destOrd="0" presId="urn:microsoft.com/office/officeart/2005/8/layout/vList5"/>
    <dgm:cxn modelId="{FC4FFCF7-1BD1-4874-B50C-30AEE74FAD58}" type="presParOf" srcId="{838DA080-E284-4259-90F8-269253C79709}" destId="{4BA4211E-1E9A-490F-9DEA-BC41A76A749A}" srcOrd="0" destOrd="0" presId="urn:microsoft.com/office/officeart/2005/8/layout/vList5"/>
    <dgm:cxn modelId="{0DAAFBD5-57A9-4D4F-856A-2EDAE3611544}" type="presParOf" srcId="{838DA080-E284-4259-90F8-269253C79709}" destId="{361E18F7-ED01-44E6-8C40-9C5E91F04F92}" srcOrd="1" destOrd="0" presId="urn:microsoft.com/office/officeart/2005/8/layout/vList5"/>
    <dgm:cxn modelId="{EA5B509E-70B5-48C0-B777-F696FBDEEE44}" type="presParOf" srcId="{54E3FA2A-9680-460A-B7DE-79C7188B8433}" destId="{6E743333-A52B-45AF-B43D-B0674B8BF496}" srcOrd="1" destOrd="0" presId="urn:microsoft.com/office/officeart/2005/8/layout/vList5"/>
    <dgm:cxn modelId="{4F8D92F0-9C2A-4F90-8F52-EEFE2B201E72}" type="presParOf" srcId="{54E3FA2A-9680-460A-B7DE-79C7188B8433}" destId="{78E73D52-B401-44F8-868F-A7E681DE154B}" srcOrd="2" destOrd="0" presId="urn:microsoft.com/office/officeart/2005/8/layout/vList5"/>
    <dgm:cxn modelId="{1BF82C39-87B5-4546-9DDC-3BE605752E7D}" type="presParOf" srcId="{78E73D52-B401-44F8-868F-A7E681DE154B}" destId="{6B399BB2-0B7D-4BA7-909F-38844C304F54}" srcOrd="0" destOrd="0" presId="urn:microsoft.com/office/officeart/2005/8/layout/vList5"/>
    <dgm:cxn modelId="{F23AAB57-4423-4FB3-A257-AE5B80BC091C}" type="presParOf" srcId="{78E73D52-B401-44F8-868F-A7E681DE154B}" destId="{EF193801-6793-43AB-A1CC-91C1F0CE4CC5}" srcOrd="1" destOrd="0" presId="urn:microsoft.com/office/officeart/2005/8/layout/vList5"/>
    <dgm:cxn modelId="{81CD61D0-53D5-4A0B-86DC-8C717E3B4EDB}" type="presParOf" srcId="{54E3FA2A-9680-460A-B7DE-79C7188B8433}" destId="{E1D08769-5B00-4FE6-A4A7-357F9CFB7DAC}" srcOrd="3" destOrd="0" presId="urn:microsoft.com/office/officeart/2005/8/layout/vList5"/>
    <dgm:cxn modelId="{0397EE0D-23BF-4507-951E-5569F71E2F38}" type="presParOf" srcId="{54E3FA2A-9680-460A-B7DE-79C7188B8433}" destId="{D6950CFF-280C-4448-BE54-40896B4C9806}" srcOrd="4" destOrd="0" presId="urn:microsoft.com/office/officeart/2005/8/layout/vList5"/>
    <dgm:cxn modelId="{0F89304B-0356-419B-B489-63A17874EC79}" type="presParOf" srcId="{D6950CFF-280C-4448-BE54-40896B4C9806}" destId="{1B5FC593-ADFA-4127-A892-314BAED7BB70}" srcOrd="0" destOrd="0" presId="urn:microsoft.com/office/officeart/2005/8/layout/vList5"/>
    <dgm:cxn modelId="{8F17A7FE-7A9F-4680-B05A-87567EF5D183}" type="presParOf" srcId="{D6950CFF-280C-4448-BE54-40896B4C9806}" destId="{B4EC7BD4-2B4F-426E-8ACF-D40407384CF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61E18F7-ED01-44E6-8C40-9C5E91F04F92}">
      <dsp:nvSpPr>
        <dsp:cNvPr id="0" name=""/>
        <dsp:cNvSpPr/>
      </dsp:nvSpPr>
      <dsp:spPr>
        <a:xfrm rot="5400000">
          <a:off x="5244657" y="-1973722"/>
          <a:ext cx="1262390" cy="5530214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b="1" kern="1200" dirty="0" smtClean="0">
              <a:latin typeface="Georgia" pitchFamily="18" charset="0"/>
            </a:rPr>
            <a:t>Повышение </a:t>
          </a:r>
          <a:r>
            <a:rPr lang="ru-RU" sz="1900" b="1" kern="1200" dirty="0" err="1" smtClean="0">
              <a:latin typeface="Georgia" pitchFamily="18" charset="0"/>
            </a:rPr>
            <a:t>з</a:t>
          </a:r>
          <a:r>
            <a:rPr lang="en-US" sz="1900" b="1" kern="1200" dirty="0" smtClean="0">
              <a:latin typeface="Georgia" pitchFamily="18" charset="0"/>
            </a:rPr>
            <a:t>/</a:t>
          </a:r>
          <a:r>
            <a:rPr lang="ru-RU" sz="1900" b="1" kern="1200" dirty="0" err="1" smtClean="0">
              <a:latin typeface="Georgia" pitchFamily="18" charset="0"/>
            </a:rPr>
            <a:t>п</a:t>
          </a:r>
          <a:r>
            <a:rPr lang="ru-RU" sz="1900" b="1" kern="1200" dirty="0" smtClean="0">
              <a:latin typeface="Georgia" pitchFamily="18" charset="0"/>
            </a:rPr>
            <a:t>, премии, бонусы, предоставление бесплатных путевок, медицинского обслуживания, оплату обедов и транспортных расходов и др.</a:t>
          </a:r>
          <a:endParaRPr lang="ru-RU" sz="1900" b="1" kern="1200" dirty="0">
            <a:latin typeface="Georgia" pitchFamily="18" charset="0"/>
          </a:endParaRPr>
        </a:p>
      </dsp:txBody>
      <dsp:txXfrm rot="5400000">
        <a:off x="5244657" y="-1973722"/>
        <a:ext cx="1262390" cy="5530214"/>
      </dsp:txXfrm>
    </dsp:sp>
    <dsp:sp modelId="{4BA4211E-1E9A-490F-9DEA-BC41A76A749A}">
      <dsp:nvSpPr>
        <dsp:cNvPr id="0" name=""/>
        <dsp:cNvSpPr/>
      </dsp:nvSpPr>
      <dsp:spPr>
        <a:xfrm>
          <a:off x="0" y="2390"/>
          <a:ext cx="3110745" cy="1577987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rPr>
            <a:t>Экономические 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itchFamily="18" charset="0"/>
          </a:endParaRPr>
        </a:p>
      </dsp:txBody>
      <dsp:txXfrm>
        <a:off x="0" y="2390"/>
        <a:ext cx="3110745" cy="1577987"/>
      </dsp:txXfrm>
    </dsp:sp>
    <dsp:sp modelId="{EF193801-6793-43AB-A1CC-91C1F0CE4CC5}">
      <dsp:nvSpPr>
        <dsp:cNvPr id="0" name=""/>
        <dsp:cNvSpPr/>
      </dsp:nvSpPr>
      <dsp:spPr>
        <a:xfrm rot="5400000">
          <a:off x="5244657" y="-316835"/>
          <a:ext cx="1262390" cy="5530214"/>
        </a:xfrm>
        <a:prstGeom prst="round2SameRect">
          <a:avLst/>
        </a:prstGeom>
        <a:solidFill>
          <a:schemeClr val="accent4">
            <a:tint val="40000"/>
            <a:alpha val="90000"/>
            <a:hueOff val="-1972853"/>
            <a:satOff val="11079"/>
            <a:lumOff val="704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1972853"/>
              <a:satOff val="11079"/>
              <a:lumOff val="704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latin typeface="Georgia" pitchFamily="18" charset="0"/>
            </a:rPr>
            <a:t>Престижность труда, возможность профессионального и карьерного роста, получения образования и др.</a:t>
          </a:r>
          <a:endParaRPr lang="ru-RU" sz="2000" b="1" kern="1200" dirty="0">
            <a:latin typeface="Georgia" pitchFamily="18" charset="0"/>
          </a:endParaRPr>
        </a:p>
      </dsp:txBody>
      <dsp:txXfrm rot="5400000">
        <a:off x="5244657" y="-316835"/>
        <a:ext cx="1262390" cy="5530214"/>
      </dsp:txXfrm>
    </dsp:sp>
    <dsp:sp modelId="{6B399BB2-0B7D-4BA7-909F-38844C304F54}">
      <dsp:nvSpPr>
        <dsp:cNvPr id="0" name=""/>
        <dsp:cNvSpPr/>
      </dsp:nvSpPr>
      <dsp:spPr>
        <a:xfrm>
          <a:off x="0" y="1659278"/>
          <a:ext cx="3110745" cy="1577987"/>
        </a:xfrm>
        <a:prstGeom prst="round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rPr>
            <a:t>Социальные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itchFamily="18" charset="0"/>
          </a:endParaRPr>
        </a:p>
      </dsp:txBody>
      <dsp:txXfrm>
        <a:off x="0" y="1659278"/>
        <a:ext cx="3110745" cy="1577987"/>
      </dsp:txXfrm>
    </dsp:sp>
    <dsp:sp modelId="{B4EC7BD4-2B4F-426E-8ACF-D40407384CFA}">
      <dsp:nvSpPr>
        <dsp:cNvPr id="0" name=""/>
        <dsp:cNvSpPr/>
      </dsp:nvSpPr>
      <dsp:spPr>
        <a:xfrm rot="5400000">
          <a:off x="5244657" y="1340052"/>
          <a:ext cx="1262390" cy="5530214"/>
        </a:xfrm>
        <a:prstGeom prst="round2SameRect">
          <a:avLst/>
        </a:prstGeom>
        <a:solidFill>
          <a:schemeClr val="accent4">
            <a:tint val="40000"/>
            <a:alpha val="90000"/>
            <a:hueOff val="-3945706"/>
            <a:satOff val="22157"/>
            <a:lumOff val="1408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3945706"/>
              <a:satOff val="22157"/>
              <a:lumOff val="140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effectLst/>
              <a:latin typeface="Georgia" pitchFamily="18" charset="0"/>
            </a:rPr>
            <a:t>Почет и уважение</a:t>
          </a:r>
          <a:endParaRPr lang="ru-RU" sz="2000" b="1" kern="1200" dirty="0">
            <a:effectLst/>
            <a:latin typeface="Georgia" pitchFamily="18" charset="0"/>
          </a:endParaRPr>
        </a:p>
      </dsp:txBody>
      <dsp:txXfrm rot="5400000">
        <a:off x="5244657" y="1340052"/>
        <a:ext cx="1262390" cy="5530214"/>
      </dsp:txXfrm>
    </dsp:sp>
    <dsp:sp modelId="{1B5FC593-ADFA-4127-A892-314BAED7BB70}">
      <dsp:nvSpPr>
        <dsp:cNvPr id="0" name=""/>
        <dsp:cNvSpPr/>
      </dsp:nvSpPr>
      <dsp:spPr>
        <a:xfrm>
          <a:off x="0" y="3316165"/>
          <a:ext cx="3110745" cy="1577987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rPr>
            <a:t>Моральные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itchFamily="18" charset="0"/>
          </a:endParaRPr>
        </a:p>
      </dsp:txBody>
      <dsp:txXfrm>
        <a:off x="0" y="3316165"/>
        <a:ext cx="3110745" cy="15779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6840C-9398-401C-896E-A80AF4CE8F71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224CF-FDC2-423B-8DDD-F8D809E42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6840C-9398-401C-896E-A80AF4CE8F71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224CF-FDC2-423B-8DDD-F8D809E42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6840C-9398-401C-896E-A80AF4CE8F71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224CF-FDC2-423B-8DDD-F8D809E42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6840C-9398-401C-896E-A80AF4CE8F71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224CF-FDC2-423B-8DDD-F8D809E42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6840C-9398-401C-896E-A80AF4CE8F71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224CF-FDC2-423B-8DDD-F8D809E42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6840C-9398-401C-896E-A80AF4CE8F71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224CF-FDC2-423B-8DDD-F8D809E42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6840C-9398-401C-896E-A80AF4CE8F71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224CF-FDC2-423B-8DDD-F8D809E42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6840C-9398-401C-896E-A80AF4CE8F71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224CF-FDC2-423B-8DDD-F8D809E42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6840C-9398-401C-896E-A80AF4CE8F71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224CF-FDC2-423B-8DDD-F8D809E42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6840C-9398-401C-896E-A80AF4CE8F71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224CF-FDC2-423B-8DDD-F8D809E42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6840C-9398-401C-896E-A80AF4CE8F71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224CF-FDC2-423B-8DDD-F8D809E42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6840C-9398-401C-896E-A80AF4CE8F71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E224CF-FDC2-423B-8DDD-F8D809E42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microsoft.com/office/2007/relationships/diagramDrawing" Target="../diagrams/drawing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ont.ws/uploads/pic/2020/4/2%D1%91134413.jpg"/>
          <p:cNvPicPr>
            <a:picLocks noChangeAspect="1" noChangeArrowheads="1"/>
          </p:cNvPicPr>
          <p:nvPr/>
        </p:nvPicPr>
        <p:blipFill>
          <a:blip r:embed="rId2" cstate="print">
            <a:lum/>
          </a:blip>
          <a:srcRect/>
          <a:stretch>
            <a:fillRect/>
          </a:stretch>
        </p:blipFill>
        <p:spPr bwMode="auto">
          <a:xfrm>
            <a:off x="0" y="0"/>
            <a:ext cx="9144000" cy="573325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5085184"/>
            <a:ext cx="9144000" cy="1772816"/>
          </a:xfrm>
          <a:prstGeom prst="rect">
            <a:avLst/>
          </a:prstGeom>
          <a:gradFill flip="none" rotWithShape="1">
            <a:gsLst>
              <a:gs pos="57000">
                <a:schemeClr val="dk1">
                  <a:shade val="51000"/>
                  <a:satMod val="130000"/>
                  <a:alpha val="57000"/>
                </a:schemeClr>
              </a:gs>
              <a:gs pos="80000">
                <a:schemeClr val="dk1">
                  <a:shade val="93000"/>
                  <a:satMod val="130000"/>
                </a:schemeClr>
              </a:gs>
              <a:gs pos="100000">
                <a:schemeClr val="dk1">
                  <a:shade val="94000"/>
                  <a:satMod val="13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rgbClr val="FFFF00"/>
                </a:solidFill>
                <a:latin typeface="Georgia" pitchFamily="18" charset="0"/>
              </a:rPr>
              <a:t>1 часть</a:t>
            </a:r>
            <a:r>
              <a:rPr lang="ru-RU" sz="6000" b="1" i="1" dirty="0" smtClean="0">
                <a:solidFill>
                  <a:srgbClr val="FFFF00"/>
                </a:solidFill>
                <a:latin typeface="Georgia" pitchFamily="18" charset="0"/>
              </a:rPr>
              <a:t>«Занятость и безработица»</a:t>
            </a:r>
            <a:endParaRPr lang="ru-RU" sz="6000" b="1" i="1" dirty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96136" y="6581001"/>
            <a:ext cx="3347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b="1" i="1" dirty="0" smtClean="0">
                <a:latin typeface="Georgia" pitchFamily="18" charset="0"/>
              </a:rPr>
              <a:t>Составитель: Назарова А.В. </a:t>
            </a:r>
            <a:endParaRPr lang="ru-RU" sz="12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19675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Фрикционная безработица:</a:t>
            </a:r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1412776"/>
            <a:ext cx="7488832" cy="525658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514350" indent="-514350" algn="ctr">
              <a:buAutoNum type="arabicPeriod"/>
            </a:pPr>
            <a:r>
              <a:rPr lang="ru-RU" sz="2800" b="1" i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Есть при  любой экономической ситуации в стране;</a:t>
            </a:r>
          </a:p>
          <a:p>
            <a:pPr marL="514350" indent="-514350" algn="ctr">
              <a:buAutoNum type="arabicPeriod"/>
            </a:pPr>
            <a:endParaRPr lang="ru-RU" b="1" i="1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  <a:latin typeface="Georgia" pitchFamily="18" charset="0"/>
            </a:endParaRPr>
          </a:p>
          <a:p>
            <a:pPr algn="ctr"/>
            <a:r>
              <a:rPr lang="ru-RU" sz="2800" b="1" i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2. Отражает свободу продажи людьми своих трудовых услуг;</a:t>
            </a:r>
          </a:p>
          <a:p>
            <a:pPr algn="ctr"/>
            <a:endParaRPr lang="ru-RU" b="1" i="1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  <a:latin typeface="Georgia" pitchFamily="18" charset="0"/>
            </a:endParaRPr>
          </a:p>
          <a:p>
            <a:pPr algn="ctr"/>
            <a:r>
              <a:rPr lang="ru-RU" sz="2800" b="1" i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3. Снижение может быть связано с улучшением информационного обеспечения рынка труда, устранением факторов, препятствующих мобильности рабочей силы. </a:t>
            </a:r>
          </a:p>
          <a:p>
            <a:pPr algn="ctr"/>
            <a:r>
              <a:rPr lang="ru-RU" sz="2400" b="1" i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 </a:t>
            </a:r>
            <a:endParaRPr lang="ru-RU" sz="2400" dirty="0"/>
          </a:p>
        </p:txBody>
      </p:sp>
      <p:pic>
        <p:nvPicPr>
          <p:cNvPr id="6" name="Picture 2" descr="https://habazavr.ru/prezentaciya-uchitelnica-u-doski/uchitelnica-u-doski_013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D1D0D0"/>
              </a:clrFrom>
              <a:clrTo>
                <a:srgbClr val="D1D0D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484784"/>
            <a:ext cx="1491921" cy="537321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796136" y="6581001"/>
            <a:ext cx="3347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b="1" i="1" dirty="0" smtClean="0">
                <a:latin typeface="Georgia" pitchFamily="18" charset="0"/>
              </a:rPr>
              <a:t>Составитель: Назарова А.В. </a:t>
            </a:r>
            <a:endParaRPr lang="ru-RU" sz="12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1340768"/>
            <a:ext cx="8568952" cy="266429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00" b="1" i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совокупность экономических и юридических процедур, обеспечивающих обмен трудовых услуг на заработную плату и другие блага, которые фирмы готовы предоставить в обмен на эти услуги.</a:t>
            </a:r>
            <a:endParaRPr lang="ru-RU" sz="2600" dirty="0"/>
          </a:p>
        </p:txBody>
      </p:sp>
      <p:sp>
        <p:nvSpPr>
          <p:cNvPr id="6" name="Стрелка вниз 5"/>
          <p:cNvSpPr/>
          <p:nvPr/>
        </p:nvSpPr>
        <p:spPr>
          <a:xfrm>
            <a:off x="7668344" y="980728"/>
            <a:ext cx="792088" cy="504056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98072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3200" b="1" i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1. Рынок труда.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4365104"/>
            <a:ext cx="3384376" cy="72008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Предложение 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364088" y="4365104"/>
            <a:ext cx="3384376" cy="72008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Спрос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323528" y="5661248"/>
            <a:ext cx="34563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Georgia" pitchFamily="18" charset="0"/>
              </a:rPr>
              <a:t>Формируют работники</a:t>
            </a:r>
            <a:endParaRPr lang="ru-RU" sz="2400" b="1" i="1" dirty="0">
              <a:latin typeface="Georg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20072" y="5589240"/>
            <a:ext cx="34563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Georgia" pitchFamily="18" charset="0"/>
              </a:rPr>
              <a:t>Формируют работодатели</a:t>
            </a:r>
            <a:endParaRPr lang="ru-RU" sz="2400" b="1" i="1" dirty="0">
              <a:latin typeface="Georgia" pitchFamily="18" charset="0"/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1691680" y="5157192"/>
            <a:ext cx="360040" cy="432048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6804248" y="5157192"/>
            <a:ext cx="360040" cy="432048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 descr="prodat_dolyu_v_biznese-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7864" y="5373216"/>
            <a:ext cx="2051720" cy="123103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796136" y="6581001"/>
            <a:ext cx="3347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b="1" i="1" dirty="0" smtClean="0">
                <a:latin typeface="Georgia" pitchFamily="18" charset="0"/>
              </a:rPr>
              <a:t>Составитель: Назарова А.В. </a:t>
            </a:r>
            <a:endParaRPr lang="ru-RU" sz="12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1844824"/>
            <a:ext cx="8100392" cy="136815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                               - это оплата трудовых услуг, предоставляемых наемными работниками</a:t>
            </a:r>
            <a:endParaRPr lang="ru-RU" sz="24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0" y="0"/>
            <a:ext cx="9144000" cy="98072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2800" b="1" i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2. Заработная плата, виды заработной платы. </a:t>
            </a:r>
          </a:p>
          <a:p>
            <a:pPr>
              <a:buNone/>
            </a:pPr>
            <a:r>
              <a:rPr lang="ru-RU" i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    </a:t>
            </a:r>
            <a:endParaRPr lang="ru-RU" i="1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268760"/>
            <a:ext cx="3059832" cy="108012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Заработная плата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3861048"/>
            <a:ext cx="2448272" cy="9144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Оклад 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987824" y="3861048"/>
            <a:ext cx="2448272" cy="9144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Сдельная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796136" y="3861048"/>
            <a:ext cx="2952328" cy="9144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П</a:t>
            </a:r>
            <a:r>
              <a:rPr lang="ru-RU" sz="2800" b="1" i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ремиальная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5229200"/>
            <a:ext cx="3744416" cy="914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Номинальная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788024" y="5229200"/>
            <a:ext cx="3744416" cy="914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Реальная 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5796136" y="6581001"/>
            <a:ext cx="3347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b="1" i="1" dirty="0" smtClean="0">
                <a:latin typeface="Georgia" pitchFamily="18" charset="0"/>
              </a:rPr>
              <a:t>Составитель: Назарова А.В. </a:t>
            </a:r>
            <a:endParaRPr lang="ru-RU" sz="12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51520" y="836712"/>
            <a:ext cx="4032448" cy="446449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Установленный ежемесячный размер </a:t>
            </a:r>
            <a:r>
              <a:rPr lang="ru-RU" sz="2400" b="1" i="1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з</a:t>
            </a:r>
            <a:r>
              <a:rPr lang="en-US" sz="2400" b="1" i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/</a:t>
            </a:r>
            <a:r>
              <a:rPr lang="ru-RU" sz="2400" b="1" i="1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п</a:t>
            </a:r>
            <a:r>
              <a:rPr lang="ru-RU" sz="2400" b="1" i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, который существенным образом не меняется от месяца к месяцу и может корректироваться  с учетом отработанного сотрудником времени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88640"/>
            <a:ext cx="4032448" cy="72008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Оклад 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860032" y="764704"/>
            <a:ext cx="4032448" cy="216024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Определяется объемом произведенной работником продукции 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788024" y="4221088"/>
            <a:ext cx="4104456" cy="216024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Дополнительные выплаты к окладу или сдельной оплате по итогам месяца, квартала, года. 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860032" y="188640"/>
            <a:ext cx="4032448" cy="7200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Сдельная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788024" y="3501008"/>
            <a:ext cx="4104456" cy="720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П</a:t>
            </a:r>
            <a:r>
              <a:rPr lang="ru-RU" sz="2800" b="1" i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ремиальная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5796136" y="6581001"/>
            <a:ext cx="3347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b="1" i="1" dirty="0" smtClean="0">
                <a:latin typeface="Georgia" pitchFamily="18" charset="0"/>
              </a:rPr>
              <a:t>Составитель: Назарова А.В. </a:t>
            </a:r>
            <a:endParaRPr lang="ru-RU" sz="12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908720"/>
            <a:ext cx="4283968" cy="266429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Полученная работником сумма денег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4283968" cy="914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Номинальная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83968" y="908720"/>
            <a:ext cx="4860032" cy="266429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Объем благ, которые можно приобрести на номинальную </a:t>
            </a:r>
            <a:r>
              <a:rPr lang="ru-RU" sz="2800" b="1" i="1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з</a:t>
            </a:r>
            <a:r>
              <a:rPr lang="en-US" sz="2800" b="1" i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/</a:t>
            </a:r>
            <a:r>
              <a:rPr lang="ru-RU" sz="2800" b="1" i="1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п</a:t>
            </a:r>
            <a:r>
              <a:rPr lang="ru-RU" sz="2800" b="1" i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 в определенный период времени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83968" y="0"/>
            <a:ext cx="4860032" cy="9144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Реальная </a:t>
            </a:r>
            <a:endParaRPr lang="ru-RU" sz="3200" dirty="0"/>
          </a:p>
        </p:txBody>
      </p:sp>
      <p:pic>
        <p:nvPicPr>
          <p:cNvPr id="21508" name="Picture 4" descr="https://s1.1zoom.ru/big0/915/Milk_Vegetables_White_background_Wicker_basket_545974_1280x85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44008" y="3859176"/>
            <a:ext cx="4499992" cy="2998823"/>
          </a:xfrm>
          <a:prstGeom prst="rect">
            <a:avLst/>
          </a:prstGeom>
          <a:noFill/>
        </p:spPr>
      </p:pic>
      <p:pic>
        <p:nvPicPr>
          <p:cNvPr id="21510" name="Picture 6" descr="https://u.9111s.ru/uploads/202203/21/1fb95ab54695cfbbf146e1d7fe893d94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919872"/>
            <a:ext cx="4427984" cy="2938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/>
          <p:cNvSpPr txBox="1"/>
          <p:nvPr/>
        </p:nvSpPr>
        <p:spPr>
          <a:xfrm>
            <a:off x="5796136" y="6581001"/>
            <a:ext cx="3347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b="1" i="1" dirty="0" smtClean="0">
                <a:latin typeface="Georgia" pitchFamily="18" charset="0"/>
              </a:rPr>
              <a:t>Составитель: Назарова А.В. </a:t>
            </a:r>
            <a:endParaRPr lang="ru-RU" sz="12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19675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Стимулы для повышения производительности и качества труда: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179512" y="1628800"/>
          <a:ext cx="8640960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2530" name="Picture 2" descr="https://rodpro56.ru/wp-content/uploads/2021/10/29cdf949-9ea1-4807-a966-96236a847667.jpe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28184" y="4557822"/>
            <a:ext cx="3211465" cy="230017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96136" y="6581001"/>
            <a:ext cx="3347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b="1" i="1" dirty="0" smtClean="0">
                <a:latin typeface="Georgia" pitchFamily="18" charset="0"/>
              </a:rPr>
              <a:t>Составитель: Назарова А.В. </a:t>
            </a:r>
            <a:endParaRPr lang="ru-RU" sz="12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19675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Причины различий в оплате труда работников:</a:t>
            </a:r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412776"/>
            <a:ext cx="4032448" cy="158417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Квалификация работников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788024" y="1412776"/>
            <a:ext cx="4104456" cy="158417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Продолжительность рабочего времени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788024" y="3212976"/>
            <a:ext cx="4104456" cy="1800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Степень ответственности за результаты работы предприятия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5229200"/>
            <a:ext cx="4032000" cy="136815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Сложность труда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788024" y="5229200"/>
            <a:ext cx="4104456" cy="136795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Ограниченность талантов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3212976"/>
            <a:ext cx="4032448" cy="1800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Неодинаковая тягость труда (вредность)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5796136" y="6581001"/>
            <a:ext cx="3347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b="1" i="1" dirty="0" smtClean="0">
                <a:latin typeface="Georgia" pitchFamily="18" charset="0"/>
              </a:rPr>
              <a:t>Составитель: Назарова А.В. </a:t>
            </a:r>
            <a:endParaRPr lang="ru-RU" sz="12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xn--38-glcd9c.xn--p1ai/wp-content/uploads/2021/09/1620268465_22-phonoteka_org-p-bezrabotitsa-fon-26.jpg"/>
          <p:cNvPicPr>
            <a:picLocks noChangeAspect="1" noChangeArrowheads="1"/>
          </p:cNvPicPr>
          <p:nvPr/>
        </p:nvPicPr>
        <p:blipFill>
          <a:blip r:embed="rId2" cstate="screen">
            <a:lum contras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1520" y="548680"/>
            <a:ext cx="8712968" cy="540060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rgbClr val="FFFF00"/>
                </a:solidFill>
                <a:latin typeface="Georgia" pitchFamily="18" charset="0"/>
              </a:rPr>
              <a:t>Рабочая сила –</a:t>
            </a:r>
          </a:p>
          <a:p>
            <a:pPr algn="ctr"/>
            <a:endParaRPr lang="ru-RU" sz="2800" b="1" i="1" dirty="0" smtClean="0">
              <a:solidFill>
                <a:srgbClr val="FFFF00"/>
              </a:solidFill>
              <a:latin typeface="Georgia" pitchFamily="18" charset="0"/>
            </a:endParaRPr>
          </a:p>
          <a:p>
            <a:pPr algn="ctr"/>
            <a:r>
              <a:rPr lang="ru-RU" sz="3200" b="1" i="1" dirty="0" smtClean="0">
                <a:solidFill>
                  <a:schemeClr val="bg1"/>
                </a:solidFill>
                <a:latin typeface="Georgia" pitchFamily="18" charset="0"/>
              </a:rPr>
              <a:t>общая численность граждан страны в </a:t>
            </a:r>
            <a:r>
              <a:rPr lang="ru-RU" sz="3200" b="1" i="1" u="sng" dirty="0" smtClean="0">
                <a:solidFill>
                  <a:schemeClr val="bg1"/>
                </a:solidFill>
                <a:latin typeface="Georgia" pitchFamily="18" charset="0"/>
              </a:rPr>
              <a:t>трудоспособном возрасте</a:t>
            </a:r>
            <a:r>
              <a:rPr lang="ru-RU" sz="3200" b="1" i="1" dirty="0" smtClean="0">
                <a:solidFill>
                  <a:schemeClr val="bg1"/>
                </a:solidFill>
                <a:latin typeface="Georgia" pitchFamily="18" charset="0"/>
              </a:rPr>
              <a:t>, которые имеют работу, и граждан, которые найти работу не могут. </a:t>
            </a:r>
            <a:endParaRPr lang="ru-RU" sz="3200" b="1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96136" y="6581001"/>
            <a:ext cx="3347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b="1" i="1" dirty="0" smtClean="0">
                <a:latin typeface="Georgia" pitchFamily="18" charset="0"/>
              </a:rPr>
              <a:t>Составитель: Назарова А.В. </a:t>
            </a:r>
            <a:endParaRPr lang="ru-RU" sz="12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regcomment.ru/wp-content/uploads/2021/03/4120963.jpg"/>
          <p:cNvPicPr>
            <a:picLocks noChangeAspect="1" noChangeArrowheads="1"/>
          </p:cNvPicPr>
          <p:nvPr/>
        </p:nvPicPr>
        <p:blipFill>
          <a:blip r:embed="rId2" cstate="print">
            <a:lum contrast="-20000"/>
          </a:blip>
          <a:srcRect/>
          <a:stretch>
            <a:fillRect/>
          </a:stretch>
        </p:blipFill>
        <p:spPr bwMode="auto">
          <a:xfrm>
            <a:off x="0" y="3068960"/>
            <a:ext cx="9144000" cy="378904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980728"/>
            <a:ext cx="9144000" cy="2808312"/>
          </a:xfrm>
          <a:prstGeom prst="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Georgia" pitchFamily="18" charset="0"/>
              </a:rPr>
              <a:t>наличие в стране трудоспособных граждан, которые желают трудиться по найму при сложившемся уровне оплаты труда, но не могут найти работу по своей специальности или трудоустроиться вообще.</a:t>
            </a:r>
            <a:endParaRPr lang="ru-RU" sz="28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rgbClr val="FFFF00"/>
                </a:solidFill>
                <a:latin typeface="Georgia" pitchFamily="18" charset="0"/>
              </a:rPr>
              <a:t>Безработица - это</a:t>
            </a:r>
            <a:endParaRPr lang="ru-RU" sz="4000" b="1" i="1" dirty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96136" y="6581001"/>
            <a:ext cx="3347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b="1" i="1" dirty="0" smtClean="0">
                <a:latin typeface="Georgia" pitchFamily="18" charset="0"/>
              </a:rPr>
              <a:t>Составитель: Назарова А.В. </a:t>
            </a:r>
            <a:endParaRPr lang="ru-RU" sz="12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367</Words>
  <Application>Microsoft Office PowerPoint</Application>
  <PresentationFormat>Экран (4:3)</PresentationFormat>
  <Paragraphs>62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алена</dc:creator>
  <cp:lastModifiedBy>User</cp:lastModifiedBy>
  <cp:revision>20</cp:revision>
  <dcterms:created xsi:type="dcterms:W3CDTF">2023-02-15T12:41:41Z</dcterms:created>
  <dcterms:modified xsi:type="dcterms:W3CDTF">2023-04-24T07:34:52Z</dcterms:modified>
</cp:coreProperties>
</file>