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</p:sldMasterIdLst>
  <p:notesMasterIdLst>
    <p:notesMasterId r:id="rId21"/>
  </p:notesMasterIdLst>
  <p:sldIdLst>
    <p:sldId id="256" r:id="rId2"/>
    <p:sldId id="295" r:id="rId3"/>
    <p:sldId id="257" r:id="rId4"/>
    <p:sldId id="259" r:id="rId5"/>
    <p:sldId id="260" r:id="rId6"/>
    <p:sldId id="285" r:id="rId7"/>
    <p:sldId id="292" r:id="rId8"/>
    <p:sldId id="263" r:id="rId9"/>
    <p:sldId id="278" r:id="rId10"/>
    <p:sldId id="296" r:id="rId11"/>
    <p:sldId id="269" r:id="rId12"/>
    <p:sldId id="275" r:id="rId13"/>
    <p:sldId id="297" r:id="rId14"/>
    <p:sldId id="286" r:id="rId15"/>
    <p:sldId id="298" r:id="rId16"/>
    <p:sldId id="299" r:id="rId17"/>
    <p:sldId id="300" r:id="rId18"/>
    <p:sldId id="301" r:id="rId19"/>
    <p:sldId id="291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BA172-CA33-4F35-9FE5-B88AE1D0591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1097A-CC45-4002-97E8-93B4E21647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1097A-CC45-4002-97E8-93B4E2164751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13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73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6728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853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0125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348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72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9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739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65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23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463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85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706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633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325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A0218-A058-4CFE-9670-F27D0A0966A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0E0133E-E14D-4CDA-B26C-AB57B3F11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563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85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7956452" cy="28575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Фонетическая </a:t>
            </a:r>
            <a:br>
              <a:rPr lang="ru-RU" dirty="0"/>
            </a:br>
            <a:r>
              <a:rPr lang="ru-RU" dirty="0" smtClean="0"/>
              <a:t>ритмика </a:t>
            </a:r>
            <a:r>
              <a:rPr lang="ru-RU" dirty="0"/>
              <a:t>в </a:t>
            </a:r>
            <a:r>
              <a:rPr lang="ru-RU" dirty="0" smtClean="0"/>
              <a:t>работе с детьми с нарушением речи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653136"/>
            <a:ext cx="7854696" cy="175260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r>
              <a:rPr lang="ru-RU" dirty="0" smtClean="0"/>
              <a:t>ГБДОУ детский сад №6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Учитель-логопед </a:t>
            </a:r>
            <a:r>
              <a:rPr lang="ru-RU" dirty="0" smtClean="0"/>
              <a:t>О.С. </a:t>
            </a:r>
            <a:r>
              <a:rPr lang="ru-RU" dirty="0" err="1" smtClean="0"/>
              <a:t>Рискова</a:t>
            </a:r>
            <a:endParaRPr lang="ru-RU" dirty="0" smtClean="0"/>
          </a:p>
          <a:p>
            <a:endParaRPr lang="ru-RU" dirty="0"/>
          </a:p>
          <a:p>
            <a:pPr algn="ctr"/>
            <a:r>
              <a:rPr lang="ru-RU" dirty="0" smtClean="0"/>
              <a:t>Февраль 2022 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Гласные </a:t>
            </a:r>
            <a:r>
              <a:rPr lang="ru-RU" dirty="0" smtClean="0"/>
              <a:t>И, Ы, Э.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21355" y="1447715"/>
            <a:ext cx="6591985" cy="3777622"/>
          </a:xfrm>
        </p:spPr>
        <p:txBody>
          <a:bodyPr>
            <a:normAutofit/>
          </a:bodyPr>
          <a:lstStyle/>
          <a:p>
            <a:r>
              <a:rPr lang="ru-RU" dirty="0" smtClean="0"/>
              <a:t>И </a:t>
            </a:r>
            <a:r>
              <a:rPr lang="ru-RU" dirty="0"/>
              <a:t>– </a:t>
            </a:r>
            <a:r>
              <a:rPr lang="ru-RU" dirty="0"/>
              <a:t>Вдох, руки вверх при одновременном произ­несении </a:t>
            </a:r>
            <a:r>
              <a:rPr lang="ru-RU" i="1" dirty="0"/>
              <a:t>и</a:t>
            </a:r>
            <a:r>
              <a:rPr lang="ru-RU" dirty="0" smtClean="0"/>
              <a:t>_______. Движение </a:t>
            </a:r>
            <a:r>
              <a:rPr lang="ru-RU" dirty="0"/>
              <a:t>ненапряжен­ное, слабое, длительное </a:t>
            </a:r>
            <a:endParaRPr lang="ru-RU" dirty="0" smtClean="0"/>
          </a:p>
          <a:p>
            <a:r>
              <a:rPr lang="ru-RU" dirty="0" smtClean="0"/>
              <a:t>Ы - Указательным </a:t>
            </a:r>
            <a:r>
              <a:rPr lang="ru-RU" dirty="0"/>
              <a:t>движением (резко) вы­бросить правую, затем левую руку вперед в сто­рону при одновременном произнесении слога </a:t>
            </a:r>
            <a:r>
              <a:rPr lang="ru-RU" i="1" dirty="0" smtClean="0"/>
              <a:t>ты</a:t>
            </a:r>
            <a:r>
              <a:rPr lang="ru-RU" dirty="0" smtClean="0"/>
              <a:t>. Движение </a:t>
            </a:r>
            <a:r>
              <a:rPr lang="ru-RU" dirty="0"/>
              <a:t>напряжен­ное, сильное, краткое</a:t>
            </a:r>
            <a:endParaRPr lang="ru-RU" dirty="0"/>
          </a:p>
          <a:p>
            <a:r>
              <a:rPr lang="ru-RU" dirty="0" smtClean="0"/>
              <a:t>Э </a:t>
            </a:r>
            <a:r>
              <a:rPr lang="ru-RU" dirty="0"/>
              <a:t>– </a:t>
            </a:r>
            <a:r>
              <a:rPr lang="ru-RU" dirty="0"/>
              <a:t>Вдох, руки впе­ред в стороны при одно­временном    произнесении э</a:t>
            </a:r>
            <a:r>
              <a:rPr lang="ru-RU" dirty="0" smtClean="0"/>
              <a:t>______. Движение </a:t>
            </a:r>
            <a:r>
              <a:rPr lang="ru-RU" dirty="0"/>
              <a:t>ненапряжен­ное, слабое, длительное 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352" y="4506864"/>
            <a:ext cx="1347312" cy="1949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242" y="4653108"/>
            <a:ext cx="1705476" cy="1795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76267"/>
            <a:ext cx="1747971" cy="18804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947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Смычные звонкие звуки </a:t>
            </a:r>
            <a:br>
              <a:rPr lang="ru-RU" dirty="0"/>
            </a:br>
            <a:r>
              <a:rPr lang="ru-RU" dirty="0"/>
              <a:t>Б, Д, Г.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3" y="1800165"/>
            <a:ext cx="6336704" cy="3501043"/>
          </a:xfrm>
        </p:spPr>
        <p:txBody>
          <a:bodyPr>
            <a:normAutofit/>
          </a:bodyPr>
          <a:lstStyle/>
          <a:p>
            <a:r>
              <a:rPr lang="ru-RU" dirty="0" smtClean="0"/>
              <a:t>Б </a:t>
            </a:r>
            <a:r>
              <a:rPr lang="ru-RU" dirty="0"/>
              <a:t>-  Как будто стряхиваем воду с правой, левой или с обеих рук одновременно. Движение ненапряжённое, слабое, краткое</a:t>
            </a:r>
            <a:r>
              <a:rPr lang="ru-RU" dirty="0" smtClean="0"/>
              <a:t>.</a:t>
            </a:r>
          </a:p>
          <a:p>
            <a:r>
              <a:rPr lang="ru-RU" dirty="0"/>
              <a:t>Д – Руки согнуты в локтях, ладони направлены к груди. Резкие движения то правой, то левой рукой, то двумя руками одновременно. Движение ненапряженное, слабое, краткое</a:t>
            </a:r>
            <a:r>
              <a:rPr lang="ru-RU" dirty="0" smtClean="0"/>
              <a:t>.</a:t>
            </a:r>
          </a:p>
          <a:p>
            <a:r>
              <a:rPr lang="ru-RU" dirty="0"/>
              <a:t>Г – запрокинув голову назад с одновременным произнесением слога ГА. Движение слегка  напряжённое, слабое, краткое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64"/>
          <a:stretch/>
        </p:blipFill>
        <p:spPr bwMode="auto">
          <a:xfrm>
            <a:off x="2123728" y="5001949"/>
            <a:ext cx="1800200" cy="1667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149" y="4797152"/>
            <a:ext cx="1440160" cy="18003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Сонорные звуки Л, Р.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 – вращать руками перед грудью с одновременным проговариванием слогов </a:t>
            </a:r>
            <a:r>
              <a:rPr lang="ru-RU" dirty="0" err="1"/>
              <a:t>ла</a:t>
            </a:r>
            <a:r>
              <a:rPr lang="ru-RU" dirty="0"/>
              <a:t>, </a:t>
            </a:r>
            <a:r>
              <a:rPr lang="ru-RU" dirty="0" err="1"/>
              <a:t>ла</a:t>
            </a:r>
            <a:r>
              <a:rPr lang="ru-RU" dirty="0"/>
              <a:t>, </a:t>
            </a:r>
            <a:r>
              <a:rPr lang="ru-RU" dirty="0" err="1"/>
              <a:t>ла</a:t>
            </a:r>
            <a:r>
              <a:rPr lang="ru-RU" dirty="0"/>
              <a:t>… Движение слегка напряжённое, слабое, краткое.</a:t>
            </a:r>
          </a:p>
          <a:p>
            <a:r>
              <a:rPr lang="ru-RU" dirty="0"/>
              <a:t>Р- мелкими, краткими, быстрыми движениями рук и ног имитировать вибрацию при одновременном воспроизведении Р_____. Движение напряжённое, сильное</a:t>
            </a:r>
            <a:r>
              <a:rPr lang="ru-RU"/>
              <a:t>, длительное.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680694"/>
            <a:ext cx="1728192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407" y="4680694"/>
            <a:ext cx="1740535" cy="18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132856"/>
            <a:ext cx="6591985" cy="3777622"/>
          </a:xfrm>
        </p:spPr>
        <p:txBody>
          <a:bodyPr/>
          <a:lstStyle/>
          <a:p>
            <a:pPr algn="ctr"/>
            <a:r>
              <a:rPr lang="ru-RU" b="1" dirty="0"/>
              <a:t>Обязательными на каждом занятии являются упражнения по работе над громкостью или высотой голоса, над интонацией, звуками и словом и фразой.</a:t>
            </a:r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i="1" dirty="0" smtClean="0"/>
              <a:t>движения </a:t>
            </a:r>
            <a:r>
              <a:rPr lang="ru-RU" i="1" dirty="0"/>
              <a:t>в процессе занятий фонетической ритмикой – это средство для достижения цели, которой является формирование речи или её коррекция. </a:t>
            </a:r>
            <a:endParaRPr lang="ru-RU" i="1" dirty="0" smtClean="0"/>
          </a:p>
          <a:p>
            <a:pPr algn="ctr"/>
            <a:r>
              <a:rPr lang="ru-RU" i="1" dirty="0" smtClean="0"/>
              <a:t>Конечная </a:t>
            </a:r>
            <a:r>
              <a:rPr lang="ru-RU" i="1" dirty="0"/>
              <a:t>цель этих занятий – фонетически правильно оформленная речь без движений.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30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Угадайте слово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64555"/>
            <a:ext cx="4215412" cy="3869784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/>
              <a:t>  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/>
              <a:t>Первый звук и движение – 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руки </a:t>
            </a:r>
            <a:r>
              <a:rPr lang="ru-RU" dirty="0"/>
              <a:t>согнуты в локтях, ладони направлены к груди. Резкое движение вперёд и обратно двумя руками одновременно</a:t>
            </a:r>
            <a:r>
              <a:rPr lang="ru-RU" dirty="0" smtClean="0"/>
              <a:t>.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28184" y="2768560"/>
            <a:ext cx="1080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64555"/>
            <a:ext cx="4215412" cy="3869784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/>
              <a:t>  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/>
              <a:t>Второй звук и движение – 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развести </a:t>
            </a:r>
            <a:r>
              <a:rPr lang="ru-RU" dirty="0"/>
              <a:t>руки вверх в стороны при </a:t>
            </a:r>
          </a:p>
          <a:p>
            <a:pPr marL="514350" indent="-51435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28184" y="2768560"/>
            <a:ext cx="10801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5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(О)</a:t>
            </a:r>
            <a:endParaRPr lang="ru-RU" sz="5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52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556792"/>
            <a:ext cx="4215412" cy="3869784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/>
              <a:t>  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/>
              <a:t>Третий звук и движение – 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как </a:t>
            </a:r>
            <a:r>
              <a:rPr lang="ru-RU" dirty="0"/>
              <a:t>будто стряхиваем воду с рук.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28184" y="2768560"/>
            <a:ext cx="1080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702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556792"/>
            <a:ext cx="4215412" cy="3869784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/>
              <a:t>  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/>
              <a:t>Четвертый звук и движение – мелкими, быстрыми, краткими движениями рук имитировать дрожание.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28184" y="2768560"/>
            <a:ext cx="1080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9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556792"/>
            <a:ext cx="4215412" cy="3869784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/>
              <a:t>  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/>
              <a:t>Пятый звук и движение – описываем руками круг в воздухе и соединяем руки ладонями вниз над головой.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28184" y="2768560"/>
            <a:ext cx="1080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10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334404" cy="4214842"/>
          </a:xfrm>
        </p:spPr>
        <p:txBody>
          <a:bodyPr/>
          <a:lstStyle/>
          <a:p>
            <a:pPr algn="ctr"/>
            <a:r>
              <a:rPr lang="ru-RU" dirty="0"/>
              <a:t>          Мы произнесли слово «ДОБРО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en-US" dirty="0" smtClean="0"/>
              <a:t>[</a:t>
            </a:r>
            <a:r>
              <a:rPr lang="ru-RU" dirty="0" err="1" smtClean="0"/>
              <a:t>дабро</a:t>
            </a:r>
            <a:r>
              <a:rPr lang="en-US" dirty="0" smtClean="0"/>
              <a:t>]</a:t>
            </a:r>
            <a:r>
              <a:rPr lang="ru-RU" smtClean="0"/>
              <a:t/>
            </a:r>
            <a:br>
              <a:rPr lang="ru-RU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Желаю Вам добра </a:t>
            </a:r>
            <a:br>
              <a:rPr lang="ru-RU" dirty="0"/>
            </a:br>
            <a:r>
              <a:rPr lang="ru-RU" dirty="0"/>
              <a:t>и успехов во всех начинаниях!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5" y="1628800"/>
            <a:ext cx="7058745" cy="4282422"/>
          </a:xfrm>
        </p:spPr>
        <p:txBody>
          <a:bodyPr>
            <a:normAutofit/>
          </a:bodyPr>
          <a:lstStyle/>
          <a:p>
            <a:r>
              <a:rPr lang="ru-RU" dirty="0"/>
              <a:t>Одной из методик, направленных на формирование чувства ритма, является </a:t>
            </a:r>
            <a:r>
              <a:rPr lang="ru-RU" b="1" dirty="0"/>
              <a:t>ритмика</a:t>
            </a:r>
            <a:r>
              <a:rPr lang="ru-RU" dirty="0"/>
              <a:t>. 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педагогическом аспекте </a:t>
            </a:r>
            <a:r>
              <a:rPr lang="ru-RU" b="1" dirty="0"/>
              <a:t>ритмика</a:t>
            </a:r>
            <a:r>
              <a:rPr lang="ru-RU" dirty="0"/>
              <a:t>  – это система физических упражнений, построенная на связи </a:t>
            </a:r>
            <a:r>
              <a:rPr lang="ru-RU" i="1" dirty="0"/>
              <a:t>движений с музыкой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Материал для </a:t>
            </a:r>
            <a:r>
              <a:rPr lang="ru-RU" dirty="0"/>
              <a:t>развития чувства </a:t>
            </a:r>
            <a:r>
              <a:rPr lang="ru-RU" dirty="0" smtClean="0"/>
              <a:t>ритма разнообразен:  двигательные </a:t>
            </a:r>
            <a:r>
              <a:rPr lang="ru-RU" dirty="0"/>
              <a:t>упражнения, </a:t>
            </a:r>
            <a:r>
              <a:rPr lang="ru-RU" dirty="0" smtClean="0"/>
              <a:t>стихи</a:t>
            </a:r>
            <a:r>
              <a:rPr lang="ru-RU" dirty="0"/>
              <a:t>, </a:t>
            </a:r>
            <a:r>
              <a:rPr lang="ru-RU" dirty="0" err="1"/>
              <a:t>потешки</a:t>
            </a:r>
            <a:r>
              <a:rPr lang="ru-RU" dirty="0"/>
              <a:t>, </a:t>
            </a:r>
            <a:r>
              <a:rPr lang="ru-RU" dirty="0" smtClean="0"/>
              <a:t>пальчиковые гимнастики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32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Из истории создания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5" y="1628800"/>
            <a:ext cx="7344817" cy="460851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Фонетическая ритмика является частью </a:t>
            </a:r>
            <a:r>
              <a:rPr lang="ru-RU" dirty="0" err="1"/>
              <a:t>верботонального</a:t>
            </a:r>
            <a:r>
              <a:rPr lang="ru-RU" dirty="0"/>
              <a:t> метода реабилитации лиц с серьёзными проблемами в коммуникации.</a:t>
            </a:r>
          </a:p>
          <a:p>
            <a:r>
              <a:rPr lang="ru-RU" dirty="0"/>
              <a:t>Этот метод в 1950 году разработал лингвист Петер </a:t>
            </a:r>
            <a:r>
              <a:rPr lang="ru-RU" dirty="0" err="1"/>
              <a:t>Губерина</a:t>
            </a:r>
            <a:r>
              <a:rPr lang="ru-RU" dirty="0"/>
              <a:t> в Загребе.</a:t>
            </a:r>
          </a:p>
          <a:p>
            <a:r>
              <a:rPr lang="ru-RU" dirty="0"/>
              <a:t>По </a:t>
            </a:r>
            <a:r>
              <a:rPr lang="ru-RU" dirty="0" err="1"/>
              <a:t>верботональному</a:t>
            </a:r>
            <a:r>
              <a:rPr lang="ru-RU" dirty="0"/>
              <a:t> методу в настоящее время работают более 600 центров в 70-ти странах мира</a:t>
            </a:r>
            <a:r>
              <a:rPr lang="ru-RU" dirty="0" smtClean="0"/>
              <a:t>.</a:t>
            </a:r>
          </a:p>
          <a:p>
            <a:r>
              <a:rPr lang="ru-RU" dirty="0"/>
              <a:t>Как метод работы над произношением слабослышащих детей фонетическая ритмика была заимствована группой советских педагогов под руководством </a:t>
            </a:r>
            <a:r>
              <a:rPr lang="ru-RU" dirty="0" err="1"/>
              <a:t>Э.И.Леонгард</a:t>
            </a:r>
            <a:r>
              <a:rPr lang="ru-RU" dirty="0"/>
              <a:t> в Реабилитационном центре «</a:t>
            </a:r>
            <a:r>
              <a:rPr lang="ru-RU" dirty="0" err="1"/>
              <a:t>Суваг</a:t>
            </a:r>
            <a:r>
              <a:rPr lang="ru-RU" dirty="0"/>
              <a:t>» в Загребе.</a:t>
            </a:r>
          </a:p>
          <a:p>
            <a:r>
              <a:rPr lang="ru-RU" dirty="0"/>
              <a:t>Антонина Николаевна </a:t>
            </a:r>
            <a:r>
              <a:rPr lang="ru-RU" dirty="0" err="1"/>
              <a:t>Пфафенродт</a:t>
            </a:r>
            <a:r>
              <a:rPr lang="ru-RU" dirty="0"/>
              <a:t> и Татьяна Михайловна Власова в 1983 году впервые представили фонетическую ритмику в СССР. В 1989 году было издано пособие «Фонетическая ритмика».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Определение фонетической ритмики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Фонетическая ритмика – это система двигательных упражнений, в которых различные движения (корпуса, головы, рук, ног) сочетаются с произнесением определённого речевого материала (звуков, слогов, слов, фраз).</a:t>
            </a:r>
          </a:p>
          <a:p>
            <a:r>
              <a:rPr lang="ru-RU" dirty="0"/>
              <a:t>Этот метод способствует установлению связи между работой кистей рук</a:t>
            </a:r>
            <a:r>
              <a:rPr lang="ru-RU" dirty="0" smtClean="0"/>
              <a:t>, рук, корпуса и </a:t>
            </a:r>
            <a:r>
              <a:rPr lang="ru-RU" dirty="0"/>
              <a:t>артикуляционного аппарата.</a:t>
            </a:r>
          </a:p>
          <a:p>
            <a:r>
              <a:rPr lang="ru-RU" dirty="0"/>
              <a:t>При выполнении движений у детей появляется непринуждённость  и благоприятный эмоциональный фон, что положительно сказывается на речевой моторике.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Направления фонетической ритмики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r>
              <a:rPr lang="ru-RU" dirty="0"/>
              <a:t>нормализация речевого дыхания и связанной с ним слитностью речи;</a:t>
            </a:r>
          </a:p>
          <a:p>
            <a:r>
              <a:rPr lang="ru-RU" dirty="0" smtClean="0"/>
              <a:t> </a:t>
            </a:r>
            <a:r>
              <a:rPr lang="ru-RU" dirty="0"/>
              <a:t>формирование умений изменять силу и высоту голоса;</a:t>
            </a:r>
          </a:p>
          <a:p>
            <a:r>
              <a:rPr lang="ru-RU" dirty="0" smtClean="0"/>
              <a:t> </a:t>
            </a:r>
            <a:r>
              <a:rPr lang="ru-RU" dirty="0"/>
              <a:t>правильное воспроизведение звуков и их сочетаний изолированно, в слогах и словосочетаниях, словах, фразах;</a:t>
            </a:r>
          </a:p>
          <a:p>
            <a:r>
              <a:rPr lang="ru-RU" dirty="0" smtClean="0"/>
              <a:t> </a:t>
            </a:r>
            <a:r>
              <a:rPr lang="ru-RU" dirty="0"/>
              <a:t>правильное воспроизведение речевого материала в заданном темпе;</a:t>
            </a:r>
          </a:p>
          <a:p>
            <a:r>
              <a:rPr lang="ru-RU" dirty="0" smtClean="0"/>
              <a:t> восприятие</a:t>
            </a:r>
            <a:r>
              <a:rPr lang="ru-RU" dirty="0"/>
              <a:t>, различение и воспроизведение различных ритмов;</a:t>
            </a:r>
          </a:p>
          <a:p>
            <a:r>
              <a:rPr lang="ru-RU" dirty="0" smtClean="0"/>
              <a:t> </a:t>
            </a:r>
            <a:r>
              <a:rPr lang="ru-RU" dirty="0"/>
              <a:t>умение выражать свои эмоции разнообразными интонационными средствами.</a:t>
            </a:r>
          </a:p>
          <a:p>
            <a:pPr>
              <a:buNone/>
            </a:pPr>
            <a:r>
              <a:rPr lang="ru-RU" dirty="0"/>
              <a:t>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04088"/>
            <a:ext cx="8215370" cy="10818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Сопряжённо-контактная фонетическая ритмика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         Не все дети могут после показа педагога  правильно воспроизвести движения фонетической ритмики. Чтобы дать возможность почувствовать направление и «характер» движений логопед использует сопряжённо-контактную ритмику, в ходе которой педагог «водит» руками детей, держа за запястья.</a:t>
            </a:r>
          </a:p>
          <a:p>
            <a:pPr>
              <a:buNone/>
            </a:pPr>
            <a:r>
              <a:rPr lang="ru-RU" dirty="0"/>
              <a:t>            Другой вариант. Логопед и ребёнок как бы «склеивают»  руки, плотно приложив их  ладонями, а чтобы ребёнок не убирал руки, на кисти рук педагога и ребёнка надевается круглая эластичная повязка или тонкий носок.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846EE7-CC96-4EEB-AB44-F63A3A832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116632"/>
            <a:ext cx="6563072" cy="108012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Практическое применение </a:t>
            </a:r>
            <a:br>
              <a:rPr lang="ru-RU" dirty="0"/>
            </a:br>
            <a:r>
              <a:rPr lang="ru-RU" dirty="0"/>
              <a:t>Работа над произношением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4B2D30-A964-4A27-891F-D8CD9625E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5256584"/>
          </a:xfrm>
        </p:spPr>
        <p:txBody>
          <a:bodyPr>
            <a:normAutofit/>
          </a:bodyPr>
          <a:lstStyle/>
          <a:p>
            <a:r>
              <a:rPr lang="ru-RU" dirty="0"/>
              <a:t>Фонетическая и сопряженно-контактная ритмика могут быть наиболее полезными и эффективными именно в работе над произношением, так как </a:t>
            </a:r>
            <a:r>
              <a:rPr lang="ru-RU" dirty="0" smtClean="0"/>
              <a:t>помогают понять </a:t>
            </a:r>
            <a:r>
              <a:rPr lang="ru-RU" dirty="0"/>
              <a:t>«характер» звуков, их последовательность</a:t>
            </a:r>
          </a:p>
          <a:p>
            <a:r>
              <a:rPr lang="ru-RU" dirty="0"/>
              <a:t>Также использование фонетической и сопряженно-контактной ритмики способствуют лучшей отработке стечений согласных.</a:t>
            </a:r>
          </a:p>
          <a:p>
            <a:r>
              <a:rPr lang="ru-RU" dirty="0"/>
              <a:t>Применение этих видов ритмики дает положительный эффект в работе с заикающимися детьми.</a:t>
            </a:r>
          </a:p>
          <a:p>
            <a:r>
              <a:rPr lang="ru-RU" dirty="0"/>
              <a:t>Упражнения с сопровождением фонетической и сопряженно-контактной ритмики можно использовать и в качестве организационного момента и </a:t>
            </a:r>
            <a:r>
              <a:rPr lang="ru-RU" dirty="0" err="1"/>
              <a:t>физминутки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697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Правила выполнения движений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Фонетическая ритмика выполняется стоя. При использовании сопряженно-контактной ритмики с дошкольниками педагог обычно сидя управляет руками детей.</a:t>
            </a:r>
          </a:p>
          <a:p>
            <a:r>
              <a:rPr lang="ru-RU" dirty="0"/>
              <a:t>Движения характеризуются тремя основными элементами:</a:t>
            </a:r>
          </a:p>
          <a:p>
            <a:pPr>
              <a:buNone/>
            </a:pPr>
            <a:r>
              <a:rPr lang="ru-RU" dirty="0"/>
              <a:t>- </a:t>
            </a:r>
            <a:r>
              <a:rPr lang="ru-RU" dirty="0" smtClean="0"/>
              <a:t>Напряжённостью (</a:t>
            </a:r>
            <a:r>
              <a:rPr lang="ru-RU" dirty="0" smtClean="0"/>
              <a:t>качество участия муску­латуры)</a:t>
            </a:r>
            <a:r>
              <a:rPr lang="ru-RU" dirty="0" smtClean="0"/>
              <a:t>;</a:t>
            </a:r>
            <a:endParaRPr lang="ru-RU" dirty="0"/>
          </a:p>
          <a:p>
            <a:pPr>
              <a:buNone/>
            </a:pPr>
            <a:r>
              <a:rPr lang="ru-RU" dirty="0"/>
              <a:t>- </a:t>
            </a:r>
            <a:r>
              <a:rPr lang="ru-RU" dirty="0" smtClean="0"/>
              <a:t>Интенсивностью (</a:t>
            </a:r>
            <a:r>
              <a:rPr lang="ru-RU" dirty="0" smtClean="0"/>
              <a:t>динамика </a:t>
            </a:r>
            <a:r>
              <a:rPr lang="ru-RU" dirty="0"/>
              <a:t>речи, т. е. те усилия в артикуляционном аппарате, которые возникают при произ­несении того или другого </a:t>
            </a:r>
            <a:r>
              <a:rPr lang="ru-RU" dirty="0" smtClean="0"/>
              <a:t>звука)</a:t>
            </a:r>
            <a:r>
              <a:rPr lang="ru-RU" dirty="0" smtClean="0"/>
              <a:t>;</a:t>
            </a:r>
            <a:endParaRPr lang="ru-RU" dirty="0"/>
          </a:p>
          <a:p>
            <a:pPr>
              <a:buNone/>
            </a:pPr>
            <a:r>
              <a:rPr lang="ru-RU" dirty="0"/>
              <a:t>- </a:t>
            </a:r>
            <a:r>
              <a:rPr lang="ru-RU" dirty="0" smtClean="0"/>
              <a:t>Временем (</a:t>
            </a:r>
            <a:r>
              <a:rPr lang="ru-RU" dirty="0" smtClean="0"/>
              <a:t>скорость</a:t>
            </a:r>
            <a:r>
              <a:rPr lang="ru-RU" dirty="0"/>
              <a:t>, с которой мы выполняем то или </a:t>
            </a:r>
            <a:r>
              <a:rPr lang="ru-RU" dirty="0" smtClean="0"/>
              <a:t>иное движение)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Гласные А, О, У.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21355" y="1447715"/>
            <a:ext cx="6591985" cy="3777622"/>
          </a:xfrm>
        </p:spPr>
        <p:txBody>
          <a:bodyPr>
            <a:normAutofit/>
          </a:bodyPr>
          <a:lstStyle/>
          <a:p>
            <a:r>
              <a:rPr lang="ru-RU" dirty="0"/>
              <a:t>А – развести руки вверх в стороны при одновременном длительном произнесении А_____. Движение ненапряжённое, слабое, длительное. </a:t>
            </a:r>
          </a:p>
          <a:p>
            <a:r>
              <a:rPr lang="ru-RU" dirty="0"/>
              <a:t>О – описываем руками круг в воздухе и соединяем руки ладонями вниз над головой. </a:t>
            </a:r>
            <a:r>
              <a:rPr lang="ru-RU" dirty="0" smtClean="0"/>
              <a:t>Движение </a:t>
            </a:r>
            <a:r>
              <a:rPr lang="ru-RU" dirty="0"/>
              <a:t>слегка напряжённое, слабое, длительное.</a:t>
            </a:r>
          </a:p>
          <a:p>
            <a:r>
              <a:rPr lang="ru-RU" dirty="0"/>
              <a:t>У – давящим движением вытянуть руки вперёд при одновременном произнесении У_____. Движение напряжённое, слабое, длительное.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660134"/>
            <a:ext cx="1618887" cy="1780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7264" y="4639930"/>
            <a:ext cx="1632661" cy="17893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0679" y="4652110"/>
            <a:ext cx="1717560" cy="178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1296</TotalTime>
  <Words>1008</Words>
  <Application>Microsoft Office PowerPoint</Application>
  <PresentationFormat>Экран (4:3)</PresentationFormat>
  <Paragraphs>91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Wingdings 3</vt:lpstr>
      <vt:lpstr>Легкий дым</vt:lpstr>
      <vt:lpstr>Фонетическая  ритмика в работе с детьми с нарушением речи</vt:lpstr>
      <vt:lpstr>Презентация PowerPoint</vt:lpstr>
      <vt:lpstr>Из истории создания</vt:lpstr>
      <vt:lpstr>Определение фонетической ритмики</vt:lpstr>
      <vt:lpstr>Направления фонетической ритмики</vt:lpstr>
      <vt:lpstr>Сопряжённо-контактная фонетическая ритмика</vt:lpstr>
      <vt:lpstr>Практическое применение  Работа над произношением</vt:lpstr>
      <vt:lpstr>Правила выполнения движений</vt:lpstr>
      <vt:lpstr>Гласные А, О, У.</vt:lpstr>
      <vt:lpstr>Гласные И, Ы, Э.</vt:lpstr>
      <vt:lpstr>Смычные звонкие звуки  Б, Д, Г.</vt:lpstr>
      <vt:lpstr>Сонорные звуки Л, Р.</vt:lpstr>
      <vt:lpstr>Презентация PowerPoint</vt:lpstr>
      <vt:lpstr>Угадайте слово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Мы произнесли слово «ДОБРО» [дабро]  Желаю Вам добра  и успехов во всех начинаниях!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Фонетическая ритмика в логопедической работе</dc:title>
  <dc:creator>Инна</dc:creator>
  <cp:lastModifiedBy>сергей</cp:lastModifiedBy>
  <cp:revision>120</cp:revision>
  <dcterms:created xsi:type="dcterms:W3CDTF">2014-04-08T11:43:28Z</dcterms:created>
  <dcterms:modified xsi:type="dcterms:W3CDTF">2022-02-20T18:09:18Z</dcterms:modified>
</cp:coreProperties>
</file>