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08" r:id="rId5"/>
    <p:sldMasterId id="2147483744" r:id="rId6"/>
    <p:sldMasterId id="2147483768" r:id="rId7"/>
    <p:sldMasterId id="2147483792" r:id="rId8"/>
    <p:sldMasterId id="2147483804" r:id="rId9"/>
    <p:sldMasterId id="2147483816" r:id="rId10"/>
    <p:sldMasterId id="2147483840" r:id="rId11"/>
    <p:sldMasterId id="2147483852" r:id="rId12"/>
    <p:sldMasterId id="2147483888" r:id="rId13"/>
    <p:sldMasterId id="2147483900" r:id="rId14"/>
    <p:sldMasterId id="2147483924" r:id="rId15"/>
    <p:sldMasterId id="2147483960" r:id="rId16"/>
  </p:sldMasterIdLst>
  <p:sldIdLst>
    <p:sldId id="256" r:id="rId17"/>
    <p:sldId id="257" r:id="rId18"/>
    <p:sldId id="260" r:id="rId19"/>
    <p:sldId id="258" r:id="rId20"/>
    <p:sldId id="261" r:id="rId21"/>
    <p:sldId id="264" r:id="rId22"/>
    <p:sldId id="266" r:id="rId23"/>
    <p:sldId id="269" r:id="rId24"/>
    <p:sldId id="270" r:id="rId25"/>
    <p:sldId id="271" r:id="rId26"/>
    <p:sldId id="273" r:id="rId27"/>
    <p:sldId id="274" r:id="rId28"/>
    <p:sldId id="277" r:id="rId29"/>
    <p:sldId id="278" r:id="rId30"/>
    <p:sldId id="280" r:id="rId31"/>
    <p:sldId id="283" r:id="rId32"/>
    <p:sldId id="285" r:id="rId33"/>
    <p:sldId id="28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12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354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6377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2299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1835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523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8962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800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7537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2704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6341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771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9140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514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152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7414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26113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2648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2791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31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4026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0138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6882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492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3950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3362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2866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7702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829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6198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5625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0146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17627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1885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6237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5348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9633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55557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6965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235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7650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4066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4717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9384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4398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8429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757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276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9096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7732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4048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9305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0276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8819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7176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100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9564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70144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8871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572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1366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53476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7494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0565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0432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240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3590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6691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018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650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0655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457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90988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4801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0322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4780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20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7970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3529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4978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4848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996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0354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887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30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1137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7912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0819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6667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9716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884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7150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1819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9390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5692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24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1892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3271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8927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293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2675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8198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5355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2931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58390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9735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0913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5262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2566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0506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3130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4334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7783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2188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5732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3678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103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4991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0402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2853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9118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2040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0925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7525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720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0327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9094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2029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3300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418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7009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3267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4848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4620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390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0550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8237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460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710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806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4341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2675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1565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00836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22612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8041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4342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35439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3055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8437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9090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88177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187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2276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89729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14485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5105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2063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5922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06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0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6869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74180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0388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478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566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181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844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2410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070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44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086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232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362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21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978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005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843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386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24.04.2023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4376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etskiy-sad/raznoe/2023/04/21/puteshestvie-v-stranu-znaniy" TargetMode="External"/><Relationship Id="rId2" Type="http://schemas.openxmlformats.org/officeDocument/2006/relationships/hyperlink" Target="https://nsportal.ru/detskiy-sad/zdorovyy-obraz-zhizni/2017/12/04/skazka-lesnye-olimpiyskie-igry" TargetMode="External"/><Relationship Id="rId1" Type="http://schemas.openxmlformats.org/officeDocument/2006/relationships/slideLayout" Target="../slideLayouts/slideLayout117.xml"/><Relationship Id="rId4" Type="http://schemas.openxmlformats.org/officeDocument/2006/relationships/hyperlink" Target="https://nsportal.ru/user/745781/video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" TargetMode="External"/><Relationship Id="rId3" Type="http://schemas.openxmlformats.org/officeDocument/2006/relationships/hyperlink" Target="http://www.maam.ru/" TargetMode="External"/><Relationship Id="rId7" Type="http://schemas.openxmlformats.org/officeDocument/2006/relationships/hyperlink" Target="https://&#1087;&#1077;&#1076;&#1072;&#1075;&#1086;&#1075;&#1080;.&#1086;&#1085;&#1083;&#1072;&#1081;&#1085;/" TargetMode="External"/><Relationship Id="rId2" Type="http://schemas.openxmlformats.org/officeDocument/2006/relationships/hyperlink" Target="http://ped-kopilka.ru/" TargetMode="External"/><Relationship Id="rId1" Type="http://schemas.openxmlformats.org/officeDocument/2006/relationships/slideLayout" Target="../slideLayouts/slideLayout134.xml"/><Relationship Id="rId6" Type="http://schemas.openxmlformats.org/officeDocument/2006/relationships/hyperlink" Target="http://pedsovet.su/" TargetMode="External"/><Relationship Id="rId5" Type="http://schemas.openxmlformats.org/officeDocument/2006/relationships/hyperlink" Target="http://vospitatel-doy.ucoz.ru/" TargetMode="External"/><Relationship Id="rId4" Type="http://schemas.openxmlformats.org/officeDocument/2006/relationships/hyperlink" Target="https://dohcolonoc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0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7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am.ru/users/3138867" TargetMode="External"/><Relationship Id="rId2" Type="http://schemas.openxmlformats.org/officeDocument/2006/relationships/hyperlink" Target="https://nsportal.ru/sveta-bumarskova" TargetMode="Externa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е 3"/>
          <p:cNvSpPr txBox="1"/>
          <p:nvPr/>
        </p:nvSpPr>
        <p:spPr>
          <a:xfrm>
            <a:off x="515610" y="3645024"/>
            <a:ext cx="8127355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в</a:t>
            </a:r>
            <a:r>
              <a:rPr lang="ru-RU" sz="5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оспитателя </a:t>
            </a:r>
            <a:endParaRPr lang="ru-RU" sz="5400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err="1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Бумарсковой</a:t>
            </a:r>
            <a:r>
              <a:rPr lang="ru-RU" sz="4000" b="1" i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4000" b="1" i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Светланы Васильевны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>
              <a:ln w="11430"/>
              <a:gradFill>
                <a:gsLst>
                  <a:gs pos="0">
                    <a:srgbClr val="5ECCF3">
                      <a:tint val="70000"/>
                      <a:satMod val="245000"/>
                    </a:srgbClr>
                  </a:gs>
                  <a:gs pos="75000">
                    <a:srgbClr val="5ECCF3">
                      <a:tint val="90000"/>
                      <a:shade val="60000"/>
                      <a:satMod val="240000"/>
                    </a:srgbClr>
                  </a:gs>
                  <a:gs pos="100000">
                    <a:srgbClr val="5ECCF3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" name="Поле 2"/>
          <p:cNvSpPr txBox="1"/>
          <p:nvPr/>
        </p:nvSpPr>
        <p:spPr>
          <a:xfrm>
            <a:off x="697416" y="2420888"/>
            <a:ext cx="7695491" cy="126637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anose="02050604050505020204" pitchFamily="18" charset="0"/>
                <a:ea typeface="Batang" panose="02030600000101010101" pitchFamily="18" charset="-127"/>
                <a:cs typeface="Times New Roman"/>
              </a:rPr>
              <a:t>ПОРТФОЛИО</a:t>
            </a:r>
            <a:endParaRPr lang="ru-RU" sz="1100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anose="02050604050505020204" pitchFamily="18" charset="0"/>
              <a:ea typeface="Batang" panose="02030600000101010101" pitchFamily="18" charset="-127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1209" y="44624"/>
            <a:ext cx="83435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  <a:latin typeface="Bookman Old Style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prstClr val="black"/>
                </a:solidFill>
                <a:latin typeface="Bookman Old Style" pitchFamily="18" charset="0"/>
              </a:rPr>
              <a:t>«Детский сад п. Бурасы Новобурасского района Саратовской области»</a:t>
            </a:r>
            <a:endParaRPr lang="ru-RU" sz="1600" b="1" dirty="0">
              <a:solidFill>
                <a:prstClr val="black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5678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16632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Участие педагога  в методической </a:t>
            </a:r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работе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5635633"/>
              </p:ext>
            </p:extLst>
          </p:nvPr>
        </p:nvGraphicFramePr>
        <p:xfrm>
          <a:off x="35496" y="836713"/>
          <a:ext cx="9073008" cy="574641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60040"/>
                <a:gridCol w="1872208"/>
                <a:gridCol w="2160240"/>
                <a:gridCol w="1872208"/>
                <a:gridCol w="1224136"/>
                <a:gridCol w="1584176"/>
              </a:tblGrid>
              <a:tr h="7962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мероприятия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r>
                        <a:rPr lang="ru-RU" sz="1400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представления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представления опыта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  <a:tr h="10002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Выступление на педагогическом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часе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«Пальчиковые игры, как средство развития речи детей младшего дошкольного возраста</a:t>
                      </a:r>
                      <a:r>
                        <a:rPr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6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МДОУ  «Детский сад</a:t>
                      </a:r>
                      <a:r>
                        <a:rPr lang="ru-RU" sz="16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п. Бурасы»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1600" b="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Выступление 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  <a:tr h="12740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2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kern="12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Мастер</a:t>
                      </a:r>
                      <a:r>
                        <a:rPr lang="ru-RU" sz="1600" b="0" kern="1200" baseline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–класс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«Применение игровой технологии в НОД для развития элементарных математических представлений у дошкольников»</a:t>
                      </a:r>
                    </a:p>
                  </a:txBody>
                  <a:tcPr marL="33290" marR="3329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МДОУ «Детский сад п. Бурасы»</a:t>
                      </a:r>
                    </a:p>
                  </a:txBody>
                  <a:tcPr marL="33290" marR="3329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Выступление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3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Выступление</a:t>
                      </a:r>
                      <a:r>
                        <a:rPr lang="ru-RU" sz="1600" b="0" baseline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 педагогическом часе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творческих, речевых способностей детей через театрально-игровую деятельность»</a:t>
                      </a:r>
                      <a:endParaRPr lang="ru-RU" sz="16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МДОУ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«Детский сад п. Бурасы»</a:t>
                      </a:r>
                      <a:endParaRPr lang="ru-RU" sz="16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Выступление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3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4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Мастер-класс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«Утренний круг»</a:t>
                      </a: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МДОУ «Детский сад п. Бурасы»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2022г.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Выступление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87771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16632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Сведения о публикациях педагога 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50548876"/>
              </p:ext>
            </p:extLst>
          </p:nvPr>
        </p:nvGraphicFramePr>
        <p:xfrm>
          <a:off x="0" y="764704"/>
          <a:ext cx="9144000" cy="443238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87457"/>
                <a:gridCol w="4328559"/>
                <a:gridCol w="2738635"/>
                <a:gridCol w="1689349"/>
              </a:tblGrid>
              <a:tr h="5177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вид работы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</a:t>
                      </a:r>
                      <a:r>
                        <a:rPr lang="ru-RU" sz="1200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публиковался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  <a:tr h="5824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Сказка</a:t>
                      </a:r>
                      <a:r>
                        <a:rPr lang="ru-RU" sz="14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«Мои лесные игры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социальная сеть </a:t>
                      </a:r>
                      <a:r>
                        <a:rPr lang="en-US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nsportal.ru  </a:t>
                      </a: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https://nsportal.ru/detskiy-sad/zdorovyy-obraz-zhizni/2017/12/04/skazka-lesnye-olimpiyskie-igry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33290" marR="33290" marT="0" marB="0"/>
                </a:tc>
              </a:tr>
              <a:tr h="5218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Конспект</a:t>
                      </a:r>
                      <a:r>
                        <a:rPr lang="ru-RU" sz="1400" b="0" kern="1200" baseline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занятия в средней группе «Путешествие в страну знаний»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социальная сеть </a:t>
                      </a:r>
                      <a:r>
                        <a:rPr lang="en-US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nsportal.ru  </a:t>
                      </a: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https://nsportal.ru/detskiy-sad/raznoe/2023/04/21/puteshestvie-v-stranu-znaniy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  <a:tr h="6852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Видеоролик занятие</a:t>
                      </a:r>
                      <a:r>
                        <a:rPr lang="ru-RU" sz="1400" b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 старшей группе «Все профессии важны, все профессии нужны»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социальная сеть </a:t>
                      </a:r>
                      <a:r>
                        <a:rPr lang="en-US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nsportal.ru  </a:t>
                      </a: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Bookman Old Style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hlinkClick r:id="rId4"/>
                        </a:rPr>
                        <a:t>https://nsportal.ru/user/745781/video</a:t>
                      </a:r>
                      <a:r>
                        <a:rPr lang="ru-RU" sz="1400" kern="1200" dirty="0" smtClean="0"/>
                        <a:t> </a:t>
                      </a:r>
                    </a:p>
                  </a:txBody>
                  <a:tcPr marL="33290" marR="33290" marT="0" marB="0"/>
                </a:tc>
              </a:tr>
              <a:tr h="882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3290" marR="332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92312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71522650"/>
              </p:ext>
            </p:extLst>
          </p:nvPr>
        </p:nvGraphicFramePr>
        <p:xfrm>
          <a:off x="0" y="908721"/>
          <a:ext cx="9144000" cy="4781135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811161"/>
                <a:gridCol w="3760839"/>
                <a:gridCol w="4572000"/>
              </a:tblGrid>
              <a:tr h="529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изучения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</a:tr>
              <a:tr h="1343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</a:t>
                      </a:r>
                      <a:r>
                        <a:rPr lang="ru-RU" sz="16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творческих способностей детей посредством х</a:t>
                      </a:r>
                      <a:r>
                        <a:rPr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удожественно-творческой</a:t>
                      </a:r>
                      <a:r>
                        <a:rPr lang="ru-RU" sz="16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деятельности»</a:t>
                      </a: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Выступление на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педагогическом совете: «Использование современных технологий в работе по художественно-эстетическому развитию»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</a:tr>
              <a:tr h="13431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2019-2020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«Проектная деятельность, как средство развития познавательной</a:t>
                      </a:r>
                      <a:r>
                        <a:rPr lang="ru-RU" sz="16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активности детей дошкольного возраста в условиях введения ФГОС ДО»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3470" marR="5347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Выступление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педагогическом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совете. Доклад: «Создание  условий  для развития проектно-исследовательской деятельности»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Открытый показ  НОД «Волшебница вода»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/>
                </a:tc>
              </a:tr>
              <a:tr h="84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-202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buFont typeface="+mj-lt"/>
                        <a:buNone/>
                      </a:pPr>
                      <a:r>
                        <a:rPr lang="ru-RU" sz="1600" b="0" i="0" dirty="0" smtClean="0">
                          <a:solidFill>
                            <a:srgbClr val="222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«Физическое</a:t>
                      </a:r>
                      <a:r>
                        <a:rPr lang="ru-RU" sz="1600" b="0" i="0" baseline="0" dirty="0" smtClean="0">
                          <a:solidFill>
                            <a:srgbClr val="222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развитие детей в игровой деятельности»</a:t>
                      </a:r>
                      <a:endParaRPr lang="ru-RU" sz="1600" b="0" i="0" dirty="0" smtClean="0">
                        <a:solidFill>
                          <a:srgbClr val="22222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0" marR="5347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Открытый показ занятия</a:t>
                      </a:r>
                    </a:p>
                  </a:txBody>
                  <a:tcPr marL="53470" marR="5347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2022-2023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 Развитие связной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речи детей 5-6 лет в процессе игровой деятельности»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3470" marR="5347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0" marR="5347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7544" y="228600"/>
            <a:ext cx="79208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altLang="ru-RU" sz="2800" b="1" dirty="0" smtClean="0">
                <a:solidFill>
                  <a:srgbClr val="FF0000"/>
                </a:solidFill>
                <a:latin typeface="Bookman Old Style" pitchFamily="18" charset="0"/>
                <a:ea typeface="Calibri" pitchFamily="34" charset="0"/>
              </a:rPr>
              <a:t>Сведения о самообразовании</a:t>
            </a:r>
            <a:endParaRPr lang="ru-RU" altLang="ru-RU" sz="2800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392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71448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Использование ИКТ в образовательном процессе</a:t>
            </a:r>
            <a:endParaRPr lang="ru-RU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1" y="1571612"/>
          <a:ext cx="6696074" cy="420624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28629"/>
                <a:gridCol w="2513736"/>
                <a:gridCol w="3753709"/>
              </a:tblGrid>
              <a:tr h="2762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сайта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дрес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946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Педкопилка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http://ped-kopilka.ru/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263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Маам.ру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www.maam.ru</a:t>
                      </a:r>
                      <a:r>
                        <a:rPr lang="ru-RU" sz="20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/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84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Дошколёнок.ру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https://dohcolonoc.ru/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 .</a:t>
                      </a: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http://vospitatel-doy.ucoz.ru/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Pedsovet.sy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6"/>
                        </a:rPr>
                        <a:t>http://pedsovet.su/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Педагоги.онлайн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7"/>
                        </a:rPr>
                        <a:t>https://xn--80agabew4bd.xn--80asehdb/#feed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сеть работников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образования nsportal.ru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8"/>
                        </a:rPr>
                        <a:t>https://nsportal.ru/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9233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000100" y="357166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Работы воспитанников</a:t>
            </a:r>
            <a:endParaRPr lang="ru-RU" sz="3600" b="1" dirty="0"/>
          </a:p>
        </p:txBody>
      </p:sp>
      <p:pic>
        <p:nvPicPr>
          <p:cNvPr id="3074" name="Picture 2" descr="C:\Users\Таня\Desktop\фото Бумарскова на конкурс\i (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142984"/>
            <a:ext cx="3101916" cy="233566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5" name="Picture 3" descr="C:\Users\Таня\Desktop\фото Бумарскова на конкурс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1071546"/>
            <a:ext cx="1857388" cy="246672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6" name="Picture 4" descr="C:\Users\Таня\Desktop\фото Бумарскова на конкурс\i (1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1071546"/>
            <a:ext cx="2857520" cy="279118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7" name="Picture 5" descr="C:\Users\Таня\Desktop\фото Бумарскова на конкурс\i (16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40" y="3929066"/>
            <a:ext cx="2952770" cy="221457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8" name="Picture 6" descr="C:\Users\Таня\Desktop\фото Бумарскова на конкурс\i (14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4071942"/>
            <a:ext cx="2738387" cy="205379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9" name="Picture 7" descr="C:\Users\Таня\Desktop\фото Бумарскова на конкурс\IMG_20210305_10355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55193" y="3923436"/>
            <a:ext cx="2674525" cy="2005894"/>
          </a:xfrm>
          <a:prstGeom prst="rect">
            <a:avLst/>
          </a:prstGeom>
          <a:noFill/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1702992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7000">
        <p14:reveal/>
      </p:transition>
    </mc:Choice>
    <mc:Fallback>
      <p:transition spd="slow" advClick="0" advTm="1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88087580"/>
              </p:ext>
            </p:extLst>
          </p:nvPr>
        </p:nvGraphicFramePr>
        <p:xfrm>
          <a:off x="0" y="678574"/>
          <a:ext cx="9036496" cy="504463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541398"/>
                <a:gridCol w="1654338"/>
                <a:gridCol w="4824536"/>
                <a:gridCol w="720080"/>
                <a:gridCol w="1296144"/>
              </a:tblGrid>
              <a:tr h="5288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№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п/п</a:t>
                      </a:r>
                      <a:endParaRPr lang="ru-RU" sz="1400" dirty="0" smtClean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Уровень </a:t>
                      </a:r>
                      <a:endParaRPr lang="ru-RU" sz="140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конкурса</a:t>
                      </a:r>
                      <a:endParaRPr lang="ru-RU" sz="140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Год </a:t>
                      </a:r>
                      <a:endParaRPr lang="ru-RU" sz="140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</a:t>
                      </a:r>
                      <a:endParaRPr lang="ru-RU" sz="1400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506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kern="1200" baseline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 этап конкурса «Лучшая новогодняя игрушка»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</a:p>
                  </a:txBody>
                  <a:tcPr marL="68580" marR="68580" marT="0" marB="0" anchor="ctr"/>
                </a:tc>
              </a:tr>
              <a:tr h="1763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</a:t>
                      </a:r>
                      <a:endParaRPr lang="ru-RU" sz="14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  <a:r>
                        <a:rPr lang="ru-RU" sz="1400" b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этап конкурса «Новогодняя открытка - 2020»</a:t>
                      </a:r>
                      <a:endParaRPr lang="ru-RU" sz="14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сертификат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4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Bookman Old Style" pitchFamily="18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</a:t>
                      </a:r>
                      <a:endParaRPr lang="ru-RU" sz="14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 конкурс на лучший Новогодний видеоролик «Парад снежных фигур - 2021»</a:t>
                      </a: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r>
                        <a:rPr lang="ru-RU" sz="1400" b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место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462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</a:t>
                      </a:r>
                      <a:endParaRPr lang="ru-RU" sz="1400" b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 творческий конкурс «</a:t>
                      </a:r>
                      <a:r>
                        <a:rPr lang="ru-RU" sz="1400" b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Креативный</a:t>
                      </a: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снеговик»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966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ДОУ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Творческий конкурс «Осенняя</a:t>
                      </a:r>
                      <a:r>
                        <a:rPr lang="ru-RU" sz="1400" b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шляпа</a:t>
                      </a: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 </a:t>
                      </a: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место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414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400" b="1" dirty="0">
                        <a:effectLst/>
                        <a:latin typeface="Bookman Old Style" pitchFamily="18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 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b="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 конкурс на лучший Новогодний видеоролик «С Новым годом, друзья!»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4462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  <a:cs typeface="Aharoni" panose="02010803020104030203" pitchFamily="2" charset="-79"/>
              </a:rPr>
              <a:t>Участие </a:t>
            </a:r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  <a:cs typeface="Aharoni" panose="02010803020104030203" pitchFamily="2" charset="-79"/>
              </a:rPr>
              <a:t>в 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  <a:cs typeface="Aharoni" panose="02010803020104030203" pitchFamily="2" charset="-79"/>
              </a:rPr>
              <a:t>конкурсах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6222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462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  <a:cs typeface="Aharoni" panose="02010803020104030203" pitchFamily="2" charset="-79"/>
              </a:rPr>
              <a:t>Участие воспитанников </a:t>
            </a:r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  <a:cs typeface="Aharoni" panose="02010803020104030203" pitchFamily="2" charset="-79"/>
              </a:rPr>
              <a:t>в 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  <a:cs typeface="Aharoni" panose="02010803020104030203" pitchFamily="2" charset="-79"/>
              </a:rPr>
              <a:t>конкурсах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  <a:cs typeface="Aharoni" panose="02010803020104030203" pitchFamily="2" charset="-79"/>
            </a:endParaRPr>
          </a:p>
        </p:txBody>
      </p:sp>
      <p:pic>
        <p:nvPicPr>
          <p:cNvPr id="2050" name="Picture 2" descr="C:\Users\Таня\Desktop\ВГ 2023г Бумарскова С.В\ВГ 2021\СКАНЫ\участие воспитанников\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571480"/>
            <a:ext cx="2167900" cy="2981306"/>
          </a:xfrm>
          <a:prstGeom prst="rect">
            <a:avLst/>
          </a:prstGeom>
          <a:noFill/>
        </p:spPr>
      </p:pic>
      <p:pic>
        <p:nvPicPr>
          <p:cNvPr id="2051" name="Picture 3" descr="C:\Users\Таня\Desktop\ВГ 2023г Бумарскова С.В\ВГ 2021\СКАНЫ\участие воспитанников\0400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785794"/>
            <a:ext cx="2272061" cy="3124548"/>
          </a:xfrm>
          <a:prstGeom prst="rect">
            <a:avLst/>
          </a:prstGeom>
          <a:noFill/>
        </p:spPr>
      </p:pic>
      <p:pic>
        <p:nvPicPr>
          <p:cNvPr id="2052" name="Picture 4" descr="C:\Users\Таня\Desktop\ВГ 2023г Бумарскова С.В\ВГ 2021\СКАНЫ\участие воспитанников\Геюшов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1000108"/>
            <a:ext cx="2274582" cy="3214686"/>
          </a:xfrm>
          <a:prstGeom prst="rect">
            <a:avLst/>
          </a:prstGeom>
          <a:noFill/>
        </p:spPr>
      </p:pic>
      <p:pic>
        <p:nvPicPr>
          <p:cNvPr id="2053" name="Picture 5" descr="C:\Users\Таня\Desktop\ВГ 2023г Бумарскова С.В\ВГ 2021\СКАНЫ\участие воспитанников\06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3714752"/>
            <a:ext cx="1870098" cy="2571768"/>
          </a:xfrm>
          <a:prstGeom prst="rect">
            <a:avLst/>
          </a:prstGeom>
          <a:noFill/>
        </p:spPr>
      </p:pic>
      <p:pic>
        <p:nvPicPr>
          <p:cNvPr id="2054" name="Picture 6" descr="C:\Users\Таня\Desktop\ВГ 2023г Бумарскова С.В\ВГ 2021\СКАНЫ\участие воспитанников\IMG_20210906_1104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86182" y="3929066"/>
            <a:ext cx="1911449" cy="2357454"/>
          </a:xfrm>
          <a:prstGeom prst="rect">
            <a:avLst/>
          </a:prstGeom>
          <a:noFill/>
        </p:spPr>
      </p:pic>
      <p:pic>
        <p:nvPicPr>
          <p:cNvPr id="2055" name="Picture 7" descr="C:\Users\Таня\Desktop\ВГ 2023г Бумарскова С.В\ВГ 2021\СКАНЫ\участие воспитанников\03000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57950" y="1214422"/>
            <a:ext cx="2214578" cy="3045496"/>
          </a:xfrm>
          <a:prstGeom prst="rect">
            <a:avLst/>
          </a:prstGeom>
          <a:noFill/>
        </p:spPr>
      </p:pic>
      <p:pic>
        <p:nvPicPr>
          <p:cNvPr id="2056" name="Picture 8" descr="C:\Users\Таня\Desktop\ВГ 2023г Бумарскова С.В\ВГ 2021\СКАНЫ\участие воспитанников\Сертиф23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071670" y="3857628"/>
            <a:ext cx="1817416" cy="2568570"/>
          </a:xfrm>
          <a:prstGeom prst="rect">
            <a:avLst/>
          </a:prstGeom>
          <a:noFill/>
        </p:spPr>
      </p:pic>
      <p:pic>
        <p:nvPicPr>
          <p:cNvPr id="2057" name="Picture 9" descr="C:\Users\Таня\Desktop\ВГ 2023г Бумарскова С.В\ВГ 2021\СКАНЫ\участие воспитанников\Сертиф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86446" y="4071942"/>
            <a:ext cx="1587836" cy="2244102"/>
          </a:xfrm>
          <a:prstGeom prst="rect">
            <a:avLst/>
          </a:prstGeom>
          <a:noFill/>
        </p:spPr>
      </p:pic>
      <p:pic>
        <p:nvPicPr>
          <p:cNvPr id="2" name="Picture 2" descr="C:\Users\Таня\Desktop\ВГ 2023г Бумарскова С.В\ВГ 2021\СКАНЫ\участие воспитанников\cert-2021-04-30_06-40-57-629(1)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58082" y="4286256"/>
            <a:ext cx="1616533" cy="2286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86064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7500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Общественная деятельность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857232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Принимаю активное участие в жизни детского сада. Выступаю на утренниках, спортивных мероприятиях</a:t>
            </a:r>
            <a:endParaRPr lang="ru-RU" sz="2400" dirty="0"/>
          </a:p>
        </p:txBody>
      </p:sp>
      <p:pic>
        <p:nvPicPr>
          <p:cNvPr id="1026" name="Picture 2" descr="C:\Users\Таня\Desktop\фото Бумарскова на конкурс\i (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714488"/>
            <a:ext cx="2563629" cy="192882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7" name="Picture 3" descr="C:\Users\Таня\Desktop\фото Бумарскова на конкурс\i (1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1785926"/>
            <a:ext cx="2786026" cy="221555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8" name="Picture 4" descr="C:\Users\Таня\Desktop\фото Бумарскова на конкурс\IMG_20181211_1042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1785926"/>
            <a:ext cx="1643074" cy="241392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9" name="Picture 5" descr="C:\Users\Таня\Desktop\фото Бумарскова на конкурс\IMG_20210817_10552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4071942"/>
            <a:ext cx="3143272" cy="235745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 descr="C:\Users\Таня\Desktop\фото Бумарскова на конкурс\IMG_20220609_10015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00430" y="4214817"/>
            <a:ext cx="2928958" cy="219671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1" name="Picture 7" descr="C:\Users\Таня\Desktop\фото Бумарскова на конкурс\IMG_20220304_17100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00826" y="4286256"/>
            <a:ext cx="2516715" cy="171451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" name="Picture 2" descr="C:\Users\Таня\Desktop\168231703601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51549" y="2071678"/>
            <a:ext cx="1992451" cy="150019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49289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0107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14290"/>
            <a:ext cx="7416824" cy="50167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0070C0"/>
                </a:solidFill>
                <a:latin typeface="Bookman Old Style" pitchFamily="18" charset="0"/>
              </a:rPr>
              <a:t>Педагогическое кредо:</a:t>
            </a:r>
          </a:p>
          <a:p>
            <a:pPr algn="ctr"/>
            <a:endParaRPr lang="ru-RU" sz="2800" b="1" dirty="0" smtClean="0">
              <a:ln w="11430"/>
              <a:gradFill>
                <a:gsLst>
                  <a:gs pos="0">
                    <a:srgbClr val="5ECCF3">
                      <a:tint val="70000"/>
                      <a:satMod val="245000"/>
                    </a:srgbClr>
                  </a:gs>
                  <a:gs pos="75000">
                    <a:srgbClr val="5ECCF3">
                      <a:tint val="90000"/>
                      <a:shade val="60000"/>
                      <a:satMod val="240000"/>
                    </a:srgbClr>
                  </a:gs>
                  <a:gs pos="100000">
                    <a:srgbClr val="5ECCF3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ru-RU" sz="2400" b="1" i="1" dirty="0" smtClean="0">
                <a:ln w="11430"/>
                <a:solidFill>
                  <a:prstClr val="black"/>
                </a:solidFill>
                <a:latin typeface="Bookman Old Style" pitchFamily="18" charset="0"/>
              </a:rPr>
              <a:t>Смотреть на мир глазами </a:t>
            </a:r>
          </a:p>
          <a:p>
            <a:r>
              <a:rPr lang="ru-RU" sz="2400" b="1" i="1" dirty="0" smtClean="0">
                <a:ln w="11430"/>
                <a:solidFill>
                  <a:prstClr val="black"/>
                </a:solidFill>
                <a:latin typeface="Bookman Old Style" pitchFamily="18" charset="0"/>
              </a:rPr>
              <a:t>детей и не переставать ему </a:t>
            </a:r>
          </a:p>
          <a:p>
            <a:r>
              <a:rPr lang="ru-RU" sz="2400" b="1" i="1" dirty="0" smtClean="0">
                <a:ln w="11430"/>
                <a:solidFill>
                  <a:prstClr val="black"/>
                </a:solidFill>
                <a:latin typeface="Bookman Old Style" pitchFamily="18" charset="0"/>
              </a:rPr>
              <a:t>удивляться! </a:t>
            </a:r>
          </a:p>
          <a:p>
            <a:endParaRPr lang="ru-RU" sz="2400" b="1" i="1" dirty="0" smtClean="0">
              <a:ln w="11430"/>
              <a:solidFill>
                <a:prstClr val="black"/>
              </a:solidFill>
              <a:latin typeface="Bookman Old Style" pitchFamily="18" charset="0"/>
            </a:endParaRPr>
          </a:p>
          <a:p>
            <a:endParaRPr lang="ru-RU" sz="2400" b="1" i="1" dirty="0" smtClean="0">
              <a:ln w="11430"/>
              <a:solidFill>
                <a:prstClr val="black"/>
              </a:solidFill>
              <a:latin typeface="Bookman Old Style" pitchFamily="18" charset="0"/>
            </a:endParaRPr>
          </a:p>
          <a:p>
            <a:endParaRPr lang="ru-RU" sz="2400" b="1" i="1" dirty="0" smtClean="0">
              <a:ln w="11430"/>
              <a:solidFill>
                <a:prstClr val="black"/>
              </a:solidFill>
              <a:latin typeface="Bookman Old Style" pitchFamily="18" charset="0"/>
            </a:endParaRPr>
          </a:p>
          <a:p>
            <a:endParaRPr lang="ru-RU" sz="2400" b="1" i="1" dirty="0" smtClean="0">
              <a:ln w="11430"/>
              <a:solidFill>
                <a:prstClr val="black"/>
              </a:solidFill>
              <a:latin typeface="Bookman Old Style" pitchFamily="18" charset="0"/>
            </a:endParaRPr>
          </a:p>
          <a:p>
            <a:pPr algn="ctr"/>
            <a:r>
              <a:rPr lang="ru-RU" sz="2000" b="1" i="1" dirty="0" smtClean="0">
                <a:ln w="11430"/>
                <a:gradFill>
                  <a:gsLst>
                    <a:gs pos="0">
                      <a:srgbClr val="5ECCF3">
                        <a:tint val="70000"/>
                        <a:satMod val="245000"/>
                      </a:srgbClr>
                    </a:gs>
                    <a:gs pos="75000">
                      <a:srgbClr val="5ECCF3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5ECCF3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</a:p>
          <a:p>
            <a:pPr algn="ctr">
              <a:lnSpc>
                <a:spcPct val="150000"/>
              </a:lnSpc>
            </a:pPr>
            <a:endParaRPr lang="ru-RU" sz="2000" b="1" i="1" dirty="0" smtClean="0">
              <a:ln w="11430"/>
              <a:gradFill>
                <a:gsLst>
                  <a:gs pos="0">
                    <a:srgbClr val="5ECCF3">
                      <a:tint val="70000"/>
                      <a:satMod val="245000"/>
                    </a:srgbClr>
                  </a:gs>
                  <a:gs pos="75000">
                    <a:srgbClr val="5ECCF3">
                      <a:tint val="90000"/>
                      <a:shade val="60000"/>
                      <a:satMod val="240000"/>
                    </a:srgbClr>
                  </a:gs>
                  <a:gs pos="100000">
                    <a:srgbClr val="5ECCF3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endParaRPr lang="ru-RU" sz="2000" b="1" i="1" dirty="0">
              <a:ln w="11430"/>
              <a:gradFill>
                <a:gsLst>
                  <a:gs pos="0">
                    <a:srgbClr val="5ECCF3">
                      <a:tint val="70000"/>
                      <a:satMod val="245000"/>
                    </a:srgbClr>
                  </a:gs>
                  <a:gs pos="75000">
                    <a:srgbClr val="5ECCF3">
                      <a:tint val="90000"/>
                      <a:shade val="60000"/>
                      <a:satMod val="240000"/>
                    </a:srgbClr>
                  </a:gs>
                  <a:gs pos="100000">
                    <a:srgbClr val="5ECCF3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857496"/>
            <a:ext cx="578647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1430"/>
                <a:solidFill>
                  <a:srgbClr val="0070C0"/>
                </a:solidFill>
                <a:latin typeface="Bookman Old Style" pitchFamily="18" charset="0"/>
              </a:rPr>
              <a:t>Мой профессиональный автопортрет</a:t>
            </a:r>
            <a:r>
              <a:rPr lang="ru-RU" b="1" dirty="0" smtClean="0">
                <a:ln w="11430"/>
                <a:solidFill>
                  <a:srgbClr val="0070C0"/>
                </a:solidFill>
                <a:latin typeface="Bookman Old Style" pitchFamily="18" charset="0"/>
              </a:rPr>
              <a:t>:</a:t>
            </a:r>
          </a:p>
          <a:p>
            <a:endParaRPr lang="ru-RU" b="1" dirty="0" smtClean="0">
              <a:ln w="11430"/>
              <a:solidFill>
                <a:srgbClr val="0070C0"/>
              </a:solidFill>
              <a:latin typeface="Bookman Old Style" pitchFamily="18" charset="0"/>
            </a:endParaRPr>
          </a:p>
          <a:p>
            <a:endParaRPr lang="ru-RU" b="1" dirty="0" smtClean="0">
              <a:ln w="11430"/>
              <a:solidFill>
                <a:srgbClr val="0070C0"/>
              </a:solidFill>
              <a:latin typeface="Bookman Old Style" pitchFamily="18" charset="0"/>
            </a:endParaRPr>
          </a:p>
          <a:p>
            <a:endParaRPr lang="ru-RU" b="1" dirty="0" smtClean="0">
              <a:ln w="11430"/>
              <a:solidFill>
                <a:srgbClr val="0070C0"/>
              </a:solidFill>
              <a:latin typeface="Bookman Old Style" pitchFamily="18" charset="0"/>
            </a:endParaRPr>
          </a:p>
          <a:p>
            <a:endParaRPr lang="ru-RU" b="1" dirty="0" smtClean="0">
              <a:ln w="11430"/>
              <a:solidFill>
                <a:srgbClr val="0070C0"/>
              </a:solidFill>
              <a:latin typeface="Bookman Old Style" pitchFamily="18" charset="0"/>
            </a:endParaRPr>
          </a:p>
          <a:p>
            <a:endParaRPr lang="ru-RU" b="1" dirty="0" smtClean="0">
              <a:ln w="11430"/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000504"/>
            <a:ext cx="54292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1430"/>
                <a:solidFill>
                  <a:prstClr val="black"/>
                </a:solidFill>
                <a:latin typeface="Bookman Old Style" pitchFamily="18" charset="0"/>
              </a:rPr>
              <a:t>Люблю работать с детьми, мне нравится атмосфера детства, волшебства и фантазии.</a:t>
            </a:r>
          </a:p>
        </p:txBody>
      </p:sp>
      <p:pic>
        <p:nvPicPr>
          <p:cNvPr id="1026" name="Picture 2" descr="C:\Users\Таня\Desktop\ВГ 2023г Бумарскова С.В\ВГ 2021\1 (1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1643050"/>
            <a:ext cx="3205139" cy="4805362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875241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9"/>
          <p:cNvSpPr txBox="1"/>
          <p:nvPr/>
        </p:nvSpPr>
        <p:spPr>
          <a:xfrm>
            <a:off x="214282" y="714356"/>
            <a:ext cx="8767244" cy="5694304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2000" b="1" i="1" dirty="0" smtClean="0">
                <a:solidFill>
                  <a:srgbClr val="660066"/>
                </a:solidFill>
                <a:latin typeface="Bookman Old Style" pitchFamily="18" charset="0"/>
                <a:ea typeface="Batang" panose="02030600000101010101" pitchFamily="18" charset="-127"/>
              </a:rPr>
              <a:t>          </a:t>
            </a:r>
            <a:r>
              <a:rPr lang="ru-RU" sz="2800" b="1" i="1" dirty="0" err="1" smtClean="0">
                <a:solidFill>
                  <a:srgbClr val="660066"/>
                </a:solidFill>
                <a:latin typeface="Bookman Old Style" pitchFamily="18" charset="0"/>
                <a:ea typeface="Batang" panose="02030600000101010101" pitchFamily="18" charset="-127"/>
              </a:rPr>
              <a:t>Бумарскова</a:t>
            </a:r>
            <a:r>
              <a:rPr lang="ru-RU" sz="2800" b="1" i="1" dirty="0" smtClean="0">
                <a:solidFill>
                  <a:srgbClr val="660066"/>
                </a:solidFill>
                <a:latin typeface="Bookman Old Style" pitchFamily="18" charset="0"/>
                <a:ea typeface="Batang" panose="02030600000101010101" pitchFamily="18" charset="-127"/>
              </a:rPr>
              <a:t> Светлана Васильевна</a:t>
            </a:r>
          </a:p>
          <a:p>
            <a:endParaRPr lang="ru-RU" sz="2000" dirty="0">
              <a:latin typeface="Bookman Old Style" pitchFamily="18" charset="0"/>
            </a:endParaRPr>
          </a:p>
          <a:p>
            <a:r>
              <a:rPr lang="ru-RU" sz="2000" b="1" dirty="0" smtClean="0">
                <a:latin typeface="Bookman Old Style" pitchFamily="18" charset="0"/>
              </a:rPr>
              <a:t> </a:t>
            </a:r>
            <a:r>
              <a:rPr lang="ru-RU" sz="2000" b="1" dirty="0">
                <a:solidFill>
                  <a:srgbClr val="660066"/>
                </a:solidFill>
                <a:latin typeface="Bookman Old Style" pitchFamily="18" charset="0"/>
              </a:rPr>
              <a:t>Образование:  </a:t>
            </a:r>
            <a:r>
              <a:rPr lang="ru-RU" sz="2000" dirty="0" smtClean="0">
                <a:latin typeface="Bookman Old Style" pitchFamily="18" charset="0"/>
              </a:rPr>
              <a:t>среднее профессиональное</a:t>
            </a:r>
            <a:endParaRPr lang="ru-RU" sz="2000" dirty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«</a:t>
            </a:r>
            <a:r>
              <a:rPr lang="ru-RU" sz="2000" dirty="0" err="1" smtClean="0">
                <a:latin typeface="Bookman Old Style" pitchFamily="18" charset="0"/>
              </a:rPr>
              <a:t>Энгельский</a:t>
            </a:r>
            <a:r>
              <a:rPr lang="ru-RU" sz="2000" dirty="0" smtClean="0">
                <a:latin typeface="Bookman Old Style" pitchFamily="18" charset="0"/>
              </a:rPr>
              <a:t> государственный профессионально-педагогический колледж» 2007г.</a:t>
            </a:r>
          </a:p>
          <a:p>
            <a:r>
              <a:rPr lang="ru-RU" sz="2000" dirty="0" smtClean="0">
                <a:latin typeface="Bookman Old Style" pitchFamily="18" charset="0"/>
              </a:rPr>
              <a:t>  </a:t>
            </a:r>
            <a:r>
              <a:rPr lang="ru-RU" sz="2000" b="1" dirty="0" smtClean="0">
                <a:solidFill>
                  <a:srgbClr val="660066"/>
                </a:solidFill>
                <a:latin typeface="Bookman Old Style" pitchFamily="18" charset="0"/>
              </a:rPr>
              <a:t>Квалификация: </a:t>
            </a:r>
            <a:r>
              <a:rPr lang="ru-RU" sz="2000" dirty="0" smtClean="0">
                <a:latin typeface="Bookman Old Style" pitchFamily="18" charset="0"/>
              </a:rPr>
              <a:t>учитель технологии</a:t>
            </a: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b="1" dirty="0" smtClean="0">
                <a:solidFill>
                  <a:srgbClr val="660066"/>
                </a:solidFill>
                <a:latin typeface="Bookman Old Style" pitchFamily="18" charset="0"/>
              </a:rPr>
              <a:t>Место </a:t>
            </a:r>
            <a:r>
              <a:rPr lang="ru-RU" sz="2000" b="1" dirty="0">
                <a:solidFill>
                  <a:srgbClr val="660066"/>
                </a:solidFill>
                <a:latin typeface="Bookman Old Style" pitchFamily="18" charset="0"/>
              </a:rPr>
              <a:t>работы</a:t>
            </a:r>
            <a:r>
              <a:rPr lang="ru-RU" sz="2000" dirty="0">
                <a:solidFill>
                  <a:srgbClr val="660066"/>
                </a:solidFill>
                <a:latin typeface="Bookman Old Style" pitchFamily="18" charset="0"/>
              </a:rPr>
              <a:t>: </a:t>
            </a:r>
            <a:r>
              <a:rPr lang="ru-RU" sz="2000" dirty="0" smtClean="0">
                <a:latin typeface="Bookman Old Style" pitchFamily="18" charset="0"/>
              </a:rPr>
              <a:t>МДОУ «Детский сад п. Бурасы»</a:t>
            </a:r>
          </a:p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b="1" dirty="0" smtClean="0">
                <a:latin typeface="Bookman Old Style" pitchFamily="18" charset="0"/>
              </a:rPr>
              <a:t> </a:t>
            </a:r>
            <a:r>
              <a:rPr lang="ru-RU" sz="2000" b="1" dirty="0" smtClean="0">
                <a:solidFill>
                  <a:srgbClr val="660066"/>
                </a:solidFill>
                <a:latin typeface="Bookman Old Style" pitchFamily="18" charset="0"/>
              </a:rPr>
              <a:t>Занимаемая </a:t>
            </a:r>
            <a:r>
              <a:rPr lang="ru-RU" sz="2000" b="1" dirty="0">
                <a:solidFill>
                  <a:srgbClr val="660066"/>
                </a:solidFill>
                <a:latin typeface="Bookman Old Style" pitchFamily="18" charset="0"/>
              </a:rPr>
              <a:t>должность:</a:t>
            </a:r>
            <a:r>
              <a:rPr lang="ru-RU" sz="2000" dirty="0">
                <a:solidFill>
                  <a:srgbClr val="660066"/>
                </a:solidFill>
                <a:latin typeface="Bookman Old Style" pitchFamily="18" charset="0"/>
              </a:rPr>
              <a:t>  </a:t>
            </a:r>
            <a:r>
              <a:rPr lang="ru-RU" sz="2000" dirty="0">
                <a:latin typeface="Bookman Old Style" pitchFamily="18" charset="0"/>
              </a:rPr>
              <a:t>воспитатель </a:t>
            </a:r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r>
              <a:rPr lang="ru-RU" sz="2000" b="1" dirty="0" smtClean="0">
                <a:latin typeface="Bookman Old Style" pitchFamily="18" charset="0"/>
              </a:rPr>
              <a:t> </a:t>
            </a:r>
            <a:r>
              <a:rPr lang="ru-RU" sz="2000" b="1" dirty="0" smtClean="0">
                <a:solidFill>
                  <a:srgbClr val="660066"/>
                </a:solidFill>
                <a:latin typeface="Bookman Old Style" pitchFamily="18" charset="0"/>
              </a:rPr>
              <a:t>Стаж </a:t>
            </a:r>
            <a:r>
              <a:rPr lang="ru-RU" sz="2000" b="1" dirty="0">
                <a:solidFill>
                  <a:srgbClr val="660066"/>
                </a:solidFill>
                <a:latin typeface="Bookman Old Style" pitchFamily="18" charset="0"/>
              </a:rPr>
              <a:t>работы:</a:t>
            </a:r>
          </a:p>
          <a:p>
            <a:r>
              <a:rPr lang="ru-RU" sz="2000" dirty="0">
                <a:latin typeface="Bookman Old Style" pitchFamily="18" charset="0"/>
              </a:rPr>
              <a:t>                      </a:t>
            </a:r>
            <a:r>
              <a:rPr lang="ru-RU" sz="2000" dirty="0" smtClean="0">
                <a:latin typeface="Bookman Old Style" pitchFamily="18" charset="0"/>
              </a:rPr>
              <a:t>а</a:t>
            </a:r>
            <a:r>
              <a:rPr lang="ru-RU" sz="2000" dirty="0">
                <a:latin typeface="Bookman Old Style" pitchFamily="18" charset="0"/>
              </a:rPr>
              <a:t>) </a:t>
            </a:r>
            <a:r>
              <a:rPr lang="ru-RU" sz="2000" dirty="0" smtClean="0">
                <a:latin typeface="Bookman Old Style" pitchFamily="18" charset="0"/>
              </a:rPr>
              <a:t>общий стаж работы - 20; </a:t>
            </a:r>
            <a:endParaRPr lang="ru-RU" sz="2000" dirty="0">
              <a:latin typeface="Bookman Old Style" pitchFamily="18" charset="0"/>
            </a:endParaRPr>
          </a:p>
          <a:p>
            <a:r>
              <a:rPr lang="ru-RU" sz="2000" dirty="0">
                <a:latin typeface="Bookman Old Style" pitchFamily="18" charset="0"/>
              </a:rPr>
              <a:t>                     </a:t>
            </a:r>
            <a:r>
              <a:rPr lang="ru-RU" sz="2000" dirty="0" smtClean="0">
                <a:latin typeface="Bookman Old Style" pitchFamily="18" charset="0"/>
              </a:rPr>
              <a:t> б</a:t>
            </a:r>
            <a:r>
              <a:rPr lang="ru-RU" sz="2000" dirty="0">
                <a:latin typeface="Bookman Old Style" pitchFamily="18" charset="0"/>
              </a:rPr>
              <a:t>) в данном учреждении </a:t>
            </a:r>
            <a:r>
              <a:rPr lang="ru-RU" sz="2000" dirty="0" smtClean="0">
                <a:latin typeface="Bookman Old Style" pitchFamily="18" charset="0"/>
              </a:rPr>
              <a:t>20 </a:t>
            </a:r>
            <a:r>
              <a:rPr lang="ru-RU" sz="2000" dirty="0">
                <a:latin typeface="Bookman Old Style" pitchFamily="18" charset="0"/>
              </a:rPr>
              <a:t>лет;</a:t>
            </a:r>
          </a:p>
          <a:p>
            <a:r>
              <a:rPr lang="ru-RU" sz="2000" dirty="0">
                <a:latin typeface="Bookman Old Style" pitchFamily="18" charset="0"/>
              </a:rPr>
              <a:t>                      </a:t>
            </a:r>
            <a:r>
              <a:rPr lang="ru-RU" sz="2000" dirty="0" smtClean="0">
                <a:latin typeface="Bookman Old Style" pitchFamily="18" charset="0"/>
              </a:rPr>
              <a:t>в</a:t>
            </a:r>
            <a:r>
              <a:rPr lang="ru-RU" sz="2000" dirty="0">
                <a:latin typeface="Bookman Old Style" pitchFamily="18" charset="0"/>
              </a:rPr>
              <a:t>) в занимаемой должности  </a:t>
            </a:r>
            <a:r>
              <a:rPr lang="ru-RU" sz="2000" dirty="0" smtClean="0">
                <a:latin typeface="Bookman Old Style" pitchFamily="18" charset="0"/>
              </a:rPr>
              <a:t>8 </a:t>
            </a:r>
            <a:r>
              <a:rPr lang="ru-RU" sz="2000" dirty="0">
                <a:latin typeface="Bookman Old Style" pitchFamily="18" charset="0"/>
              </a:rPr>
              <a:t>лет</a:t>
            </a:r>
            <a:r>
              <a:rPr lang="ru-RU" sz="2000" dirty="0" smtClean="0">
                <a:latin typeface="Bookman Old Style" pitchFamily="18" charset="0"/>
              </a:rPr>
              <a:t>.</a:t>
            </a:r>
            <a:r>
              <a:rPr lang="ru-RU" sz="2000" dirty="0">
                <a:latin typeface="Bookman Old Style" pitchFamily="18" charset="0"/>
              </a:rPr>
              <a:t> </a:t>
            </a:r>
          </a:p>
          <a:p>
            <a:r>
              <a:rPr lang="ru-RU" sz="2000" b="1" dirty="0" smtClean="0">
                <a:latin typeface="Bookman Old Style" pitchFamily="18" charset="0"/>
              </a:rPr>
              <a:t> </a:t>
            </a:r>
            <a:r>
              <a:rPr lang="ru-RU" sz="2000" b="1" dirty="0" smtClean="0">
                <a:solidFill>
                  <a:srgbClr val="660066"/>
                </a:solidFill>
                <a:latin typeface="Bookman Old Style" pitchFamily="18" charset="0"/>
              </a:rPr>
              <a:t>Личный сайт:</a:t>
            </a:r>
            <a:r>
              <a:rPr lang="en-US" sz="2000" b="1" dirty="0" smtClean="0">
                <a:solidFill>
                  <a:srgbClr val="660066"/>
                </a:solidFill>
                <a:latin typeface="Bookman Old Style" pitchFamily="18" charset="0"/>
              </a:rPr>
              <a:t> </a:t>
            </a:r>
            <a:r>
              <a:rPr lang="en-US" sz="2000" b="1" dirty="0" smtClean="0">
                <a:solidFill>
                  <a:srgbClr val="660066"/>
                </a:solidFill>
                <a:latin typeface="Bookman Old Style" pitchFamily="18" charset="0"/>
                <a:hlinkClick r:id="rId2"/>
              </a:rPr>
              <a:t>https://nsportal.ru/sveta-bumarskova</a:t>
            </a:r>
            <a:r>
              <a:rPr lang="ru-RU" sz="2000" b="1" dirty="0" smtClean="0">
                <a:solidFill>
                  <a:srgbClr val="660066"/>
                </a:solidFill>
                <a:latin typeface="Bookman Old Style" pitchFamily="18" charset="0"/>
              </a:rPr>
              <a:t> </a:t>
            </a:r>
            <a:endParaRPr lang="ru-RU" sz="2000" dirty="0" smtClean="0"/>
          </a:p>
          <a:p>
            <a:endParaRPr lang="ru-RU" sz="2000" dirty="0" smtClean="0">
              <a:solidFill>
                <a:srgbClr val="777777"/>
              </a:solidFill>
              <a:latin typeface="Arial"/>
              <a:hlinkClick r:id="rId3" tooltip="Сульженко Наталья Сергеевна"/>
            </a:endParaRPr>
          </a:p>
          <a:p>
            <a:endParaRPr lang="ru-RU" sz="2000" dirty="0" smtClean="0"/>
          </a:p>
          <a:p>
            <a:r>
              <a:rPr lang="ru-RU" sz="2000" dirty="0"/>
              <a:t> </a:t>
            </a:r>
            <a:r>
              <a:rPr lang="ru-RU" sz="2000" dirty="0" smtClean="0"/>
              <a:t>         </a:t>
            </a:r>
            <a:endParaRPr lang="ru-RU" sz="20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68822" y="0"/>
            <a:ext cx="8229600" cy="786416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Общие сведения</a:t>
            </a:r>
            <a:endParaRPr lang="ru-RU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5973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  <a:ea typeface="Times New Roman"/>
                <a:cs typeface="Arial" panose="020B0604020202020204" pitchFamily="34" charset="0"/>
              </a:rPr>
              <a:t>Данные о повышении квалификации</a:t>
            </a:r>
            <a:endParaRPr lang="ru-RU" sz="3600" dirty="0">
              <a:solidFill>
                <a:srgbClr val="FF0000"/>
              </a:solidFill>
              <a:latin typeface="Bookman Old Style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83749323"/>
              </p:ext>
            </p:extLst>
          </p:nvPr>
        </p:nvGraphicFramePr>
        <p:xfrm>
          <a:off x="144016" y="548680"/>
          <a:ext cx="8999984" cy="6309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47101"/>
                <a:gridCol w="3061611"/>
                <a:gridCol w="2591272"/>
              </a:tblGrid>
              <a:tr h="6529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и место  прохождения курсов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 курсов            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Копия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656384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400" kern="1200" dirty="0" smtClean="0"/>
                        <a:t>1.Государственное</a:t>
                      </a:r>
                      <a:r>
                        <a:rPr lang="en-US" sz="1400" kern="1200" baseline="0" dirty="0" smtClean="0"/>
                        <a:t> </a:t>
                      </a:r>
                      <a:r>
                        <a:rPr lang="ru-RU" sz="1400" kern="1200" baseline="0" dirty="0" smtClean="0"/>
                        <a:t>автономное учреждение дополнительного профессионального образования «Саратовский областной институт развития образования» 30</a:t>
                      </a:r>
                      <a:r>
                        <a:rPr lang="ru-RU" sz="1400" kern="1200" dirty="0" smtClean="0"/>
                        <a:t>.04.2015г. г. Саратов</a:t>
                      </a:r>
                      <a:r>
                        <a:rPr lang="ru-RU" sz="1400" kern="1200" baseline="0" dirty="0" smtClean="0"/>
                        <a:t> </a:t>
                      </a:r>
                    </a:p>
                    <a:p>
                      <a:pPr algn="l">
                        <a:defRPr/>
                      </a:pPr>
                      <a:r>
                        <a:rPr lang="ru-RU" sz="1400" kern="1200" baseline="0" dirty="0" smtClean="0"/>
                        <a:t>Удостоверение У 001987</a:t>
                      </a:r>
                      <a:endParaRPr lang="ru-RU" sz="1400" kern="1200" dirty="0" smtClean="0"/>
                    </a:p>
                    <a:p>
                      <a:pPr algn="l"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2.Общество с ограниченной ответственностью «Межрегиональный</a:t>
                      </a:r>
                      <a:r>
                        <a:rPr lang="ru-RU" sz="1400" kern="1200" baseline="0" dirty="0" smtClean="0"/>
                        <a:t> институт развития образования» 08.10.2018г.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/>
                        <a:t>г. Саратов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/>
                        <a:t>Удостоверение № 00002801</a:t>
                      </a: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baseline="0" dirty="0" smtClean="0"/>
                    </a:p>
                    <a:p>
                      <a:pPr algn="l">
                        <a:defRPr/>
                      </a:pPr>
                      <a:r>
                        <a:rPr lang="ru-RU" sz="1400" kern="1200" dirty="0" smtClean="0"/>
                        <a:t>3. Частное</a:t>
                      </a:r>
                      <a:r>
                        <a:rPr lang="ru-RU" sz="1400" kern="1200" baseline="0" dirty="0" smtClean="0"/>
                        <a:t> образовательное учреждение дополнительного профессионального образования «УЧЕБНЫЙ ЦЕНТР «РЕСУРС»</a:t>
                      </a:r>
                      <a:r>
                        <a:rPr lang="ru-RU" sz="1400" kern="1200" dirty="0" smtClean="0"/>
                        <a:t> 20.05.2019г. г. Балаково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 </a:t>
                      </a:r>
                      <a:r>
                        <a:rPr lang="ru-RU" sz="1400" kern="1200" baseline="0" dirty="0" smtClean="0"/>
                        <a:t>Удостоверение № 650</a:t>
                      </a:r>
                      <a:endParaRPr lang="ru-RU" sz="1400" kern="1200" dirty="0" smtClean="0"/>
                    </a:p>
                    <a:p>
                      <a:pPr algn="l">
                        <a:defRPr/>
                      </a:pPr>
                      <a:endParaRPr lang="ru-RU" sz="1400" kern="1200" dirty="0" smtClean="0"/>
                    </a:p>
                    <a:p>
                      <a:pPr algn="l">
                        <a:defRPr/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«Проектирование</a:t>
                      </a:r>
                      <a:r>
                        <a:rPr lang="ru-RU" sz="1400" kern="1200" baseline="0" dirty="0" smtClean="0"/>
                        <a:t> и организация современного образовательного процесса в условиях реализации ФГОС дошкольного образования»</a:t>
                      </a: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 в объеме 108</a:t>
                      </a:r>
                      <a:r>
                        <a:rPr lang="ru-RU" sz="1400" kern="1200" baseline="0" dirty="0" smtClean="0"/>
                        <a:t> часов.</a:t>
                      </a: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«Обучение педагогических работников навыкам оказания первой помощи» в объеме 16 часов.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«Развитие</a:t>
                      </a:r>
                      <a:r>
                        <a:rPr lang="ru-RU" sz="1400" kern="1200" baseline="0" dirty="0" smtClean="0"/>
                        <a:t> профессионально-педагогической компетентности воспитателя ДОУ в условиях реализации ФГОС ДО</a:t>
                      </a:r>
                      <a:r>
                        <a:rPr lang="ru-RU" sz="1400" kern="1200" dirty="0" smtClean="0"/>
                        <a:t>»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в объёме 120 часов.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Bookman Old Style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Picture 2" descr="C:\Users\Таня\Desktop\ВГ 2023г Бумарскова С.В\ВГ 2021\СКАНЫ\удостовер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5140" y="1285860"/>
            <a:ext cx="2428860" cy="1718564"/>
          </a:xfrm>
          <a:prstGeom prst="rect">
            <a:avLst/>
          </a:prstGeom>
          <a:noFill/>
        </p:spPr>
      </p:pic>
      <p:pic>
        <p:nvPicPr>
          <p:cNvPr id="2051" name="Picture 3" descr="C:\Users\Таня\Desktop\ВГ 2023г Бумарскова С.В\ВГ 2021\СКАНЫ\удостовер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40" y="4929198"/>
            <a:ext cx="2428860" cy="1718564"/>
          </a:xfrm>
          <a:prstGeom prst="rect">
            <a:avLst/>
          </a:prstGeom>
          <a:noFill/>
        </p:spPr>
      </p:pic>
      <p:pic>
        <p:nvPicPr>
          <p:cNvPr id="4" name="Picture 4" descr="C:\Users\Таня\Desktop\ВГ 2023г Бумарскова С.В\ВГ 2021\СКАНЫ\18 год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40" y="3138042"/>
            <a:ext cx="2428860" cy="17185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62438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  <a:ea typeface="Times New Roman"/>
                <a:cs typeface="Arial" panose="020B0604020202020204" pitchFamily="34" charset="0"/>
              </a:rPr>
              <a:t>Данные о повышении квалификации</a:t>
            </a:r>
            <a:endParaRPr lang="ru-RU" sz="3600" dirty="0">
              <a:solidFill>
                <a:srgbClr val="FF0000"/>
              </a:solidFill>
              <a:latin typeface="Bookman Old Style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6963221"/>
              </p:ext>
            </p:extLst>
          </p:nvPr>
        </p:nvGraphicFramePr>
        <p:xfrm>
          <a:off x="108011" y="548679"/>
          <a:ext cx="8927977" cy="611878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44417"/>
                <a:gridCol w="2583199"/>
                <a:gridCol w="2600361"/>
              </a:tblGrid>
              <a:tr h="4413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и место  прохождения курсов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 курсов            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Копия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539663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400" kern="1200" dirty="0" smtClean="0"/>
                        <a:t>4.Частное</a:t>
                      </a:r>
                      <a:r>
                        <a:rPr lang="ru-RU" sz="1400" kern="1200" baseline="0" dirty="0" smtClean="0"/>
                        <a:t> образовательное учреждение дополнительного профессионального образования «</a:t>
                      </a:r>
                      <a:r>
                        <a:rPr lang="ru-RU" sz="1400" kern="1200" baseline="0" dirty="0" err="1" smtClean="0"/>
                        <a:t>Проф-авто</a:t>
                      </a:r>
                      <a:r>
                        <a:rPr lang="ru-RU" sz="1400" kern="1200" baseline="0" dirty="0" smtClean="0"/>
                        <a:t>»</a:t>
                      </a:r>
                    </a:p>
                    <a:p>
                      <a:pPr algn="l">
                        <a:defRPr/>
                      </a:pPr>
                      <a:r>
                        <a:rPr lang="ru-RU" sz="1400" kern="1200" baseline="0" dirty="0" smtClean="0"/>
                        <a:t>28.04.2021г.</a:t>
                      </a:r>
                    </a:p>
                    <a:p>
                      <a:pPr algn="l">
                        <a:defRPr/>
                      </a:pPr>
                      <a:r>
                        <a:rPr lang="ru-RU" sz="1400" kern="1200" baseline="0" dirty="0" smtClean="0"/>
                        <a:t>Удостоверение </a:t>
                      </a:r>
                      <a:r>
                        <a:rPr lang="en-US" sz="1400" kern="1200" baseline="0" dirty="0" smtClean="0"/>
                        <a:t>RU</a:t>
                      </a:r>
                      <a:r>
                        <a:rPr lang="ru-RU" sz="1400" kern="1200" baseline="0" dirty="0" smtClean="0"/>
                        <a:t>1 6450076762 № 21-027-09</a:t>
                      </a: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r>
                        <a:rPr lang="ru-RU" sz="1400" kern="1200" dirty="0" smtClean="0"/>
                        <a:t>5.</a:t>
                      </a:r>
                      <a:r>
                        <a:rPr lang="ru-RU" sz="1400" kern="1200" baseline="0" dirty="0" smtClean="0"/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Общество с ограниченной ответственностью  «Центр профессионального менеджмента «Академия бизнеса»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26.08.2022г.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Удостоверение № 4146 </a:t>
                      </a: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defRPr/>
                      </a:pPr>
                      <a:endParaRPr lang="ru-RU" sz="1400" kern="1200" dirty="0" smtClean="0"/>
                    </a:p>
                    <a:p>
                      <a:pPr algn="l">
                        <a:defRPr/>
                      </a:pPr>
                      <a:endParaRPr lang="ru-RU" sz="1400" kern="1200" dirty="0" smtClean="0"/>
                    </a:p>
                    <a:p>
                      <a:pPr algn="l">
                        <a:defRPr/>
                      </a:pPr>
                      <a:endParaRPr lang="ru-RU" sz="1400" kern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«Оказание первой помощи пострадавшим» в объеме 16 часов.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«Методика</a:t>
                      </a:r>
                      <a:r>
                        <a:rPr lang="ru-RU" sz="1400" kern="1200" baseline="0" dirty="0" smtClean="0"/>
                        <a:t> проведения занятий по различным видам продуктивной деятельности с детьми дошкольного возраста» </a:t>
                      </a:r>
                      <a:r>
                        <a:rPr lang="ru-RU" sz="1400" kern="1200" dirty="0" smtClean="0"/>
                        <a:t>в объёме  108 часов.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Bookman Old Style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4" name="Picture 2" descr="C:\Users\Таня\Desktop\ВГ 2023г Бумарскова С.В\ВГ 2021\СКАНЫ\18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89065" y="1214423"/>
            <a:ext cx="1623412" cy="2286015"/>
          </a:xfrm>
          <a:prstGeom prst="rect">
            <a:avLst/>
          </a:prstGeom>
          <a:noFill/>
        </p:spPr>
      </p:pic>
      <p:pic>
        <p:nvPicPr>
          <p:cNvPr id="3" name="Picture 3" descr="C:\Users\Таня\Desktop\ВГ 2023г Бумарскова С.В\ВГ 2021\СКАНЫ\акад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3714752"/>
            <a:ext cx="2485307" cy="17585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46005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 Поощрения </a:t>
            </a:r>
            <a:r>
              <a:rPr lang="ru-RU" sz="3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и </a:t>
            </a: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награды</a:t>
            </a:r>
            <a:endParaRPr lang="ru-RU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549248136"/>
              </p:ext>
            </p:extLst>
          </p:nvPr>
        </p:nvGraphicFramePr>
        <p:xfrm>
          <a:off x="107504" y="620689"/>
          <a:ext cx="8928992" cy="1796946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746693"/>
                <a:gridCol w="8182299"/>
              </a:tblGrid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95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2019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Грамота  администрации МДОУ «Детский сад п. Бурасы» за качественную подготовку и проведение новогоднего утренника.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92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2021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Благодарственное письмо от родителей выпускников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разновозрастной группы.</a:t>
                      </a:r>
                      <a:endParaRPr lang="ru-RU" sz="16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96557505"/>
              </p:ext>
            </p:extLst>
          </p:nvPr>
        </p:nvGraphicFramePr>
        <p:xfrm>
          <a:off x="107504" y="2420888"/>
          <a:ext cx="8928992" cy="195072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746693"/>
                <a:gridCol w="8182299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2021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Благодарственное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письмо администрации МДОУ «Детский сад п. Бурасы»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добросовестную и плодотворную работу в развитии и воспитании детей дошкольного возраста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связи с профессиональным праздником «День дошкольного работника»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7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2022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Благодарственное письмо от родителей выпускников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разновозрастной группы.</a:t>
                      </a:r>
                      <a:endParaRPr lang="ru-RU" sz="16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effectLst/>
                        <a:latin typeface="Bookman Old Style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549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2022</a:t>
                      </a:r>
                      <a:endParaRPr lang="ru-RU" sz="1200" b="0" dirty="0"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  администрации МДОУ «Детский сад п. Бурасы»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добросовестную и плодотворную работу в развитии и воспитании детей дошкольного возраста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связи с профессиональным праздником «День дошкольного работника»</a:t>
                      </a:r>
                      <a:endParaRPr lang="ru-RU" sz="1600" dirty="0" smtClean="0">
                        <a:effectLst/>
                        <a:latin typeface="+mn-lt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67379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я\Desktop\ВГ 2023г Бумарскова С.В\ВГ 2021\СКАНЫ\Новая папка\180400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28"/>
            <a:ext cx="2619413" cy="3702038"/>
          </a:xfrm>
          <a:prstGeom prst="rect">
            <a:avLst/>
          </a:prstGeom>
          <a:noFill/>
        </p:spPr>
      </p:pic>
      <p:pic>
        <p:nvPicPr>
          <p:cNvPr id="4099" name="Picture 3" descr="C:\Users\Таня\Desktop\ВГ 2023г Бумарскова С.В\ВГ 2021\СКАНЫ\Новая папка\18040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714356"/>
            <a:ext cx="2643206" cy="3735665"/>
          </a:xfrm>
          <a:prstGeom prst="rect">
            <a:avLst/>
          </a:prstGeom>
          <a:noFill/>
        </p:spPr>
      </p:pic>
      <p:pic>
        <p:nvPicPr>
          <p:cNvPr id="4100" name="Picture 4" descr="C:\Users\Таня\Desktop\ВГ 2023г Бумарскова С.В\ВГ 2021\СКАНЫ\Новая папка\180400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1000108"/>
            <a:ext cx="2852731" cy="4031788"/>
          </a:xfrm>
          <a:prstGeom prst="rect">
            <a:avLst/>
          </a:prstGeom>
          <a:noFill/>
        </p:spPr>
      </p:pic>
      <p:pic>
        <p:nvPicPr>
          <p:cNvPr id="2" name="Picture 5" descr="C:\Users\Таня\Desktop\ВГ 2023г Бумарскова С.В\ВГ 2021\СКАНЫ\Новая папка\180400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3429000"/>
            <a:ext cx="2265586" cy="3201972"/>
          </a:xfrm>
          <a:prstGeom prst="rect">
            <a:avLst/>
          </a:prstGeom>
          <a:noFill/>
        </p:spPr>
      </p:pic>
      <p:pic>
        <p:nvPicPr>
          <p:cNvPr id="4102" name="Picture 6" descr="C:\Users\Таня\Desktop\ВГ 2023г Бумарскова С.В\ВГ 2021\СКАНЫ\Новая папка\18040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14646" y="2143116"/>
            <a:ext cx="2429354" cy="3433426"/>
          </a:xfrm>
          <a:prstGeom prst="rect">
            <a:avLst/>
          </a:prstGeom>
          <a:noFill/>
        </p:spPr>
      </p:pic>
      <p:pic>
        <p:nvPicPr>
          <p:cNvPr id="4103" name="Picture 7" descr="C:\Users\Таня\Desktop\ВГ 2023г Бумарскова С.В\ВГ 2021\СКАНЫ\Новая папка\1804000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57554" y="4286256"/>
            <a:ext cx="3286148" cy="23251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0770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7000">
        <p14:reveal/>
      </p:transition>
    </mc:Choice>
    <mc:Fallback>
      <p:transition spd="slow" advClick="0" advTm="1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755576" y="0"/>
            <a:ext cx="7653536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Участие в методических объединениях</a:t>
            </a:r>
            <a:endParaRPr lang="ru-RU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895489583"/>
              </p:ext>
            </p:extLst>
          </p:nvPr>
        </p:nvGraphicFramePr>
        <p:xfrm>
          <a:off x="107504" y="1628800"/>
          <a:ext cx="8928992" cy="1797946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746693"/>
                <a:gridCol w="8182299"/>
              </a:tblGrid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96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Мастер-класс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 рамках районного методического объединения работников дошкольных образовательных  организаций Новобурасского района  по теме: «Формирование у дошкольников правил поведения в общественных местах, транспорте».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92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69671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я\Desktop\ВГ 2023г Бумарскова С.В\ВГ 2021\СКАНЫ\Справка методобъединени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22" y="285728"/>
            <a:ext cx="4214842" cy="5956872"/>
          </a:xfrm>
          <a:prstGeom prst="rect">
            <a:avLst/>
          </a:prstGeom>
          <a:noFill/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1770886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15000">
        <p14:reveal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5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6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9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20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2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25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9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922</Words>
  <Application>Microsoft Office PowerPoint</Application>
  <PresentationFormat>Экран (4:3)</PresentationFormat>
  <Paragraphs>254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16</vt:i4>
      </vt:variant>
      <vt:variant>
        <vt:lpstr>Заголовки слайдов</vt:lpstr>
      </vt:variant>
      <vt:variant>
        <vt:i4>18</vt:i4>
      </vt:variant>
    </vt:vector>
  </HeadingPairs>
  <TitlesOfParts>
    <vt:vector size="34" baseType="lpstr">
      <vt:lpstr>Тема Office</vt:lpstr>
      <vt:lpstr>Воздушный поток</vt:lpstr>
      <vt:lpstr>1_Воздушный поток</vt:lpstr>
      <vt:lpstr>2_Воздушный поток</vt:lpstr>
      <vt:lpstr>4_Воздушный поток</vt:lpstr>
      <vt:lpstr>7_Воздушный поток</vt:lpstr>
      <vt:lpstr>9_Воздушный поток</vt:lpstr>
      <vt:lpstr>11_Воздушный поток</vt:lpstr>
      <vt:lpstr>12_Воздушный поток</vt:lpstr>
      <vt:lpstr>13_Воздушный поток</vt:lpstr>
      <vt:lpstr>15_Воздушный поток</vt:lpstr>
      <vt:lpstr>16_Воздушный поток</vt:lpstr>
      <vt:lpstr>19_Воздушный поток</vt:lpstr>
      <vt:lpstr>20_Воздушный поток</vt:lpstr>
      <vt:lpstr>22_Воздушный поток</vt:lpstr>
      <vt:lpstr>25_Воздушный поток</vt:lpstr>
      <vt:lpstr>Слайд 1</vt:lpstr>
      <vt:lpstr>Слайд 2</vt:lpstr>
      <vt:lpstr>Слайд 3</vt:lpstr>
      <vt:lpstr>Слайд 4</vt:lpstr>
      <vt:lpstr>Слайд 5</vt:lpstr>
      <vt:lpstr>  Поощрения и награды</vt:lpstr>
      <vt:lpstr>Слайд 7</vt:lpstr>
      <vt:lpstr> Участие в методических объединениях</vt:lpstr>
      <vt:lpstr>Слайд 9</vt:lpstr>
      <vt:lpstr>Слайд 10</vt:lpstr>
      <vt:lpstr>Слайд 11</vt:lpstr>
      <vt:lpstr>Слайд 12</vt:lpstr>
      <vt:lpstr> Использование ИКТ в образовательном процессе</vt:lpstr>
      <vt:lpstr>Слайд 14</vt:lpstr>
      <vt:lpstr>Слайд 15</vt:lpstr>
      <vt:lpstr>Слайд 16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Windows User</cp:lastModifiedBy>
  <cp:revision>72</cp:revision>
  <dcterms:created xsi:type="dcterms:W3CDTF">2022-12-22T14:51:54Z</dcterms:created>
  <dcterms:modified xsi:type="dcterms:W3CDTF">2023-04-24T05:38:53Z</dcterms:modified>
</cp:coreProperties>
</file>