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67" r:id="rId2"/>
    <p:sldId id="26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5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3134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ABB6B3-1E4F-44DF-99B5-53CACC0BCF7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7C3F3B-A253-480D-9FD7-1321047DDB5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624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7C3F3B-A253-480D-9FD7-1321047DDB5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8661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690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863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65024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335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7973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4370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0212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644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181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760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150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1827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3879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60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1377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358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F8DEAFD-7CB6-472B-ACE9-CBCE269CA368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A94BC9F-9054-4952-B11C-DE22B671F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2809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F%D0%B0%D1%80%D1%82%D0%B8%D0%B7%D0%B0%D0%BD%D1%81%D0%BA%D0%B0%D1%8F_%D0%B2%D0%BE%D0%B9%D0%BD%D0%B0" TargetMode="External"/><Relationship Id="rId2" Type="http://schemas.openxmlformats.org/officeDocument/2006/relationships/hyperlink" Target="https://ru.wikipedia.org/wiki/%D0%9F%D0%B0%D1%80%D1%82%D0%B8%D0%B7%D0%B0%D0%B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s://ru.wikisource.org/wiki/%D0%A3%D0%BA%D0%B0%D0%B7_%D0%9F%D1%80%D0%B5%D0%B7%D0%B8%D0%B4%D0%B8%D1%83%D0%BC%D0%B0_%D0%92%D0%A1_%D0%A1%D0%A1%D0%A1%D0%A0_%D0%BE%D1%82_2.02.1943_%D0%BE%D0%B1_%D1%83%D1%87%D1%80%D0%B5%D0%B6%D0%B4%D0%B5%D0%BD%D0%B8%D0%B8_%D0%BC%D0%B5%D0%B4%D0%B0%D0%BB%D0%B8_%C2%AB%D0%9F%D0%B0%D1%80%D1%82%D0%B8%D0%B7%D0%B0%D0%BD%D1%83_%D0%9E%D1%82%D0%B5%D1%87%D0%B5%D1%81%D1%82%D0%B2%D0%B5%D0%BD%D0%BD%D0%BE%D0%B9_%D0%B2%D0%BE%D0%B9%D0%BD%D1%8B%C2%BB_I_%D0%B8_II_%D1%81%D1%82%D0%B5%D0%BF%D0%B5%D0%BD%D0%B8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C%D0%B5%D0%B4%D0%B0%D0%BB%D1%8C_%C2%AB%D0%97%D0%B0_%D0%BE%D0%B1%D0%BE%D1%80%D0%BE%D0%BD%D1%83_%D0%A1%D0%B5%D0%B2%D0%B0%D1%81%D1%82%D0%BE%D0%BF%D0%BE%D0%BB%D1%8F%C2%BB" TargetMode="External"/><Relationship Id="rId3" Type="http://schemas.openxmlformats.org/officeDocument/2006/relationships/hyperlink" Target="https://ru.wikipedia.org/wiki/%D0%A1%D0%A1%D0%A1%D0%A0" TargetMode="External"/><Relationship Id="rId7" Type="http://schemas.openxmlformats.org/officeDocument/2006/relationships/hyperlink" Target="https://ru.wikipedia.org/wiki/%D0%9C%D0%B5%D0%B4%D0%B0%D0%BB%D1%8C_%C2%AB%D0%97%D0%B0_%D0%BE%D0%B1%D0%BE%D1%80%D0%BE%D0%BD%D1%83_%D0%9E%D0%B4%D0%B5%D1%81%D1%81%D1%8B%C2%BB" TargetMode="External"/><Relationship Id="rId2" Type="http://schemas.openxmlformats.org/officeDocument/2006/relationships/hyperlink" Target="https://ru.wikipedia.org/wiki/%D0%93%D0%BE%D1%81%D1%83%D0%B4%D0%B0%D1%80%D1%81%D1%82%D0%B2%D0%B5%D0%BD%D0%BD%D0%B0%D1%8F_%D0%BD%D0%B0%D0%B3%D1%80%D0%B0%D0%B4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2%D0%BE%D0%B5%D0%BD%D0%BD%D0%BE%D0%B5_%D0%B2%D1%80%D0%B5%D0%BC%D1%8F" TargetMode="External"/><Relationship Id="rId5" Type="http://schemas.openxmlformats.org/officeDocument/2006/relationships/hyperlink" Target="https://ru.wikipedia.org/wiki/%D0%92%D0%BE%D0%B5%D0%BD%D0%BD%D0%BE%D1%81%D0%BB%D1%83%D0%B6%D0%B0%D1%89%D0%B8%D0%B9" TargetMode="External"/><Relationship Id="rId10" Type="http://schemas.openxmlformats.org/officeDocument/2006/relationships/image" Target="../media/image18.jpg"/><Relationship Id="rId4" Type="http://schemas.openxmlformats.org/officeDocument/2006/relationships/hyperlink" Target="https://ru.wikipedia.org/wiki/%D0%9B%D0%B5%D0%BD%D0%B8%D0%BD%D0%B3%D1%80%D0%B0%D0%B4" TargetMode="External"/><Relationship Id="rId9" Type="http://schemas.openxmlformats.org/officeDocument/2006/relationships/hyperlink" Target="https://ru.wikipedia.org/wiki/%D0%9C%D0%B5%D0%B4%D0%B0%D0%BB%D1%8C_%C2%AB%D0%97%D0%B0_%D0%BE%D0%B1%D0%BE%D1%80%D0%BE%D0%BD%D1%83_%D0%A1%D1%82%D0%B0%D0%BB%D0%B8%D0%BD%D0%B3%D1%80%D0%B0%D0%B4%D0%B0%C2%BB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5%D1%80%D0%BE%D0%B9_%D0%A1%D0%BE%D0%B2%D0%B5%D1%82%D1%81%D0%BA%D0%BE%D0%B3%D0%BE_%D0%A1%D0%BE%D1%8E%D0%B7%D0%B0" TargetMode="External"/><Relationship Id="rId2" Type="http://schemas.openxmlformats.org/officeDocument/2006/relationships/hyperlink" Target="https://ru.wikipedia.org/wiki/%D0%97%D0%BD%D0%B0%D0%BA_%D0%BE%D1%82%D0%BB%D0%B8%D1%87%D0%B8%D1%8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ru.wikipedia.org/wiki/%D0%9E%D1%80%D0%B4%D0%B5%D0%BD%D0%B0_%D0%A1%D0%A1%D0%A1%D0%A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hyperlink" Target="https://ru.wikipedia.org/wiki/%D0%9B%D0%B5%D0%BD%D0%B8%D0%BD,_%D0%92%D0%BB%D0%B0%D0%B4%D0%B8%D0%BC%D0%B8%D1%80_%D0%98%D0%BB%D1%8C%D0%B8%D1%87" TargetMode="External"/><Relationship Id="rId7" Type="http://schemas.openxmlformats.org/officeDocument/2006/relationships/hyperlink" Target="https://ru.wikipedia.org/wiki/1930_%D0%B3%D0%BE%D0%B4" TargetMode="External"/><Relationship Id="rId2" Type="http://schemas.openxmlformats.org/officeDocument/2006/relationships/hyperlink" Target="https://ru.wikipedia.org/wiki/%D0%A1%D0%BF%D0%B8%D1%81%D0%BE%D0%BA_%D0%BE%D1%80%D0%B4%D0%B5%D0%BD%D0%BE%D0%B2_%D0%A1%D0%A1%D0%A1%D0%A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6_%D0%B0%D0%BF%D1%80%D0%B5%D0%BB%D1%8F" TargetMode="External"/><Relationship Id="rId5" Type="http://schemas.openxmlformats.org/officeDocument/2006/relationships/hyperlink" Target="https://ru.wikipedia.org/wiki/%D0%A1%D0%BE%D1%8E%D0%B7_%D0%A1%D0%BE%D0%B2%D0%B5%D1%82%D1%81%D0%BA%D0%B8%D1%85_%D0%A1%D0%BE%D1%86%D0%B8%D0%B0%D0%BB%D0%B8%D1%81%D1%82%D0%B8%D1%87%D0%B5%D1%81%D0%BA%D0%B8%D1%85_%D0%A0%D0%B5%D1%81%D0%BF%D1%83%D0%B1%D0%BB%D0%B8%D0%BA" TargetMode="External"/><Relationship Id="rId4" Type="http://schemas.openxmlformats.org/officeDocument/2006/relationships/hyperlink" Target="https://ru.wikipedia.org/wiki/%D0%93%D0%BE%D1%81%D1%83%D0%B4%D0%B0%D1%80%D1%81%D1%82%D0%B2%D0%B5%D0%BD%D0%BD%D1%8B%D0%B5_%D0%BD%D0%B0%D0%B3%D1%80%D0%B0%D0%B4%D1%8B_%D0%A1%D0%A1%D0%A1%D0%A0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ru.wikipedia.org/wiki/5_%D0%BC%D0%B0%D1%8F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hyperlink" Target="https://ru.wikisource.org/wiki/%D0%A3%D0%BA%D0%B0%D0%B7_%D0%9F%D1%80%D0%B5%D0%B7%D0%B8%D0%B4%D0%B8%D1%83%D0%BC%D0%B0_%D0%92%D0%A1_%D0%A1%D0%A1%D0%A1%D0%A0_%D0%BE%D1%82_17.10.1938_%D0%BE%D0%B1_%D1%83%D1%87%D1%80%D0%B5%D0%B6%D0%B4%D0%B5%D0%BD%D0%B8%D0%B8_%D0%BC%D0%B5%D0%B4%D0%B0%D0%BB%D0%B8_%C2%AB%D0%97%D0%B0_%D0%BE%D1%82%D0%B2%D0%B0%D0%B3%D1%83%C2%BB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source.org/wiki/%D0%A3%D0%BA%D0%B0%D0%B7_%D0%9F%D1%80%D0%B5%D0%B7%D0%B8%D0%B4%D0%B8%D1%83%D0%BC%D0%B0_%D0%92%D0%A1_%D0%A1%D0%A1%D0%A1%D0%A0_%D0%BE%D1%82_17.10.1938_%D0%BE%D0%B1_%D1%83%D1%87%D1%80%D0%B5%D0%B6%D0%B4%D0%B5%D0%BD%D0%B8%D0%B8_%D0%BC%D0%B5%D0%B4%D0%B0%D0%BB%D0%B8_%C2%AB%D0%97%D0%B0_%D0%B1%D0%BE%D0%B5%D0%B2%D1%8B%D0%B5_%D0%B7%D0%B0%D1%81%D0%BB%D1%83%D0%B3%D0%B8%C2%BB" TargetMode="External"/><Relationship Id="rId2" Type="http://schemas.openxmlformats.org/officeDocument/2006/relationships/hyperlink" Target="https://ru.wikipedia.org/wiki/%D0%A1%D0%A1%D0%A1%D0%A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9796" y="783772"/>
            <a:ext cx="4814596" cy="151156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Награды Великой Отечественной войны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359" y="2799184"/>
            <a:ext cx="4058816" cy="318173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4352" y="783773"/>
            <a:ext cx="5607696" cy="13513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19053" y="4385388"/>
            <a:ext cx="344299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Презентацию выполнила:</a:t>
            </a:r>
          </a:p>
          <a:p>
            <a:pPr algn="ctr"/>
            <a:r>
              <a:rPr lang="ru-RU" sz="2000" dirty="0" smtClean="0"/>
              <a:t>учитель </a:t>
            </a:r>
          </a:p>
          <a:p>
            <a:pPr algn="ctr"/>
            <a:r>
              <a:rPr lang="ru-RU" sz="2000" b="1" dirty="0" smtClean="0"/>
              <a:t>ГБОУ ТРОЦ «Солнышко»</a:t>
            </a:r>
          </a:p>
          <a:p>
            <a:pPr algn="ctr"/>
            <a:r>
              <a:rPr lang="ru-RU" sz="2000" dirty="0" smtClean="0"/>
              <a:t>Дикусар Наталья Константиновна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77948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6155" y="914401"/>
            <a:ext cx="4795935" cy="4842588"/>
          </a:xfrm>
        </p:spPr>
        <p:txBody>
          <a:bodyPr>
            <a:noAutofit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400" b="1" dirty="0"/>
              <a:t>Медалью </a:t>
            </a:r>
            <a:r>
              <a:rPr lang="ru-RU" sz="2400" b="1" u="sng" dirty="0"/>
              <a:t>«Партизану Отечественной войны» </a:t>
            </a:r>
            <a:r>
              <a:rPr lang="ru-RU" sz="2400" b="1" u="sng" dirty="0" smtClean="0"/>
              <a:t/>
            </a:r>
            <a:br>
              <a:rPr lang="ru-RU" sz="2400" b="1" u="sng" dirty="0" smtClean="0"/>
            </a:br>
            <a:r>
              <a:rPr lang="ru-RU" sz="2400" dirty="0" smtClean="0"/>
              <a:t>награждались</a:t>
            </a:r>
            <a:r>
              <a:rPr lang="ru-RU" sz="2400" dirty="0"/>
              <a:t> </a:t>
            </a:r>
            <a:r>
              <a:rPr lang="ru-RU" sz="2400" dirty="0">
                <a:hlinkClick r:id="rId2" tooltip="Партизан"/>
              </a:rPr>
              <a:t>партизаны</a:t>
            </a:r>
            <a:r>
              <a:rPr lang="ru-RU" sz="2400" dirty="0"/>
              <a:t>, начальствующий состав партизанских отрядов и организаторы партизанского движения за «особые заслуги в деле организации партизанского движения, за отвагу, геройство и выдающиеся успехи в </a:t>
            </a:r>
            <a:r>
              <a:rPr lang="ru-RU" sz="2400" dirty="0">
                <a:hlinkClick r:id="rId3" tooltip="Партизанская война"/>
              </a:rPr>
              <a:t>партизанской борьбе</a:t>
            </a:r>
            <a:r>
              <a:rPr lang="ru-RU" sz="2400" dirty="0"/>
              <a:t> за Советскую Родину в тылу немецко-фашистских захватчиков</a:t>
            </a:r>
            <a:r>
              <a:rPr lang="ru-RU" sz="2400" dirty="0" smtClean="0"/>
              <a:t>».</a:t>
            </a:r>
            <a:br>
              <a:rPr lang="ru-RU" sz="2400" dirty="0" smtClean="0"/>
            </a:br>
            <a:r>
              <a:rPr lang="ru-RU" sz="2400" dirty="0" smtClean="0"/>
              <a:t>учреждена</a:t>
            </a:r>
            <a:r>
              <a:rPr lang="ru-RU" sz="2400" dirty="0"/>
              <a:t> </a:t>
            </a:r>
            <a:r>
              <a:rPr lang="ru-RU" sz="2400" dirty="0" smtClean="0">
                <a:hlinkClick r:id="rId4" tooltip="s:Указ Президиума ВС СССР от 2.02.1943 об учреждении медали «Партизану Отечественной войны» I и II степени"/>
              </a:rPr>
              <a:t>2 </a:t>
            </a:r>
            <a:r>
              <a:rPr lang="ru-RU" sz="2400" dirty="0">
                <a:hlinkClick r:id="rId4" tooltip="s:Указ Президиума ВС СССР от 2.02.1943 об учреждении медали «Партизану Отечественной войны» I и II степени"/>
              </a:rPr>
              <a:t>февраля 1943 года</a:t>
            </a:r>
            <a:r>
              <a:rPr lang="ru-RU" sz="2400" dirty="0"/>
              <a:t>.</a:t>
            </a:r>
          </a:p>
        </p:txBody>
      </p:sp>
      <p:pic>
        <p:nvPicPr>
          <p:cNvPr id="4098" name="Picture 2" descr="https://present5.com/presentation/54368339_445000879/image-36.jpg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740" y="718458"/>
            <a:ext cx="5010538" cy="539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786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550" y="365124"/>
            <a:ext cx="5242249" cy="60916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/>
              <a:t>Медаль «За оборону Ленинграда»</a:t>
            </a:r>
            <a:r>
              <a:rPr lang="ru-RU" sz="2700" dirty="0"/>
              <a:t> — 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hlinkClick r:id="rId2" tooltip="Государственная награда"/>
              </a:rPr>
              <a:t>государственная </a:t>
            </a:r>
            <a:r>
              <a:rPr lang="ru-RU" sz="2700" dirty="0">
                <a:hlinkClick r:id="rId2" tooltip="Государственная награда"/>
              </a:rPr>
              <a:t>награда</a:t>
            </a:r>
            <a:r>
              <a:rPr lang="ru-RU" sz="2700" dirty="0"/>
              <a:t> </a:t>
            </a:r>
            <a:r>
              <a:rPr lang="ru-RU" sz="2700" dirty="0">
                <a:hlinkClick r:id="rId3" tooltip="СССР"/>
              </a:rPr>
              <a:t>СССР</a:t>
            </a:r>
            <a:r>
              <a:rPr lang="ru-RU" sz="2700" dirty="0"/>
              <a:t>, для награждения защитников города </a:t>
            </a:r>
            <a:r>
              <a:rPr lang="ru-RU" sz="2700" dirty="0">
                <a:hlinkClick r:id="rId4" tooltip="Ленинград"/>
              </a:rPr>
              <a:t>Ленинград</a:t>
            </a:r>
            <a:r>
              <a:rPr lang="ru-RU" sz="2700" dirty="0"/>
              <a:t> (</a:t>
            </a:r>
            <a:r>
              <a:rPr lang="ru-RU" sz="2700" dirty="0">
                <a:hlinkClick r:id="rId5" tooltip="Военнослужащий"/>
              </a:rPr>
              <a:t>военнослужащих</a:t>
            </a:r>
            <a:r>
              <a:rPr lang="ru-RU" sz="2700" dirty="0"/>
              <a:t> и мирных жителей).</a:t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Одна </a:t>
            </a:r>
            <a:r>
              <a:rPr lang="ru-RU" sz="2700" dirty="0"/>
              <a:t>из первых советских медалей </a:t>
            </a:r>
            <a:r>
              <a:rPr lang="ru-RU" sz="2700" dirty="0">
                <a:hlinkClick r:id="rId6" tooltip="Военное время"/>
              </a:rPr>
              <a:t>военного времени</a:t>
            </a:r>
            <a:r>
              <a:rPr lang="ru-RU" sz="2700" dirty="0"/>
              <a:t> (одновременно с медалями «</a:t>
            </a:r>
            <a:r>
              <a:rPr lang="ru-RU" sz="2700" dirty="0">
                <a:hlinkClick r:id="rId7" tooltip="Медаль «За оборону Одессы»"/>
              </a:rPr>
              <a:t>За оборону Одессы</a:t>
            </a:r>
            <a:r>
              <a:rPr lang="ru-RU" sz="2700" dirty="0"/>
              <a:t>», «</a:t>
            </a:r>
            <a:r>
              <a:rPr lang="ru-RU" sz="2700" dirty="0">
                <a:hlinkClick r:id="rId8" tooltip="Медаль «За оборону Севастополя»"/>
              </a:rPr>
              <a:t>За оборону Севастополя</a:t>
            </a:r>
            <a:r>
              <a:rPr lang="ru-RU" sz="2700" dirty="0"/>
              <a:t>» и «</a:t>
            </a:r>
            <a:r>
              <a:rPr lang="ru-RU" sz="2700" dirty="0">
                <a:hlinkClick r:id="rId9" tooltip="Медаль «За оборону Сталинграда»"/>
              </a:rPr>
              <a:t>За оборону Сталинграда</a:t>
            </a:r>
            <a:r>
              <a:rPr lang="ru-RU" sz="2700" dirty="0"/>
              <a:t>»).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342" y="823855"/>
            <a:ext cx="4348066" cy="5166398"/>
          </a:xfrm>
        </p:spPr>
      </p:pic>
    </p:spTree>
    <p:extLst>
      <p:ext uri="{BB962C8B-B14F-4D97-AF65-F5344CB8AC3E}">
        <p14:creationId xmlns:p14="http://schemas.microsoft.com/office/powerpoint/2010/main" val="68223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249" y="261258"/>
            <a:ext cx="11597951" cy="6372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481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47" y="242596"/>
            <a:ext cx="11374016" cy="6391469"/>
          </a:xfrm>
        </p:spPr>
      </p:pic>
    </p:spTree>
    <p:extLst>
      <p:ext uri="{BB962C8B-B14F-4D97-AF65-F5344CB8AC3E}">
        <p14:creationId xmlns:p14="http://schemas.microsoft.com/office/powerpoint/2010/main" val="254049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98367" y="1119674"/>
            <a:ext cx="5766319" cy="2985795"/>
          </a:xfrm>
        </p:spPr>
        <p:txBody>
          <a:bodyPr>
            <a:normAutofit fontScale="90000"/>
          </a:bodyPr>
          <a:lstStyle/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2800" b="1" dirty="0" err="1">
                <a:latin typeface="Bookman Old Style" panose="02050604050505020204" pitchFamily="18" charset="0"/>
              </a:rPr>
              <a:t>Меда́ль</a:t>
            </a:r>
            <a:r>
              <a:rPr lang="ru-RU" sz="2800" b="1" dirty="0">
                <a:latin typeface="Bookman Old Style" panose="02050604050505020204" pitchFamily="18" charset="0"/>
              </a:rPr>
              <a:t> «</a:t>
            </a:r>
            <a:r>
              <a:rPr lang="ru-RU" sz="2800" b="1" dirty="0" err="1">
                <a:latin typeface="Bookman Old Style" panose="02050604050505020204" pitchFamily="18" charset="0"/>
              </a:rPr>
              <a:t>Золота́я</a:t>
            </a:r>
            <a:r>
              <a:rPr lang="ru-RU" sz="2800" b="1" dirty="0">
                <a:latin typeface="Bookman Old Style" panose="02050604050505020204" pitchFamily="18" charset="0"/>
              </a:rPr>
              <a:t> Звезда́»</a:t>
            </a:r>
            <a:r>
              <a:rPr lang="ru-RU" sz="3600" dirty="0">
                <a:latin typeface="Bookman Old Style" panose="02050604050505020204" pitchFamily="18" charset="0"/>
              </a:rPr>
              <a:t> — </a:t>
            </a:r>
            <a:r>
              <a:rPr lang="ru-RU" sz="3600" dirty="0" smtClean="0">
                <a:latin typeface="Bookman Old Style" panose="02050604050505020204" pitchFamily="18" charset="0"/>
              </a:rPr>
              <a:t/>
            </a:r>
            <a:br>
              <a:rPr lang="ru-RU" sz="3600" dirty="0" smtClean="0">
                <a:latin typeface="Bookman Old Style" panose="02050604050505020204" pitchFamily="18" charset="0"/>
              </a:rPr>
            </a:br>
            <a:r>
              <a:rPr lang="ru-RU" sz="2800" dirty="0" smtClean="0">
                <a:latin typeface="Bookman Old Style" panose="02050604050505020204" pitchFamily="18" charset="0"/>
                <a:hlinkClick r:id="rId2" tooltip="Знак отличия"/>
              </a:rPr>
              <a:t>знак </a:t>
            </a:r>
            <a:r>
              <a:rPr lang="ru-RU" sz="2800" dirty="0">
                <a:latin typeface="Bookman Old Style" panose="02050604050505020204" pitchFamily="18" charset="0"/>
                <a:hlinkClick r:id="rId2" tooltip="Знак отличия"/>
              </a:rPr>
              <a:t>отличия</a:t>
            </a:r>
            <a:r>
              <a:rPr lang="ru-RU" sz="2800" dirty="0">
                <a:latin typeface="Bookman Old Style" panose="02050604050505020204" pitchFamily="18" charset="0"/>
              </a:rPr>
              <a:t> лиц, удостоенных звания </a:t>
            </a:r>
            <a:r>
              <a:rPr lang="ru-RU" sz="2800" dirty="0">
                <a:latin typeface="Bookman Old Style" panose="02050604050505020204" pitchFamily="18" charset="0"/>
                <a:hlinkClick r:id="rId3" tooltip="Герой Советского Союза"/>
              </a:rPr>
              <a:t>Героя Советского Союза</a:t>
            </a:r>
            <a:r>
              <a:rPr lang="ru-RU" sz="2800" dirty="0">
                <a:latin typeface="Bookman Old Style" panose="02050604050505020204" pitchFamily="18" charset="0"/>
              </a:rPr>
              <a:t>. Учреждён </a:t>
            </a:r>
            <a:r>
              <a:rPr lang="ru-RU" sz="2800" b="1" u="sng" dirty="0">
                <a:latin typeface="Bookman Old Style" panose="02050604050505020204" pitchFamily="18" charset="0"/>
              </a:rPr>
              <a:t>1 августа 1939 </a:t>
            </a:r>
            <a:r>
              <a:rPr lang="ru-RU" sz="2800" dirty="0">
                <a:latin typeface="Bookman Old Style" panose="02050604050505020204" pitchFamily="18" charset="0"/>
              </a:rPr>
              <a:t>года. </a:t>
            </a:r>
          </a:p>
        </p:txBody>
      </p:sp>
      <p:pic>
        <p:nvPicPr>
          <p:cNvPr id="2052" name="Picture 4" descr="https://fsd.kopilkaurokov.ru/up/html/2019/11/25/k_5ddbfc721c29d/528659_1.jpe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63" y="699796"/>
            <a:ext cx="5234474" cy="540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916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3257" y="643813"/>
            <a:ext cx="6699380" cy="5542384"/>
          </a:xfrm>
        </p:spPr>
        <p:txBody>
          <a:bodyPr>
            <a:no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ru-RU" sz="2800" dirty="0" smtClean="0"/>
              <a:t>Первый</a:t>
            </a:r>
            <a:r>
              <a:rPr lang="ru-RU" sz="2800" dirty="0"/>
              <a:t> </a:t>
            </a:r>
            <a:r>
              <a:rPr lang="ru-RU" sz="2800" b="1" dirty="0">
                <a:hlinkClick r:id="rId2" tooltip="Ордена СССР"/>
              </a:rPr>
              <a:t>советский орден</a:t>
            </a:r>
            <a:r>
              <a:rPr lang="ru-RU" sz="2800" b="1" dirty="0"/>
              <a:t>.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Был </a:t>
            </a:r>
            <a:r>
              <a:rPr lang="ru-RU" sz="2800" dirty="0"/>
              <a:t>учреждён для награждения за особую храбрость, самоотверженность и мужество, проявленные при защите социалистического отечества.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400" b="1" u="sng" dirty="0" smtClean="0"/>
              <a:t>Орденом </a:t>
            </a:r>
            <a:r>
              <a:rPr lang="ru-RU" sz="2400" b="1" u="sng" dirty="0"/>
              <a:t>Красного Знамени</a:t>
            </a:r>
            <a:r>
              <a:rPr lang="ru-RU" sz="2400" dirty="0"/>
              <a:t> также награждались войсковые части, военные корабли, государственные и общественные организации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Дата учреждения </a:t>
            </a:r>
            <a:r>
              <a:rPr lang="ru-RU" sz="2400" b="1" u="sng" dirty="0" smtClean="0"/>
              <a:t>16 сентября 2018 года.</a:t>
            </a:r>
            <a:br>
              <a:rPr lang="ru-RU" sz="2400" b="1" u="sng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3074" name="Picture 2" descr="https://cdn.moypolk.ru/static/resize/w800/soldiers/unknown/2020/05/04/203d32aaa70b5d7c26a87c031a7bd10c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895738"/>
            <a:ext cx="4450702" cy="4954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204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3846" y="765109"/>
            <a:ext cx="6316824" cy="5281127"/>
          </a:xfrm>
        </p:spPr>
        <p:txBody>
          <a:bodyPr>
            <a:normAutofit fontScale="90000"/>
          </a:bodyPr>
          <a:lstStyle/>
          <a:p>
            <a:pPr marL="571500" indent="-571500" algn="ctr">
              <a:buFont typeface="Wingdings" panose="05000000000000000000" pitchFamily="2" charset="2"/>
              <a:buChar char="Ø"/>
            </a:pPr>
            <a:r>
              <a:rPr lang="ru-RU" b="1" dirty="0" err="1">
                <a:solidFill>
                  <a:schemeClr val="tx1"/>
                </a:solidFill>
                <a:hlinkClick r:id="rId2" tooltip="Список орденов СССР"/>
              </a:rPr>
              <a:t>О́рден</a:t>
            </a:r>
            <a:r>
              <a:rPr lang="ru-RU" b="1" dirty="0">
                <a:solidFill>
                  <a:schemeClr val="tx1"/>
                </a:solidFill>
              </a:rPr>
              <a:t> </a:t>
            </a:r>
            <a:r>
              <a:rPr lang="ru-RU" b="1" dirty="0" err="1">
                <a:solidFill>
                  <a:schemeClr val="tx1"/>
                </a:solidFill>
                <a:hlinkClick r:id="rId3" tooltip="Ленин, Владимир Ильич"/>
              </a:rPr>
              <a:t>Ле́нина</a:t>
            </a:r>
            <a:r>
              <a:rPr lang="ru-RU" dirty="0">
                <a:solidFill>
                  <a:schemeClr val="tx1"/>
                </a:solidFill>
              </a:rPr>
              <a:t> — </a:t>
            </a:r>
            <a:r>
              <a:rPr lang="ru-RU" sz="3200" dirty="0">
                <a:solidFill>
                  <a:schemeClr val="tx1"/>
                </a:solidFill>
              </a:rPr>
              <a:t>высшая </a:t>
            </a:r>
            <a:r>
              <a:rPr lang="ru-RU" sz="3200" dirty="0">
                <a:solidFill>
                  <a:schemeClr val="tx1"/>
                </a:solidFill>
                <a:hlinkClick r:id="rId4" tooltip="Государственные награды СССР"/>
              </a:rPr>
              <a:t>государственная награда</a:t>
            </a:r>
            <a:r>
              <a:rPr lang="ru-RU" sz="3200" dirty="0">
                <a:solidFill>
                  <a:schemeClr val="tx1"/>
                </a:solidFill>
              </a:rPr>
              <a:t> </a:t>
            </a:r>
            <a:r>
              <a:rPr lang="ru-RU" sz="3200" dirty="0">
                <a:solidFill>
                  <a:schemeClr val="tx1"/>
                </a:solidFill>
                <a:hlinkClick r:id="rId5" tooltip="Союз Советских Социалистических Республик"/>
              </a:rPr>
              <a:t>Союза Советских Социалистических Республик</a:t>
            </a:r>
            <a:r>
              <a:rPr lang="ru-RU" sz="3200" dirty="0">
                <a:solidFill>
                  <a:schemeClr val="tx1"/>
                </a:solidFill>
              </a:rPr>
              <a:t>, </a:t>
            </a:r>
            <a:r>
              <a:rPr lang="ru-RU" sz="3200" dirty="0" smtClean="0">
                <a:solidFill>
                  <a:schemeClr val="tx1"/>
                </a:solidFill>
              </a:rPr>
              <a:t>учреждённая  от </a:t>
            </a:r>
            <a:r>
              <a:rPr lang="ru-RU" sz="3200" dirty="0" smtClean="0">
                <a:solidFill>
                  <a:schemeClr val="tx1"/>
                </a:solidFill>
                <a:hlinkClick r:id="rId6" tooltip="6 апреля"/>
              </a:rPr>
              <a:t>6 апреля</a:t>
            </a:r>
            <a:r>
              <a:rPr lang="ru-RU" sz="3200" dirty="0" smtClean="0">
                <a:solidFill>
                  <a:schemeClr val="tx1"/>
                </a:solidFill>
              </a:rPr>
              <a:t> </a:t>
            </a:r>
            <a:r>
              <a:rPr lang="ru-RU" sz="3200" dirty="0" smtClean="0">
                <a:solidFill>
                  <a:schemeClr val="tx1"/>
                </a:solidFill>
                <a:hlinkClick r:id="rId7" tooltip="1930 год"/>
              </a:rPr>
              <a:t>1930 года</a:t>
            </a:r>
            <a:r>
              <a:rPr lang="ru-RU" sz="3200" dirty="0" smtClean="0">
                <a:solidFill>
                  <a:schemeClr val="tx1"/>
                </a:solidFill>
              </a:rPr>
              <a:t>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200" dirty="0" smtClean="0"/>
              <a:t>Орден </a:t>
            </a:r>
            <a:r>
              <a:rPr lang="ru-RU" sz="2200" dirty="0"/>
              <a:t>Ленина является высшей наградой СССР за особо выдающиеся заслуги в революционном движении, трудовой деятельности, защите социалистического Отечества, развитии дружбы и сотрудничества между народами, укреплении мира и иные особо выдающиеся заслуги перед Советским государством и обществом.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01" y="849087"/>
            <a:ext cx="4581331" cy="5197150"/>
          </a:xfrm>
        </p:spPr>
      </p:pic>
    </p:spTree>
    <p:extLst>
      <p:ext uri="{BB962C8B-B14F-4D97-AF65-F5344CB8AC3E}">
        <p14:creationId xmlns:p14="http://schemas.microsoft.com/office/powerpoint/2010/main" val="366645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79299" y="1875453"/>
            <a:ext cx="2230016" cy="182879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http://cf.ppt-online.org/files/slide/s/SMt6mk4dFJiqUWKaTHNDn1eOQCBZGjwPbYs8fX/slide-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392" y="821094"/>
            <a:ext cx="10310326" cy="5169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10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6988" y="886408"/>
            <a:ext cx="5439747" cy="4581331"/>
          </a:xfrm>
        </p:spPr>
        <p:txBody>
          <a:bodyPr>
            <a:normAutofit fontScale="90000"/>
          </a:bodyPr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3100" dirty="0" smtClean="0"/>
              <a:t>        </a:t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700" dirty="0" smtClean="0"/>
              <a:t> </a:t>
            </a:r>
            <a:r>
              <a:rPr lang="ru-RU" sz="2700" b="1" u="sng" dirty="0" smtClean="0"/>
              <a:t>Орден </a:t>
            </a:r>
            <a:r>
              <a:rPr lang="ru-RU" sz="2700" b="1" u="sng" dirty="0"/>
              <a:t>Красной Звезды </a:t>
            </a:r>
            <a:r>
              <a:rPr lang="ru-RU" sz="2700" b="1" u="sng" dirty="0" smtClean="0"/>
              <a:t>                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200" b="1" dirty="0" smtClean="0"/>
              <a:t>учреждён </a:t>
            </a:r>
            <a:r>
              <a:rPr lang="ru-RU" sz="2200" b="1" dirty="0"/>
              <a:t>  </a:t>
            </a:r>
            <a:r>
              <a:rPr lang="ru-RU" sz="2200" b="1" dirty="0">
                <a:hlinkClick r:id="rId2" tooltip="5 мая"/>
              </a:rPr>
              <a:t>5 мая</a:t>
            </a:r>
            <a:r>
              <a:rPr lang="ru-RU" sz="2200" b="1" dirty="0"/>
              <a:t> 1930 года</a:t>
            </a:r>
            <a:r>
              <a:rPr lang="ru-RU" sz="2200" b="1" dirty="0" smtClean="0"/>
              <a:t>.</a:t>
            </a:r>
            <a:r>
              <a:rPr lang="ru-RU" sz="2200" b="1" dirty="0"/>
              <a:t/>
            </a:r>
            <a:br>
              <a:rPr lang="ru-RU" sz="2200" b="1" dirty="0"/>
            </a:br>
            <a:r>
              <a:rPr lang="ru-RU" sz="2200" b="1" dirty="0" smtClean="0"/>
              <a:t>За </a:t>
            </a:r>
            <a:r>
              <a:rPr lang="ru-RU" sz="2200" b="1" dirty="0"/>
              <a:t>личное мужество и отвагу в боях, отличную организацию и умелое руководство боевыми действиями, способствовавшими успеху советских войск;</a:t>
            </a:r>
            <a:br>
              <a:rPr lang="ru-RU" sz="2200" b="1" dirty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За </a:t>
            </a:r>
            <a:r>
              <a:rPr lang="ru-RU" sz="2200" b="1" dirty="0"/>
              <a:t>успешные боевые действия воинских частей и соединений, в результате которых противнику был нанесён значительный урон;</a:t>
            </a:r>
            <a:br>
              <a:rPr lang="ru-RU" sz="2200" b="1" dirty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За </a:t>
            </a:r>
            <a:r>
              <a:rPr lang="ru-RU" sz="2200" b="1" dirty="0"/>
              <a:t>заслуги в обеспечении государственной безопасности и неприкосновенности государственной границы </a:t>
            </a:r>
            <a:r>
              <a:rPr lang="ru-RU" sz="2200" b="1" dirty="0" smtClean="0"/>
              <a:t>СССР…</a:t>
            </a:r>
            <a:br>
              <a:rPr lang="ru-RU" sz="2200" b="1" dirty="0" smtClean="0"/>
            </a:br>
            <a:endParaRPr lang="ru-RU" sz="22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80" y="625152"/>
            <a:ext cx="5309117" cy="4665306"/>
          </a:xfrm>
        </p:spPr>
      </p:pic>
    </p:spTree>
    <p:extLst>
      <p:ext uri="{BB962C8B-B14F-4D97-AF65-F5344CB8AC3E}">
        <p14:creationId xmlns:p14="http://schemas.microsoft.com/office/powerpoint/2010/main" val="50521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12971" y="615819"/>
            <a:ext cx="5540829" cy="5075853"/>
          </a:xfrm>
        </p:spPr>
        <p:txBody>
          <a:bodyPr>
            <a:normAutofit fontScale="90000"/>
          </a:bodyPr>
          <a:lstStyle/>
          <a:p>
            <a:pPr marL="342900" indent="-342900" algn="ctr">
              <a:buFont typeface="Wingdings" panose="05000000000000000000" pitchFamily="2" charset="2"/>
              <a:buChar char="Ø"/>
            </a:pPr>
            <a:r>
              <a:rPr lang="ru-RU" sz="2800" b="1" dirty="0"/>
              <a:t>Медаль «За отвагу» была учреждена </a:t>
            </a:r>
            <a:r>
              <a:rPr lang="ru-RU" sz="2800" b="1" u="sng" dirty="0" smtClean="0">
                <a:hlinkClick r:id="rId2" tooltip="s:Указ Президиума ВС СССР от 17.10.1938 об учреждении медали «За отвагу»"/>
              </a:rPr>
              <a:t>17.10.1938</a:t>
            </a:r>
            <a:r>
              <a:rPr lang="ru-RU" sz="2800" b="1" u="sng" dirty="0">
                <a:hlinkClick r:id="rId2" tooltip="s:Указ Президиума ВС СССР от 17.10.1938 об учреждении медали «За отвагу»"/>
              </a:rPr>
              <a:t> </a:t>
            </a:r>
            <a:r>
              <a:rPr lang="ru-RU" sz="2800" b="1" u="sng" dirty="0" smtClean="0"/>
              <a:t/>
            </a:r>
            <a:br>
              <a:rPr lang="ru-RU" sz="2800" b="1" u="sng" dirty="0" smtClean="0"/>
            </a:br>
            <a:r>
              <a:rPr lang="ru-RU" sz="2400" u="sng" dirty="0" smtClean="0"/>
              <a:t/>
            </a:r>
            <a:br>
              <a:rPr lang="ru-RU" sz="2400" u="sng" dirty="0" smtClean="0"/>
            </a:br>
            <a:r>
              <a:rPr lang="ru-RU" sz="2700" dirty="0" smtClean="0"/>
              <a:t>«</a:t>
            </a:r>
            <a:r>
              <a:rPr lang="ru-RU" sz="2700" dirty="0"/>
              <a:t>Медаль „За отвагу“ учреждена для награждения за личное мужество и отвагу, проявленные при защите социалистического Отечества и исполнении воинского долга.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Медалью </a:t>
            </a:r>
            <a:r>
              <a:rPr lang="ru-RU" sz="2700" dirty="0"/>
              <a:t>„За отвагу“ награждаются военнослужащие Красной Армии, Военно-Морского Флота, пограничных и внутренних войск и другие граждане СССР».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486" y="961053"/>
            <a:ext cx="4867485" cy="4842588"/>
          </a:xfrm>
        </p:spPr>
      </p:pic>
    </p:spTree>
    <p:extLst>
      <p:ext uri="{BB962C8B-B14F-4D97-AF65-F5344CB8AC3E}">
        <p14:creationId xmlns:p14="http://schemas.microsoft.com/office/powerpoint/2010/main" val="239186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3764" y="923730"/>
            <a:ext cx="6148874" cy="494522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err="1"/>
              <a:t>Меда́ль</a:t>
            </a:r>
            <a:r>
              <a:rPr lang="ru-RU" sz="2800" b="1" dirty="0"/>
              <a:t> «За </a:t>
            </a:r>
            <a:r>
              <a:rPr lang="ru-RU" sz="2800" b="1" dirty="0" err="1"/>
              <a:t>боевы́е</a:t>
            </a:r>
            <a:r>
              <a:rPr lang="ru-RU" sz="2800" b="1" dirty="0"/>
              <a:t> </a:t>
            </a:r>
            <a:r>
              <a:rPr lang="ru-RU" sz="2800" b="1" dirty="0" err="1"/>
              <a:t>заслу́ги</a:t>
            </a:r>
            <a:r>
              <a:rPr lang="ru-RU" sz="2800" b="1" dirty="0"/>
              <a:t>» — </a:t>
            </a:r>
            <a:r>
              <a:rPr lang="ru-RU" sz="2400" dirty="0"/>
              <a:t>государственная награда </a:t>
            </a:r>
            <a:r>
              <a:rPr lang="ru-RU" sz="2400" dirty="0">
                <a:hlinkClick r:id="rId2" tooltip="СССР"/>
              </a:rPr>
              <a:t>СССР</a:t>
            </a:r>
            <a:r>
              <a:rPr lang="ru-RU" sz="2400" dirty="0"/>
              <a:t> для награждения за умелые, инициативные и смелые действия, сопряженные с риском для жизни, содействующие успеху боевых действий с врагами Советского государства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dirty="0" smtClean="0"/>
              <a:t>Медаль </a:t>
            </a:r>
            <a:r>
              <a:rPr lang="ru-RU" sz="2700" dirty="0"/>
              <a:t>учреждена 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>
                <a:hlinkClick r:id="rId3" tooltip="s:Указ Президиума ВС СССР от 17.10.1938 об учреждении медали «За боевые заслуги»"/>
              </a:rPr>
              <a:t>17.10.1938 </a:t>
            </a:r>
            <a:r>
              <a:rPr lang="ru-RU" sz="2700" dirty="0">
                <a:hlinkClick r:id="rId3" tooltip="s:Указ Президиума ВС СССР от 17.10.1938 об учреждении медали «За боевые заслуги»"/>
              </a:rPr>
              <a:t>года</a:t>
            </a:r>
            <a:endParaRPr lang="ru-RU" sz="27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698" y="923730"/>
            <a:ext cx="4432041" cy="5019870"/>
          </a:xfrm>
        </p:spPr>
      </p:pic>
    </p:spTree>
    <p:extLst>
      <p:ext uri="{BB962C8B-B14F-4D97-AF65-F5344CB8AC3E}">
        <p14:creationId xmlns:p14="http://schemas.microsoft.com/office/powerpoint/2010/main" val="135853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245</TotalTime>
  <Words>50</Words>
  <Application>Microsoft Office PowerPoint</Application>
  <PresentationFormat>Широкоэкранный</PresentationFormat>
  <Paragraphs>14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Bookman Old Style</vt:lpstr>
      <vt:lpstr>Calibri</vt:lpstr>
      <vt:lpstr>Garamond</vt:lpstr>
      <vt:lpstr>Wingdings</vt:lpstr>
      <vt:lpstr>Натуральные материалы</vt:lpstr>
      <vt:lpstr>Награды Великой Отечественной войны</vt:lpstr>
      <vt:lpstr>Презентация PowerPoint</vt:lpstr>
      <vt:lpstr>Меда́ль «Золота́я Звезда́» —  знак отличия лиц, удостоенных звания Героя Советского Союза. Учреждён 1 августа 1939 года. </vt:lpstr>
      <vt:lpstr>Первый советский орден.  Был учреждён для награждения за особую храбрость, самоотверженность и мужество, проявленные при защите социалистического отечества.   Орденом Красного Знамени также награждались войсковые части, военные корабли, государственные и общественные организации. Дата учреждения 16 сентября 2018 года.   </vt:lpstr>
      <vt:lpstr>О́рден Ле́нина — высшая государственная награда Союза Советских Социалистических Республик, учреждённая  от 6 апреля 1930 года.  Орден Ленина является высшей наградой СССР за особо выдающиеся заслуги в революционном движении, трудовой деятельности, защите социалистического Отечества, развитии дружбы и сотрудничества между народами, укреплении мира и иные особо выдающиеся заслуги перед Советским государством и обществом.</vt:lpstr>
      <vt:lpstr>Презентация PowerPoint</vt:lpstr>
      <vt:lpstr>           Орден Красной Звезды                  учреждён   5 мая 1930 года. За личное мужество и отвагу в боях, отличную организацию и умелое руководство боевыми действиями, способствовавшими успеху советских войск;  За успешные боевые действия воинских частей и соединений, в результате которых противнику был нанесён значительный урон;  За заслуги в обеспечении государственной безопасности и неприкосновенности государственной границы СССР… </vt:lpstr>
      <vt:lpstr>Медаль «За отвагу» была учреждена 17.10.1938   «Медаль „За отвагу“ учреждена для награждения за личное мужество и отвагу, проявленные при защите социалистического Отечества и исполнении воинского долга.   Медалью „За отвагу“ награждаются военнослужащие Красной Армии, Военно-Морского Флота, пограничных и внутренних войск и другие граждане СССР».</vt:lpstr>
      <vt:lpstr>Меда́ль «За боевы́е заслу́ги» — государственная награда СССР для награждения за умелые, инициативные и смелые действия, сопряженные с риском для жизни, содействующие успеху боевых действий с врагами Советского государства.  Медаль учреждена  17.10.1938 года</vt:lpstr>
      <vt:lpstr>Медалью «Партизану Отечественной войны»  награждались партизаны, начальствующий состав партизанских отрядов и организаторы партизанского движения за «особые заслуги в деле организации партизанского движения, за отвагу, геройство и выдающиеся успехи в партизанской борьбе за Советскую Родину в тылу немецко-фашистских захватчиков». учреждена 2 февраля 1943 года.</vt:lpstr>
      <vt:lpstr>Медаль «За оборону Ленинграда» —  государственная награда СССР, для награждения защитников города Ленинград (военнослужащих и мирных жителей).  Одна из первых советских медалей военного времени (одновременно с медалями «За оборону Одессы», «За оборону Севастополя» и «За оборону Сталинграда»).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Наталья</cp:lastModifiedBy>
  <cp:revision>32</cp:revision>
  <dcterms:created xsi:type="dcterms:W3CDTF">2023-04-23T06:07:08Z</dcterms:created>
  <dcterms:modified xsi:type="dcterms:W3CDTF">2023-04-23T13:47:56Z</dcterms:modified>
</cp:coreProperties>
</file>