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AE465-2D50-4DE4-909D-8A4F007AED24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F9A98-C8EF-465B-AEEC-B3E602179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F9A98-C8EF-465B-AEEC-B3E602179E4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Ольга\Desktop\gzhel11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429264"/>
            <a:ext cx="9144000" cy="1428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86081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Народные промыслы  - культурное наследие  России</a:t>
            </a:r>
            <a:endParaRPr lang="ru-RU" sz="4800" dirty="0"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5882" y="3357562"/>
            <a:ext cx="7558118" cy="2686072"/>
          </a:xfrm>
        </p:spPr>
        <p:txBody>
          <a:bodyPr>
            <a:normAutofit/>
          </a:bodyPr>
          <a:lstStyle/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7 группы</a:t>
            </a:r>
          </a:p>
          <a:p>
            <a:pPr algn="r"/>
            <a:r>
              <a:rPr lang="ru-RU" sz="2400" dirty="0" smtClean="0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Попова О.В.</a:t>
            </a:r>
          </a:p>
          <a:p>
            <a:pPr algn="r"/>
            <a:r>
              <a:rPr lang="ru-RU" sz="2400" dirty="0" smtClean="0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endParaRPr lang="ru-RU" sz="2400" dirty="0"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Ольга\Desktop\gzhel11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Золотая хохлома </a:t>
            </a:r>
            <a:endParaRPr lang="ru-RU" dirty="0"/>
          </a:p>
        </p:txBody>
      </p:sp>
      <p:pic>
        <p:nvPicPr>
          <p:cNvPr id="5122" name="Picture 2" descr="C:\Users\Ольга\Desktop\Новая папка (3)\20221102_1059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2071678"/>
            <a:ext cx="3643338" cy="2732504"/>
          </a:xfrm>
          <a:prstGeom prst="rect">
            <a:avLst/>
          </a:prstGeom>
          <a:noFill/>
        </p:spPr>
      </p:pic>
      <p:pic>
        <p:nvPicPr>
          <p:cNvPr id="5123" name="Picture 3" descr="C:\Users\Ольга\Desktop\Новая папка (3)\20221102_1036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822032" y="2178836"/>
            <a:ext cx="3714777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Сказочная гжель</a:t>
            </a:r>
            <a:endParaRPr lang="ru-RU" dirty="0"/>
          </a:p>
        </p:txBody>
      </p:sp>
      <p:pic>
        <p:nvPicPr>
          <p:cNvPr id="6147" name="Picture 3" descr="C:\Users\Ольга\Desktop\Новая папка (3)\20221110_1617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357298"/>
            <a:ext cx="2643206" cy="1933716"/>
          </a:xfrm>
          <a:prstGeom prst="rect">
            <a:avLst/>
          </a:prstGeom>
          <a:noFill/>
        </p:spPr>
      </p:pic>
      <p:pic>
        <p:nvPicPr>
          <p:cNvPr id="6148" name="Picture 4" descr="C:\Users\Ольга\Desktop\Новая папка (3)\20221110_1635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70" y="1142984"/>
            <a:ext cx="2822387" cy="2357430"/>
          </a:xfrm>
          <a:prstGeom prst="rect">
            <a:avLst/>
          </a:prstGeom>
          <a:noFill/>
        </p:spPr>
      </p:pic>
      <p:pic>
        <p:nvPicPr>
          <p:cNvPr id="6149" name="Picture 5" descr="C:\Users\Ольга\Desktop\Новая папка (3)\20221110_1638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14678" y="2714620"/>
            <a:ext cx="2731962" cy="2198896"/>
          </a:xfrm>
          <a:prstGeom prst="rect">
            <a:avLst/>
          </a:prstGeom>
          <a:noFill/>
        </p:spPr>
      </p:pic>
      <p:pic>
        <p:nvPicPr>
          <p:cNvPr id="6150" name="Picture 6" descr="C:\Users\Ольга\Desktop\Новая папка (3)\20221111_10064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57224" y="3643314"/>
            <a:ext cx="2284841" cy="2571768"/>
          </a:xfrm>
          <a:prstGeom prst="rect">
            <a:avLst/>
          </a:prstGeom>
          <a:noFill/>
        </p:spPr>
      </p:pic>
      <p:pic>
        <p:nvPicPr>
          <p:cNvPr id="6151" name="Picture 7" descr="C:\Users\Ольга\Desktop\Новая папка (3)\20221111_10331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43636" y="3571876"/>
            <a:ext cx="2308797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pic>
        <p:nvPicPr>
          <p:cNvPr id="5122" name="Picture 2" descr="C:\Users\Ольга\Desktop\работа с род\20221114_13350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357298"/>
            <a:ext cx="3786214" cy="2409848"/>
          </a:xfrm>
          <a:prstGeom prst="rect">
            <a:avLst/>
          </a:prstGeom>
          <a:noFill/>
        </p:spPr>
      </p:pic>
      <p:pic>
        <p:nvPicPr>
          <p:cNvPr id="5123" name="Picture 3" descr="C:\Users\Ольга\Desktop\работа с род\20221114_1438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86050" y="3857628"/>
            <a:ext cx="3793451" cy="2357454"/>
          </a:xfrm>
          <a:prstGeom prst="rect">
            <a:avLst/>
          </a:prstGeom>
          <a:noFill/>
        </p:spPr>
      </p:pic>
      <p:pic>
        <p:nvPicPr>
          <p:cNvPr id="5124" name="Picture 4" descr="C:\Users\Ольга\Desktop\работа с род\20221114_1442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1285860"/>
            <a:ext cx="3451075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 музей </a:t>
            </a:r>
            <a:endParaRPr lang="ru-RU" dirty="0"/>
          </a:p>
        </p:txBody>
      </p:sp>
      <p:pic>
        <p:nvPicPr>
          <p:cNvPr id="7170" name="Picture 2" descr="C:\Users\Ольга\Desktop\Новая папка (3)\20221110_1649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214422"/>
            <a:ext cx="3929090" cy="2790173"/>
          </a:xfrm>
          <a:prstGeom prst="rect">
            <a:avLst/>
          </a:prstGeom>
          <a:noFill/>
        </p:spPr>
      </p:pic>
      <p:pic>
        <p:nvPicPr>
          <p:cNvPr id="7171" name="Picture 3" descr="C:\Users\Ольга\Desktop\Новая папка (3)\20221111_1019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357562"/>
            <a:ext cx="3571900" cy="2741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В результате проведения комплексной работы по приобщению детей к декоративно – прикладному искусству  дети расширили и обогатили свои знания о разных видах народного декоративно-прикладного искусства. У них появилось желание еще больше узнать о творчестве русских мастеров и жизни русского народа. Дети самостоятельно могут различать известные виды народных промыслов , создавать выразительные узоры, выбирать элементы орнамента при создании композиции,  используя цветовое сочетание. Таким образом, темы декоративно – прикладного искусства стала очень интересна и многогранна, она помогла развить не только творческую личность но и помогает воспитывать добропорядочность в детях,  любовь к русским  истокам.</a:t>
            </a:r>
          </a:p>
          <a:p>
            <a:r>
              <a:rPr lang="ru-RU" sz="1600" dirty="0" smtClean="0"/>
              <a:t>В результате проводимой работы с родителями повысился процент заинтересованности родителей темой декоративно – прикладного искусства и народных мастеров России. В следствии чего они стали активными участниками , готовы прививать любовь к родному краю, к своей стране в целом.</a:t>
            </a:r>
            <a:endParaRPr lang="ru-RU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 smtClean="0"/>
              <a:t>          Используемая литература:</a:t>
            </a:r>
          </a:p>
          <a:p>
            <a:pPr>
              <a:buNone/>
            </a:pPr>
            <a:r>
              <a:rPr lang="ru-RU" i="1" dirty="0" smtClean="0"/>
              <a:t>       1. «Изобразительное искусство. Основы народного и декоративно-прикладного искусства </a:t>
            </a:r>
            <a:r>
              <a:rPr lang="ru-RU" i="1" dirty="0" err="1" smtClean="0"/>
              <a:t>Л.В.Орлова</a:t>
            </a:r>
            <a:r>
              <a:rPr lang="ru-RU" i="1" dirty="0" smtClean="0"/>
              <a:t> - Москва «</a:t>
            </a:r>
            <a:r>
              <a:rPr lang="ru-RU" i="1" dirty="0" err="1" smtClean="0"/>
              <a:t>Мозайка</a:t>
            </a:r>
            <a:r>
              <a:rPr lang="ru-RU" i="1" dirty="0" smtClean="0"/>
              <a:t> - синтез».</a:t>
            </a:r>
            <a:br>
              <a:rPr lang="ru-RU" i="1" dirty="0" smtClean="0"/>
            </a:br>
            <a:r>
              <a:rPr lang="ru-RU" i="1" dirty="0" smtClean="0"/>
              <a:t>2. «Обучение дошкольников декоративному рисованию, лепке, аппликации» </a:t>
            </a:r>
            <a:r>
              <a:rPr lang="ru-RU" i="1" dirty="0" err="1" smtClean="0"/>
              <a:t>Грибовская</a:t>
            </a:r>
            <a:r>
              <a:rPr lang="ru-RU" i="1" dirty="0" smtClean="0"/>
              <a:t> А.А. - Москва 2011г.</a:t>
            </a:r>
            <a:br>
              <a:rPr lang="ru-RU" i="1" dirty="0" smtClean="0"/>
            </a:br>
            <a:r>
              <a:rPr lang="ru-RU" i="1" dirty="0" smtClean="0"/>
              <a:t>3. «Русское народное творчество в детском саду» Усова А.П. - Москва 1972 г.</a:t>
            </a:r>
            <a:br>
              <a:rPr lang="ru-RU" i="1" dirty="0" smtClean="0"/>
            </a:br>
            <a:r>
              <a:rPr lang="ru-RU" i="1" dirty="0" smtClean="0"/>
              <a:t>4. «Народное декоративное-прикладное искусство» - М.: Просвещение, 1984.</a:t>
            </a:r>
            <a:br>
              <a:rPr lang="ru-RU" i="1" dirty="0" smtClean="0"/>
            </a:br>
            <a:r>
              <a:rPr lang="ru-RU" i="1" dirty="0" smtClean="0"/>
              <a:t>5. «Дети и народное творчество» -М.: Просвещение, 11995 г.</a:t>
            </a:r>
            <a:br>
              <a:rPr lang="ru-RU" i="1" dirty="0" smtClean="0"/>
            </a:br>
            <a:r>
              <a:rPr lang="ru-RU" i="1" dirty="0" smtClean="0"/>
              <a:t>6. «Росписи Хохломы» - </a:t>
            </a:r>
            <a:r>
              <a:rPr lang="ru-RU" i="1" dirty="0" err="1" smtClean="0"/>
              <a:t>М.:Детская</a:t>
            </a:r>
            <a:r>
              <a:rPr lang="ru-RU" i="1" dirty="0" smtClean="0"/>
              <a:t> литература, 1991г. </a:t>
            </a:r>
            <a:r>
              <a:rPr lang="ru-RU" i="1" dirty="0" err="1" smtClean="0"/>
              <a:t>Хегалова</a:t>
            </a:r>
            <a:r>
              <a:rPr lang="ru-RU" i="1" dirty="0" smtClean="0"/>
              <a:t> С.К.</a:t>
            </a:r>
            <a:br>
              <a:rPr lang="ru-RU" i="1" dirty="0" smtClean="0"/>
            </a:br>
            <a:r>
              <a:rPr lang="ru-RU" i="1" dirty="0" smtClean="0"/>
              <a:t>7. «Хохломская роспись по дереву. Наглядное пособие»- М.: Мозаика - Синтез, 2002 г.</a:t>
            </a:r>
            <a:br>
              <a:rPr lang="ru-RU" i="1" dirty="0" smtClean="0"/>
            </a:br>
            <a:r>
              <a:rPr lang="ru-RU" i="1" dirty="0" smtClean="0"/>
              <a:t>8. Интернет ресурсы: nsportal.ru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Ольга\Desktop\img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Культуру нации невозможно представить без народного искусства, которое раскрывает истоки духовной жизни народа, наглядно демонстрирует его моральные, эстетические ценности, художественный вкус и является частью его истории.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Дошкольный возраст - важнейший этап формирования личности человека, ее основы. И именно с раннего возраста следует воспитывать уважение к исконным традициям, их мудрости и культуре и обычаям.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Фольклор, традиционная культура, народное декоративно - прикладное искусство являются формой хранения и передачи жизненного опыта многих поколений, отражают миропонимание народа, его представление о красоте,  отобранные веками нравственные идеалы, моральные принципы и нормы и имеют колоссальный воспитательный потенциал.  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Народное искусство способно активно воздействовать на духовное развитие дошкольника, на развитие детского творчества, на формирование патриотических чувств. Знакомя дошкольников с народным искусством, со свидетельствами прошлых эпох - мы тем самым поможем ребенку усвоить лучшее из опыта, в течение веков накопленного нашими предками, расставив этнические и нравственные ориентиры на пути подрастающего поколения, во многом в нашей жизни утраченные.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Цель:- формирование у детей познавательного интереса к русской народной культуре через ознакомление с народными промыслами и организацию художественно-продуктивной и творческой деятельности.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Задачи: -</a:t>
            </a:r>
            <a:r>
              <a:rPr lang="ru-RU" sz="1600" dirty="0" smtClean="0"/>
              <a:t>1. Расширить знания детей о  русских народных традициях, о видах народного декоративно-прикладного искусства: дымковская игрушка, хохлома, гжель . Показать связь декоративных росписей с окружающей природой, растительным и животным миром. Обучать созданию изображений по мотивам народной декоративной росписи на силуэтных формах. </a:t>
            </a:r>
          </a:p>
          <a:p>
            <a:r>
              <a:rPr lang="ru-RU" sz="1600" dirty="0" smtClean="0"/>
              <a:t>2. Пополнить и систематизировать словарный запас детей по теме «</a:t>
            </a:r>
            <a:r>
              <a:rPr lang="ru-RU" sz="1600" dirty="0" err="1" smtClean="0"/>
              <a:t>Ярморка</a:t>
            </a:r>
            <a:r>
              <a:rPr lang="ru-RU" sz="1600" dirty="0" smtClean="0"/>
              <a:t> », «Народные промыслы» , ознакомление с новой техникой рисования, </a:t>
            </a:r>
            <a:r>
              <a:rPr lang="ru-RU" sz="1600" dirty="0" err="1" smtClean="0"/>
              <a:t>декупаж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 smtClean="0"/>
              <a:t>3. Развивать художественно-творческие способности в процессе восприятия произведений декоративного искусства и детской деятельности: рисование, лепка, аппликация.  . Развивать навыки художественного творчества детей.</a:t>
            </a:r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esktop\img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занятиях и повседневной деятельности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\Desktop\Новая папка (2)\20221111_11295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748940" y="1688860"/>
            <a:ext cx="2916869" cy="1711662"/>
          </a:xfrm>
          <a:prstGeom prst="rect">
            <a:avLst/>
          </a:prstGeom>
          <a:noFill/>
        </p:spPr>
      </p:pic>
      <p:pic>
        <p:nvPicPr>
          <p:cNvPr id="1027" name="Picture 3" descr="C:\Users\Ольга\Desktop\Новая папка (2)\20221107_10043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6308657" y="1607068"/>
            <a:ext cx="2500330" cy="1875247"/>
          </a:xfrm>
          <a:prstGeom prst="rect">
            <a:avLst/>
          </a:prstGeom>
          <a:noFill/>
        </p:spPr>
      </p:pic>
      <p:pic>
        <p:nvPicPr>
          <p:cNvPr id="1029" name="Picture 5" descr="C:\Users\Ольга\Desktop\3711f160ac934b6d9796c0a770b0b34e_i-29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10" y="4143380"/>
            <a:ext cx="3596419" cy="2019240"/>
          </a:xfrm>
          <a:prstGeom prst="rect">
            <a:avLst/>
          </a:prstGeom>
          <a:noFill/>
        </p:spPr>
      </p:pic>
      <p:pic>
        <p:nvPicPr>
          <p:cNvPr id="1030" name="Picture 6" descr="C:\Users\Ольга\Desktop\oCAAAgJk0-A-192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62475" y="3422650"/>
            <a:ext cx="17463" cy="11113"/>
          </a:xfrm>
          <a:prstGeom prst="rect">
            <a:avLst/>
          </a:prstGeom>
          <a:noFill/>
        </p:spPr>
      </p:pic>
      <p:pic>
        <p:nvPicPr>
          <p:cNvPr id="1031" name="Picture 7" descr="C:\Users\Ольга\Desktop\oCAAAgJk0-A-192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143504" y="4143380"/>
            <a:ext cx="3509987" cy="2071702"/>
          </a:xfrm>
          <a:prstGeom prst="rect">
            <a:avLst/>
          </a:prstGeom>
          <a:noFill/>
        </p:spPr>
      </p:pic>
      <p:pic>
        <p:nvPicPr>
          <p:cNvPr id="1028" name="Picture 4" descr="C:\Users\Ольга\Desktop\85-11-1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857620" y="2071678"/>
            <a:ext cx="2571768" cy="1929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Знакомство с русскими народными традициями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\Desktop\застолье\20221115_1017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1428736"/>
            <a:ext cx="3617537" cy="2610945"/>
          </a:xfrm>
          <a:prstGeom prst="rect">
            <a:avLst/>
          </a:prstGeom>
          <a:noFill/>
        </p:spPr>
      </p:pic>
      <p:pic>
        <p:nvPicPr>
          <p:cNvPr id="1027" name="Picture 3" descr="C:\Users\Ольга\Desktop\застолье\20221115_1020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 flipH="1" flipV="1">
            <a:off x="4857752" y="3857628"/>
            <a:ext cx="3575481" cy="2286015"/>
          </a:xfrm>
          <a:prstGeom prst="rect">
            <a:avLst/>
          </a:prstGeom>
        </p:spPr>
      </p:pic>
      <p:pic>
        <p:nvPicPr>
          <p:cNvPr id="3" name="Picture 2" descr="C:\Users\Ольга\Desktop\блины\IMG-f5ba30ba4ebe9d1c6931c4000496e2f5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3929066"/>
            <a:ext cx="334273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Приобщение детей  к истокам народной культуры</a:t>
            </a:r>
            <a:endParaRPr lang="ru-RU" sz="3200" dirty="0"/>
          </a:p>
        </p:txBody>
      </p:sp>
      <p:pic>
        <p:nvPicPr>
          <p:cNvPr id="2050" name="Picture 2" descr="C:\Users\Ольга\Desktop\Новая папка (2)\20221109_0927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50" y="1785926"/>
            <a:ext cx="2061118" cy="2928958"/>
          </a:xfrm>
          <a:prstGeom prst="rect">
            <a:avLst/>
          </a:prstGeom>
          <a:noFill/>
        </p:spPr>
      </p:pic>
      <p:pic>
        <p:nvPicPr>
          <p:cNvPr id="2051" name="Picture 3" descr="C:\Users\Ольга\Desktop\работа с род\20221114_1336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571472" y="1857364"/>
            <a:ext cx="2214546" cy="2934180"/>
          </a:xfrm>
          <a:prstGeom prst="rect">
            <a:avLst/>
          </a:prstGeom>
          <a:noFill/>
        </p:spPr>
      </p:pic>
      <p:pic>
        <p:nvPicPr>
          <p:cNvPr id="2052" name="Picture 4" descr="C:\Users\Ольга\Desktop\застолье\20221115_1039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1643050"/>
            <a:ext cx="3195682" cy="2338287"/>
          </a:xfrm>
          <a:prstGeom prst="rect">
            <a:avLst/>
          </a:prstGeom>
          <a:noFill/>
        </p:spPr>
      </p:pic>
      <p:pic>
        <p:nvPicPr>
          <p:cNvPr id="2053" name="Picture 5" descr="C:\Users\Ольга\Desktop\застолье\20221115_10485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43174" y="4214818"/>
            <a:ext cx="371477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Инструменты, </a:t>
            </a:r>
            <a:r>
              <a:rPr lang="ru-RU" sz="3200" dirty="0" err="1" smtClean="0"/>
              <a:t>песни,игры</a:t>
            </a:r>
            <a:endParaRPr lang="ru-RU" sz="3200" dirty="0"/>
          </a:p>
        </p:txBody>
      </p:sp>
      <p:pic>
        <p:nvPicPr>
          <p:cNvPr id="3074" name="Picture 2" descr="C:\Users\Ольга\Desktop\Новая папка (2)\20221109_0930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357298"/>
            <a:ext cx="2214578" cy="1928826"/>
          </a:xfrm>
          <a:prstGeom prst="rect">
            <a:avLst/>
          </a:prstGeom>
          <a:noFill/>
        </p:spPr>
      </p:pic>
      <p:pic>
        <p:nvPicPr>
          <p:cNvPr id="3" name="Picture 2" descr="C:\Users\Ольга\Desktop\застолье\20221115_1047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1285860"/>
            <a:ext cx="2571768" cy="2046046"/>
          </a:xfrm>
          <a:prstGeom prst="rect">
            <a:avLst/>
          </a:prstGeom>
          <a:noFill/>
        </p:spPr>
      </p:pic>
      <p:pic>
        <p:nvPicPr>
          <p:cNvPr id="3075" name="Picture 3" descr="C:\Users\Ольга\Desktop\блины\IMG-2807e5e99854f147334822df14cdf1fa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6072198" y="1214422"/>
            <a:ext cx="2428892" cy="2089561"/>
          </a:xfrm>
          <a:prstGeom prst="rect">
            <a:avLst/>
          </a:prstGeom>
          <a:noFill/>
        </p:spPr>
      </p:pic>
      <p:pic>
        <p:nvPicPr>
          <p:cNvPr id="3076" name="Picture 4" descr="C:\Users\Ольга\Desktop\Новая папка (2)\20221109_10005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392876" y="3964786"/>
            <a:ext cx="2500331" cy="2000264"/>
          </a:xfrm>
          <a:prstGeom prst="rect">
            <a:avLst/>
          </a:prstGeom>
          <a:noFill/>
        </p:spPr>
      </p:pic>
      <p:pic>
        <p:nvPicPr>
          <p:cNvPr id="3077" name="Picture 5" descr="C:\Users\Ольга\Desktop\застолье\20221115_11225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28926" y="3643314"/>
            <a:ext cx="2778145" cy="2500329"/>
          </a:xfrm>
          <a:prstGeom prst="rect">
            <a:avLst/>
          </a:prstGeom>
          <a:noFill/>
        </p:spPr>
      </p:pic>
      <p:pic>
        <p:nvPicPr>
          <p:cNvPr id="3078" name="Picture 6" descr="C:\Users\Ольга\Desktop\застолье\20221115_11203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929322" y="3500438"/>
            <a:ext cx="2571768" cy="2748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Русские народные игрушки</a:t>
            </a:r>
            <a:endParaRPr lang="ru-RU" dirty="0"/>
          </a:p>
        </p:txBody>
      </p:sp>
      <p:pic>
        <p:nvPicPr>
          <p:cNvPr id="4098" name="Picture 2" descr="C:\Users\Ольга\Desktop\работа с род\20221114_1343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2000240"/>
            <a:ext cx="7115196" cy="3703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ьга\Desktop\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Дымковская игрушка</a:t>
            </a:r>
            <a:endParaRPr lang="ru-RU" dirty="0"/>
          </a:p>
        </p:txBody>
      </p:sp>
      <p:pic>
        <p:nvPicPr>
          <p:cNvPr id="4099" name="Picture 3" descr="C:\Users\Ольга\Desktop\Новая папка (2)\20221107_1003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081126" y="2491376"/>
            <a:ext cx="3143272" cy="1875247"/>
          </a:xfrm>
          <a:prstGeom prst="rect">
            <a:avLst/>
          </a:prstGeom>
          <a:noFill/>
        </p:spPr>
      </p:pic>
      <p:pic>
        <p:nvPicPr>
          <p:cNvPr id="4100" name="Picture 4" descr="C:\Users\Ольга\Desktop\Новая папка (2)\20221109_10421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3929066"/>
            <a:ext cx="3279848" cy="2143140"/>
          </a:xfrm>
          <a:prstGeom prst="rect">
            <a:avLst/>
          </a:prstGeom>
          <a:noFill/>
        </p:spPr>
      </p:pic>
      <p:pic>
        <p:nvPicPr>
          <p:cNvPr id="4101" name="Picture 5" descr="C:\Users\Ольга\Desktop\Новая папка (2)\20221109_0922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8992" y="1357298"/>
            <a:ext cx="3053219" cy="2357454"/>
          </a:xfrm>
          <a:prstGeom prst="rect">
            <a:avLst/>
          </a:prstGeom>
          <a:noFill/>
        </p:spPr>
      </p:pic>
      <p:pic>
        <p:nvPicPr>
          <p:cNvPr id="4102" name="Picture 6" descr="C:\Users\Ольга\Desktop\Новая папка (2)\20221109_10204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107762" y="2178198"/>
            <a:ext cx="3643338" cy="25730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343</Words>
  <Application>Microsoft Office PowerPoint</Application>
  <PresentationFormat>Экран (4:3)</PresentationFormat>
  <Paragraphs>33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Народные промыслы  - культурное наследие  России</vt:lpstr>
      <vt:lpstr>Актуальность</vt:lpstr>
      <vt:lpstr>Слайд 3</vt:lpstr>
      <vt:lpstr>На занятиях и повседневной деятельности </vt:lpstr>
      <vt:lpstr>Знакомство с русскими народными традициями</vt:lpstr>
      <vt:lpstr>Приобщение детей  к истокам народной культуры</vt:lpstr>
      <vt:lpstr>Инструменты, песни,игры</vt:lpstr>
      <vt:lpstr>Русские народные игрушки</vt:lpstr>
      <vt:lpstr>Дымковская игрушка</vt:lpstr>
      <vt:lpstr>Золотая хохлома </vt:lpstr>
      <vt:lpstr>Сказочная гжель</vt:lpstr>
      <vt:lpstr>Работа с родителями</vt:lpstr>
      <vt:lpstr>Мини музей </vt:lpstr>
      <vt:lpstr>Итог </vt:lpstr>
      <vt:lpstr>Литература 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65</cp:revision>
  <dcterms:created xsi:type="dcterms:W3CDTF">2022-11-08T07:19:45Z</dcterms:created>
  <dcterms:modified xsi:type="dcterms:W3CDTF">2023-04-24T16:07:09Z</dcterms:modified>
</cp:coreProperties>
</file>