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8" r:id="rId8"/>
    <p:sldId id="275" r:id="rId9"/>
    <p:sldId id="276" r:id="rId10"/>
    <p:sldId id="277" r:id="rId11"/>
    <p:sldId id="272" r:id="rId12"/>
    <p:sldId id="273" r:id="rId13"/>
    <p:sldId id="274" r:id="rId14"/>
    <p:sldId id="262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473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47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88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1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11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12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4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18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4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680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44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15E10-3B1A-4964-917F-B6BE12B8208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6B364-B372-4AA7-95CD-5280CB5B2C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01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438546"/>
            <a:ext cx="9144000" cy="238760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«Двигательная активность, как необходимое условие сохранения здоровья и успешного развития дошкольников»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936146"/>
            <a:ext cx="9144000" cy="165576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Педсовет №2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02162" y="5055577"/>
            <a:ext cx="2756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Составитель: </a:t>
            </a:r>
            <a:r>
              <a:rPr lang="ru-RU" dirty="0" err="1" smtClean="0"/>
              <a:t>Кустова</a:t>
            </a:r>
            <a:r>
              <a:rPr lang="ru-RU" dirty="0" smtClean="0"/>
              <a:t> Т.В., </a:t>
            </a:r>
          </a:p>
          <a:p>
            <a:r>
              <a:rPr lang="ru-RU" dirty="0" smtClean="0"/>
              <a:t>старший воспитатель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97460" y="454499"/>
            <a:ext cx="103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 детский сад № 14 «Аленушка»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99" b="97006" l="1944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0651" y="4440861"/>
            <a:ext cx="2194750" cy="203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567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Все перечисленные выше факторы могут быть разделены на 3 категории: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31132"/>
            <a:ext cx="10515600" cy="259690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НЕИЗБЕЖНЫЕ </a:t>
            </a:r>
            <a:r>
              <a:rPr lang="ru-RU" sz="2400" b="1" dirty="0">
                <a:solidFill>
                  <a:srgbClr val="002060"/>
                </a:solidFill>
              </a:rPr>
              <a:t>(НФ) </a:t>
            </a:r>
            <a:r>
              <a:rPr lang="ru-RU" sz="2400" dirty="0"/>
              <a:t>– с ними необходимо считаться, но нет способа изменить; </a:t>
            </a:r>
            <a:endParaRPr lang="ru-RU" sz="2400" dirty="0"/>
          </a:p>
          <a:p>
            <a:r>
              <a:rPr lang="ru-RU" sz="2400" b="1" dirty="0" smtClean="0">
                <a:solidFill>
                  <a:srgbClr val="002060"/>
                </a:solidFill>
              </a:rPr>
              <a:t>КОРРЕКТИРУЕМЫЕ (КФ) </a:t>
            </a:r>
            <a:r>
              <a:rPr lang="ru-RU" sz="2400" dirty="0" smtClean="0"/>
              <a:t>– </a:t>
            </a:r>
            <a:r>
              <a:rPr lang="ru-RU" sz="2400" dirty="0"/>
              <a:t>действие которых можно в некоторых случаях регулировать; </a:t>
            </a:r>
            <a:endParaRPr lang="ru-RU" sz="2400" dirty="0"/>
          </a:p>
          <a:p>
            <a:r>
              <a:rPr lang="ru-RU" sz="2400" b="1" dirty="0" smtClean="0">
                <a:solidFill>
                  <a:srgbClr val="002060"/>
                </a:solidFill>
              </a:rPr>
              <a:t>УСТРАНИМЫЕ (УФ) </a:t>
            </a:r>
            <a:r>
              <a:rPr lang="ru-RU" sz="2400" dirty="0" smtClean="0"/>
              <a:t>– </a:t>
            </a:r>
            <a:r>
              <a:rPr lang="ru-RU" sz="2400" dirty="0"/>
              <a:t>негативное действие которых можно снизить, нейтрализовать, исключить. </a:t>
            </a:r>
            <a:endParaRPr lang="ru-RU" sz="2400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8488" y="4528038"/>
            <a:ext cx="111750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Сила влияния </a:t>
            </a:r>
            <a:r>
              <a:rPr lang="ru-RU" sz="2400" dirty="0" smtClean="0">
                <a:solidFill>
                  <a:srgbClr val="002060"/>
                </a:solidFill>
              </a:rPr>
              <a:t>данных факторов </a:t>
            </a:r>
            <a:r>
              <a:rPr lang="ru-RU" sz="2400" dirty="0">
                <a:solidFill>
                  <a:srgbClr val="002060"/>
                </a:solidFill>
              </a:rPr>
              <a:t>определяется тем, что они действуют комплексно и системно, </a:t>
            </a:r>
            <a:r>
              <a:rPr lang="ru-RU" sz="2400" dirty="0" smtClean="0">
                <a:solidFill>
                  <a:srgbClr val="002060"/>
                </a:solidFill>
              </a:rPr>
              <a:t>длительно </a:t>
            </a:r>
            <a:r>
              <a:rPr lang="ru-RU" sz="2400" dirty="0">
                <a:solidFill>
                  <a:srgbClr val="002060"/>
                </a:solidFill>
              </a:rPr>
              <a:t>и непрерывно (в течение </a:t>
            </a:r>
            <a:r>
              <a:rPr lang="ru-RU" sz="2400" dirty="0" smtClean="0">
                <a:solidFill>
                  <a:srgbClr val="002060"/>
                </a:solidFill>
              </a:rPr>
              <a:t>нескольких  </a:t>
            </a:r>
            <a:r>
              <a:rPr lang="ru-RU" sz="2400" dirty="0">
                <a:solidFill>
                  <a:srgbClr val="002060"/>
                </a:solidFill>
              </a:rPr>
              <a:t>лет, ежедневно</a:t>
            </a:r>
            <a:r>
              <a:rPr lang="ru-RU" sz="2400" dirty="0" smtClean="0">
                <a:solidFill>
                  <a:srgbClr val="002060"/>
                </a:solidFill>
              </a:rPr>
              <a:t>).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И поэтому даже в случае минимального влияния каждого из факторов их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суммарное </a:t>
            </a:r>
            <a:r>
              <a:rPr lang="ru-RU" sz="2400" dirty="0">
                <a:solidFill>
                  <a:srgbClr val="002060"/>
                </a:solidFill>
              </a:rPr>
              <a:t>воздействие оказывается значимым.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28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715" y="18814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Arial Black" panose="020B0A04020102020204" pitchFamily="34" charset="0"/>
              </a:rPr>
              <a:t>Гимнастика после дневного сна и ее значение</a:t>
            </a:r>
            <a:endParaRPr lang="ru-RU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2103"/>
            <a:ext cx="11488993" cy="517668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      ГИМНАСТИКА ПОСЛЕ ДНЕВНОГО СНА </a:t>
            </a:r>
            <a:r>
              <a:rPr lang="ru-RU" dirty="0" smtClean="0"/>
              <a:t>– </a:t>
            </a:r>
            <a:r>
              <a:rPr lang="ru-RU" dirty="0"/>
              <a:t>это комплекс мероприятий облегчающих переход от сна к бодрствованию, имеющая при правильном руководстве оздоровительный характер. </a:t>
            </a:r>
          </a:p>
          <a:p>
            <a:r>
              <a:rPr lang="ru-RU" dirty="0" smtClean="0"/>
              <a:t>Сразу </a:t>
            </a:r>
            <a:r>
              <a:rPr lang="ru-RU" dirty="0"/>
              <a:t>после пробуждения в нервной системе сохраняется преобладание тормозных процессов, у ребёнка снижена умственная и физическая работоспособность, практически все виды чувствительности, существенно понижена скорость реакций. </a:t>
            </a:r>
            <a:endParaRPr lang="ru-RU" dirty="0" smtClean="0"/>
          </a:p>
          <a:p>
            <a:r>
              <a:rPr lang="ru-RU" dirty="0" smtClean="0"/>
              <a:t>Столь </a:t>
            </a:r>
            <a:r>
              <a:rPr lang="ru-RU" dirty="0"/>
              <a:t>длительный переход от состояния сна к состоянию </a:t>
            </a:r>
            <a:r>
              <a:rPr lang="ru-RU" dirty="0" smtClean="0"/>
              <a:t>бодрствования </a:t>
            </a:r>
            <a:r>
              <a:rPr lang="ru-RU" dirty="0"/>
              <a:t>вреден для здоровья детского организма, которому после пробуждения предъявляются психические и интеллектуальные нагрузки, когда нервная система еще не готова их воспринять. </a:t>
            </a:r>
          </a:p>
          <a:p>
            <a:r>
              <a:rPr lang="ru-RU" dirty="0"/>
              <a:t>Поэтому чрезвычайно важны мероприятия, помогающие облегчить протекание процессов перехода к состоянию бодрствования после дневного сна. На скорость перехода от состояния покоя к состоянию активного бодрствования можно в существенной мере повлиять. Наиболее эффективно ускоряют этот процесс те воздействия, которые стимулируют процессы возбуждения в нервной системе.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199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238" y="645344"/>
            <a:ext cx="11223523" cy="1021223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Процессы возбуждения в нервной системе стимулируют</a:t>
            </a:r>
            <a:r>
              <a:rPr lang="ru-RU" sz="3600" b="1" dirty="0" smtClean="0">
                <a:solidFill>
                  <a:srgbClr val="002060"/>
                </a:solidFill>
              </a:rPr>
              <a:t>: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звуковые </a:t>
            </a:r>
            <a:r>
              <a:rPr lang="ru-RU" dirty="0"/>
              <a:t>сигналы (например, музыка)</a:t>
            </a:r>
          </a:p>
          <a:p>
            <a:r>
              <a:rPr lang="ru-RU" dirty="0"/>
              <a:t>зрительные сигналы (например, яркий свет, особенно солнечный)</a:t>
            </a:r>
          </a:p>
          <a:p>
            <a:r>
              <a:rPr lang="ru-RU" dirty="0" err="1"/>
              <a:t>импульсация</a:t>
            </a:r>
            <a:r>
              <a:rPr lang="ru-RU" dirty="0"/>
              <a:t> от различных органов организма (скелетных мышц, кожи и других, например, при выполнении физических упражнений, при массаже или при воздействии на кожу холодом).</a:t>
            </a:r>
          </a:p>
          <a:p>
            <a:pPr marL="0" indent="0" algn="just">
              <a:buNone/>
            </a:pPr>
            <a:r>
              <a:rPr lang="ru-RU" dirty="0" smtClean="0"/>
              <a:t>           В </a:t>
            </a:r>
            <a:r>
              <a:rPr lang="ru-RU" dirty="0"/>
              <a:t>результате </a:t>
            </a:r>
            <a:r>
              <a:rPr lang="ru-RU" b="1" dirty="0"/>
              <a:t>грамотного выполнения комплекса гимнастики </a:t>
            </a:r>
            <a:r>
              <a:rPr lang="ru-RU" dirty="0"/>
              <a:t>после сна создается оптимальная возбудимость нервной системы, улучшается работа сердца, увеличивается кровообращение и дыхание, что обеспечивает повышенную доставку питательных веществ и кислорода к клеткам. После хорошей гимнастики исчезает чувство сонливости, вялости, слабости, повышается умственная и физическая работоспособность, активность, настроение и самочувствие ребёнка.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070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4965"/>
          </a:xfrm>
        </p:spPr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solidFill>
                  <a:srgbClr val="002060"/>
                </a:solidFill>
              </a:rPr>
              <a:t>Структура гимнастики после сна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76632"/>
            <a:ext cx="10990006" cy="539791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     В </a:t>
            </a:r>
            <a:r>
              <a:rPr lang="ru-RU" dirty="0"/>
              <a:t>гимнастику после сна целесообразно включать щадящие элементы закаливания, не имеющие противопоказаний или ограничений. Их можно и нужно сочетать с другими оздоровительными процедурами: дыхательной и звуковой гимнастикой, профилактикой и коррекцией нарушения осанки, плоскостопия, упражнения для глаз, пальчиковой гимнастикой, элементами </a:t>
            </a:r>
            <a:r>
              <a:rPr lang="ru-RU" dirty="0" err="1"/>
              <a:t>хатха</a:t>
            </a:r>
            <a:r>
              <a:rPr lang="ru-RU" dirty="0"/>
              <a:t>-йоги, </a:t>
            </a:r>
            <a:r>
              <a:rPr lang="ru-RU" dirty="0" err="1"/>
              <a:t>психогимнастики</a:t>
            </a:r>
            <a:r>
              <a:rPr lang="ru-RU" dirty="0"/>
              <a:t>, самомассажа, аутотренинга и т.д.</a:t>
            </a:r>
          </a:p>
          <a:p>
            <a:pPr marL="0" indent="0">
              <a:buNone/>
            </a:pPr>
            <a:r>
              <a:rPr lang="ru-RU" dirty="0" smtClean="0"/>
              <a:t>           Комплекс</a:t>
            </a:r>
            <a:r>
              <a:rPr lang="ru-RU" dirty="0"/>
              <a:t> гимнастики состоит из нескольких частей:</a:t>
            </a:r>
          </a:p>
          <a:p>
            <a:r>
              <a:rPr lang="ru-RU" dirty="0" smtClean="0"/>
              <a:t>Гимнастика </a:t>
            </a:r>
            <a:r>
              <a:rPr lang="ru-RU" dirty="0"/>
              <a:t>в постели</a:t>
            </a:r>
          </a:p>
          <a:p>
            <a:r>
              <a:rPr lang="ru-RU" dirty="0"/>
              <a:t>Упражнения для профилактики нарушений осанки и плоскостопия</a:t>
            </a:r>
          </a:p>
          <a:p>
            <a:r>
              <a:rPr lang="ru-RU" dirty="0"/>
              <a:t>Дыхательная гимнастика</a:t>
            </a:r>
          </a:p>
          <a:p>
            <a:r>
              <a:rPr lang="ru-RU" dirty="0" smtClean="0"/>
              <a:t>Индивидуальные </a:t>
            </a:r>
            <a:r>
              <a:rPr lang="ru-RU" dirty="0"/>
              <a:t>задания</a:t>
            </a:r>
          </a:p>
          <a:p>
            <a:r>
              <a:rPr lang="ru-RU" dirty="0" smtClean="0"/>
              <a:t>Гимнастика </a:t>
            </a:r>
            <a:r>
              <a:rPr lang="ru-RU" dirty="0"/>
              <a:t>для глаз</a:t>
            </a:r>
          </a:p>
          <a:p>
            <a:r>
              <a:rPr lang="ru-RU" dirty="0" smtClean="0"/>
              <a:t>Водные процедуры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Общая </a:t>
            </a:r>
            <a:r>
              <a:rPr lang="ru-RU" dirty="0"/>
              <a:t>длительность гимнастики после дневного сна  для малышей составляет 7-10 минут, для старших дошкольников – 10-15  минут.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960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7194" y="560439"/>
            <a:ext cx="10515600" cy="579611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Удивительно</a:t>
            </a:r>
            <a:r>
              <a:rPr lang="ru-RU" dirty="0"/>
              <a:t>, но еще два десятилетия назад понятия «детский стресс» не существовало. Однако последние исследования доказали, что дети, так же как их родители, страдают от страхов, избыточных нагрузок, сильного психологического давления…, в итоге каждый третий ребенок испытывает стресс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dirty="0"/>
              <a:t>Причины могут быть самые </a:t>
            </a:r>
            <a:r>
              <a:rPr lang="ru-RU" dirty="0" smtClean="0"/>
              <a:t>разные, и </a:t>
            </a:r>
            <a:r>
              <a:rPr lang="ru-RU" dirty="0"/>
              <a:t>все же специалисты считают, что 20-40% негативных влияний, ухудшающих здоровье детей, </a:t>
            </a:r>
            <a:r>
              <a:rPr lang="ru-RU" dirty="0" smtClean="0"/>
              <a:t>связано </a:t>
            </a:r>
            <a:r>
              <a:rPr lang="ru-RU" dirty="0"/>
              <a:t>с некомфортными условиями процесса обучения. </a:t>
            </a:r>
            <a:r>
              <a:rPr lang="ru-RU" dirty="0" smtClean="0"/>
              <a:t>необходимостью долго </a:t>
            </a:r>
            <a:r>
              <a:rPr lang="ru-RU" dirty="0"/>
              <a:t>сидеть в неудобной позе, когда природа требует </a:t>
            </a:r>
            <a:r>
              <a:rPr lang="ru-RU" dirty="0" smtClean="0"/>
              <a:t>игры и  </a:t>
            </a:r>
            <a:r>
              <a:rPr lang="ru-RU" dirty="0"/>
              <a:t>не всегда корректные высказывания </a:t>
            </a:r>
            <a:r>
              <a:rPr lang="ru-RU" dirty="0" smtClean="0"/>
              <a:t>педагогов…</a:t>
            </a:r>
          </a:p>
          <a:p>
            <a:pPr algn="just"/>
            <a:endParaRPr lang="ru-RU" dirty="0" smtClean="0">
              <a:solidFill>
                <a:srgbClr val="FF0000"/>
              </a:solidFill>
            </a:endParaRPr>
          </a:p>
          <a:p>
            <a:pPr algn="just"/>
            <a:r>
              <a:rPr lang="ru-RU" dirty="0" smtClean="0"/>
              <a:t> Постоянные </a:t>
            </a:r>
            <a:r>
              <a:rPr lang="ru-RU" dirty="0"/>
              <a:t>стрессовые </a:t>
            </a:r>
            <a:r>
              <a:rPr lang="ru-RU" dirty="0" smtClean="0"/>
              <a:t>перегрузки приводят </a:t>
            </a:r>
            <a:r>
              <a:rPr lang="ru-RU" dirty="0"/>
              <a:t>к нарушению </a:t>
            </a:r>
            <a:r>
              <a:rPr lang="ru-RU" dirty="0" err="1"/>
              <a:t>саморегуляции</a:t>
            </a:r>
            <a:r>
              <a:rPr lang="ru-RU" dirty="0"/>
              <a:t> физиологических </a:t>
            </a:r>
            <a:r>
              <a:rPr lang="ru-RU" dirty="0" smtClean="0"/>
              <a:t>функций у дошкольников </a:t>
            </a:r>
            <a:r>
              <a:rPr lang="ru-RU" dirty="0"/>
              <a:t>и способствуют развитию хронических </a:t>
            </a:r>
            <a:r>
              <a:rPr lang="ru-RU" dirty="0" smtClean="0"/>
              <a:t>болезней.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03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1439" y="1161947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          </a:t>
            </a:r>
            <a:r>
              <a:rPr lang="ru-RU" b="1" dirty="0" smtClean="0"/>
              <a:t>Таким образом </a:t>
            </a:r>
            <a:r>
              <a:rPr lang="ru-RU" dirty="0" smtClean="0"/>
              <a:t>для укрепления здоровья воспитанников педагогу необходимо найти резервы собственной деятельности в сохранении их здоровья и применять </a:t>
            </a:r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 в учебно-воспитательном процессе. 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           </a:t>
            </a:r>
            <a:r>
              <a:rPr lang="ru-RU" b="1" dirty="0" err="1" smtClean="0"/>
              <a:t>Здоровьесберегающая</a:t>
            </a:r>
            <a:r>
              <a:rPr lang="ru-RU" b="1" dirty="0" smtClean="0"/>
              <a:t> </a:t>
            </a:r>
            <a:r>
              <a:rPr lang="ru-RU" b="1" dirty="0"/>
              <a:t>образовательная технология </a:t>
            </a:r>
            <a:r>
              <a:rPr lang="ru-RU" dirty="0"/>
              <a:t>– </a:t>
            </a:r>
            <a:r>
              <a:rPr lang="ru-RU" b="1" dirty="0" smtClean="0"/>
              <a:t>СИСТЕМА</a:t>
            </a:r>
            <a:r>
              <a:rPr lang="ru-RU" dirty="0" smtClean="0"/>
              <a:t>, </a:t>
            </a:r>
            <a:r>
              <a:rPr lang="ru-RU" dirty="0"/>
              <a:t>создающая </a:t>
            </a:r>
            <a:r>
              <a:rPr lang="ru-RU" dirty="0" smtClean="0"/>
              <a:t>максимально возможные </a:t>
            </a:r>
            <a:r>
              <a:rPr lang="ru-RU" dirty="0"/>
              <a:t>условия для сохранения, укрепления и развития духовного, </a:t>
            </a:r>
            <a:r>
              <a:rPr lang="ru-RU" dirty="0" smtClean="0"/>
              <a:t>эмоционального, интеллектуального</a:t>
            </a:r>
            <a:r>
              <a:rPr lang="ru-RU" dirty="0"/>
              <a:t>, личностного и физического здоровья всех субъектов </a:t>
            </a:r>
            <a:r>
              <a:rPr lang="ru-RU" dirty="0" smtClean="0"/>
              <a:t>образования (обучающихся</a:t>
            </a:r>
            <a:r>
              <a:rPr lang="ru-RU" dirty="0"/>
              <a:t>, педагогов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967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31814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4977"/>
            <a:ext cx="10515600" cy="592198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74"/>
          <a:stretch/>
        </p:blipFill>
        <p:spPr>
          <a:xfrm>
            <a:off x="0" y="-21462"/>
            <a:ext cx="12192000" cy="687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54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331" y="602518"/>
            <a:ext cx="10515600" cy="1325563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Н</a:t>
            </a:r>
            <a:r>
              <a:rPr lang="ru-RU" sz="3600" b="1" dirty="0" smtClean="0">
                <a:solidFill>
                  <a:srgbClr val="002060"/>
                </a:solidFill>
              </a:rPr>
              <a:t>а рост, развитие и здоровье детей отрицательно влияет ряд педагогических факторов: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3031" y="2168525"/>
            <a:ext cx="10515600" cy="33354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интенсификация образовательного процесса;</a:t>
            </a:r>
          </a:p>
          <a:p>
            <a:pPr marL="0" indent="0">
              <a:buNone/>
            </a:pPr>
            <a:r>
              <a:rPr lang="ru-RU" dirty="0"/>
              <a:t>• нерациональная организация учебной деятельности;</a:t>
            </a:r>
          </a:p>
          <a:p>
            <a:pPr marL="0" indent="0">
              <a:buNone/>
            </a:pPr>
            <a:r>
              <a:rPr lang="ru-RU" dirty="0"/>
              <a:t>• несоответствие методик и технологий возрастным особенностям организма ребенка, его функциональным и адаптационным возможностям;</a:t>
            </a:r>
          </a:p>
          <a:p>
            <a:pPr marL="0" indent="0">
              <a:buNone/>
            </a:pPr>
            <a:r>
              <a:rPr lang="ru-RU" dirty="0"/>
              <a:t>• недостаточное использование возможностей физического воспитания в целях охраны и укрепления здоровья.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5983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2" b="10212"/>
          <a:stretch/>
        </p:blipFill>
        <p:spPr>
          <a:xfrm>
            <a:off x="2649985" y="325315"/>
            <a:ext cx="7325625" cy="4607170"/>
          </a:xfrm>
        </p:spPr>
      </p:pic>
      <p:sp>
        <p:nvSpPr>
          <p:cNvPr id="5" name="TextBox 4"/>
          <p:cNvSpPr txBox="1"/>
          <p:nvPr/>
        </p:nvSpPr>
        <p:spPr>
          <a:xfrm>
            <a:off x="398207" y="5042663"/>
            <a:ext cx="116069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Такая учебная нагрузка не проходит бесследно. У ответственных детей часто наблюдается утомляемость и сопротивляемость к болезням. У неответственных детей просто не откладывается информация, которую вы даете, а значит ваши усилия напрасны и страдает качество образования.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8" t="40482" r="43494" b="3855"/>
          <a:stretch/>
        </p:blipFill>
        <p:spPr>
          <a:xfrm>
            <a:off x="126592" y="1613388"/>
            <a:ext cx="2523393" cy="20310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85" t="46849"/>
          <a:stretch/>
        </p:blipFill>
        <p:spPr>
          <a:xfrm>
            <a:off x="9993922" y="1758461"/>
            <a:ext cx="2198078" cy="203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11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683" y="398207"/>
            <a:ext cx="11076039" cy="167594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НЕРАЦИОНАЛЬНАЯ ОРГАНИЗАЦИЯ УЧЕБНОЙ ДЕЯТЕЛЬНОСТИ </a:t>
            </a:r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- это нарушение двигательного </a:t>
            </a: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>режима: длительное пребывание детей на </a:t>
            </a:r>
            <a:r>
              <a:rPr lang="ru-RU" sz="2700" b="1" dirty="0">
                <a:latin typeface="Arial" panose="020B0604020202020204" pitchFamily="34" charset="0"/>
                <a:cs typeface="Arial" panose="020B0604020202020204" pitchFamily="34" charset="0"/>
              </a:rPr>
              <a:t>занятиях</a:t>
            </a: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> в статистическом положении и гиподинамия как результат этого процесса</a:t>
            </a:r>
            <a:r>
              <a:rPr lang="ru-RU" dirty="0"/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4683" y="2194335"/>
            <a:ext cx="11076039" cy="407373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ЗАНЯТИЕ</a:t>
            </a:r>
            <a:r>
              <a:rPr lang="ru-RU" dirty="0" smtClean="0"/>
              <a:t> </a:t>
            </a:r>
            <a:r>
              <a:rPr lang="ru-RU" dirty="0"/>
              <a:t>– специально организованная форма обучения. Для детей дошкольного возраста принципиально отличается от урока тем, что проводится на основе игры (подвижной, сюжетной, с правилами и др., а так же других специфических для дошкольников видов деятельности: изобразительной, конструктивной и т. д</a:t>
            </a:r>
            <a:r>
              <a:rPr lang="ru-RU" dirty="0" smtClean="0"/>
              <a:t>.)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ВАЖНО ОТМЕТИТЬ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smtClean="0"/>
              <a:t>что недостаточное физическое развитие накладывает негативный отпечаток на развитие </a:t>
            </a:r>
            <a:r>
              <a:rPr lang="ru-RU" b="1" dirty="0" smtClean="0"/>
              <a:t>интеллектуальное</a:t>
            </a:r>
            <a:r>
              <a:rPr lang="ru-RU" dirty="0" smtClean="0"/>
              <a:t>, и наоборот.</a:t>
            </a:r>
          </a:p>
        </p:txBody>
      </p:sp>
    </p:spTree>
    <p:extLst>
      <p:ext uri="{BB962C8B-B14F-4D97-AF65-F5344CB8AC3E}">
        <p14:creationId xmlns:p14="http://schemas.microsoft.com/office/powerpoint/2010/main" val="3947257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63665"/>
          </a:xfrm>
        </p:spPr>
        <p:txBody>
          <a:bodyPr/>
          <a:lstStyle/>
          <a:p>
            <a:r>
              <a:rPr lang="ru-RU" b="1" dirty="0" smtClean="0"/>
              <a:t>ДИНАМИЧЕСКИЕ</a:t>
            </a:r>
            <a:r>
              <a:rPr lang="ru-RU" dirty="0" smtClean="0"/>
              <a:t> </a:t>
            </a:r>
            <a:r>
              <a:rPr lang="ru-RU" b="1" dirty="0" smtClean="0"/>
              <a:t>ПАУЗЫ</a:t>
            </a:r>
            <a:r>
              <a:rPr lang="ru-RU" dirty="0" smtClean="0"/>
              <a:t> - </a:t>
            </a:r>
            <a:r>
              <a:rPr lang="ru-RU" b="1" dirty="0"/>
              <a:t>это</a:t>
            </a:r>
            <a:r>
              <a:rPr lang="ru-RU" dirty="0"/>
              <a:t> подвижные, хороводные игры, проверка осанки, пальчиковые игры, физкультурные минутки</a:t>
            </a:r>
            <a:endParaRPr lang="ru-RU" b="1" dirty="0" smtClean="0"/>
          </a:p>
          <a:p>
            <a:r>
              <a:rPr lang="ru-RU" b="1" dirty="0" smtClean="0"/>
              <a:t>ФИЗМИНУТКА</a:t>
            </a:r>
            <a:r>
              <a:rPr lang="ru-RU" dirty="0" smtClean="0"/>
              <a:t> </a:t>
            </a:r>
            <a:r>
              <a:rPr lang="ru-RU" dirty="0"/>
              <a:t>– минутка физических упражнений, направленная на снятие </a:t>
            </a:r>
            <a:r>
              <a:rPr lang="ru-RU" dirty="0" smtClean="0"/>
              <a:t>усталости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92" b="13654"/>
          <a:stretch/>
        </p:blipFill>
        <p:spPr>
          <a:xfrm>
            <a:off x="5257800" y="3495083"/>
            <a:ext cx="6096000" cy="27959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0" b="80641"/>
          <a:stretch/>
        </p:blipFill>
        <p:spPr>
          <a:xfrm>
            <a:off x="838200" y="407681"/>
            <a:ext cx="10515600" cy="124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92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Несоответствие </a:t>
            </a:r>
            <a:r>
              <a:rPr lang="ru-RU" sz="3600" b="1" dirty="0">
                <a:solidFill>
                  <a:srgbClr val="002060"/>
                </a:solidFill>
              </a:rPr>
              <a:t>методик и технологий возрастным особенностям организма ребенка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/>
              <a:t>К </a:t>
            </a:r>
            <a:r>
              <a:rPr lang="ru-RU" dirty="0" smtClean="0"/>
              <a:t>сожалению при организации образовательного процесса, </a:t>
            </a:r>
            <a:r>
              <a:rPr lang="ru-RU" dirty="0"/>
              <a:t>особенности функционального развития детей, часто не учитываются, и как результат – напряжение и перенапряжение организма, стресс и нарушение здоровья школьника.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Так</a:t>
            </a:r>
            <a:r>
              <a:rPr lang="ru-RU" dirty="0"/>
              <a:t>, например, данные психофизиологических исследований процессов формирования навыков письма и чтения, проводимых в течение многих лет в Институте возрастной физиологии РАО, показали, что </a:t>
            </a:r>
            <a:r>
              <a:rPr lang="ru-RU" b="1" dirty="0"/>
              <a:t>несвоевременное форсирование темпа письма и чтения не только не способствует формированию этих базисных навыков, а, наоборот, тормозит</a:t>
            </a:r>
            <a:r>
              <a:rPr lang="ru-RU" dirty="0"/>
              <a:t> этот процесс и нарушает его психофизиологическую структуру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/>
              <a:t>При правильно организованной системе обучения, адекватной системе требований, адекватных методиках </a:t>
            </a:r>
            <a:r>
              <a:rPr lang="ru-RU" b="1" dirty="0"/>
              <a:t>само обучение способствует</a:t>
            </a:r>
            <a:r>
              <a:rPr lang="ru-RU" dirty="0"/>
              <a:t> развитию </a:t>
            </a:r>
            <a:r>
              <a:rPr lang="ru-RU" dirty="0" smtClean="0"/>
              <a:t>важных функций</a:t>
            </a:r>
            <a:r>
              <a:rPr lang="ru-RU" dirty="0"/>
              <a:t>, а при неадекватной – тормозит его.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272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Недостаточное </a:t>
            </a:r>
            <a:r>
              <a:rPr lang="ru-RU" sz="3600" b="1" dirty="0"/>
              <a:t>использование возможностей физического воспитания в целях охраны и укрепления здоровья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22" y="1884618"/>
            <a:ext cx="6403258" cy="4802443"/>
          </a:xfrm>
        </p:spPr>
      </p:pic>
      <p:sp>
        <p:nvSpPr>
          <p:cNvPr id="5" name="TextBox 4"/>
          <p:cNvSpPr txBox="1"/>
          <p:nvPr/>
        </p:nvSpPr>
        <p:spPr>
          <a:xfrm>
            <a:off x="6725264" y="1893990"/>
            <a:ext cx="51766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Оперативный контроль показал:</a:t>
            </a:r>
          </a:p>
          <a:p>
            <a:r>
              <a:rPr lang="ru-RU" sz="2000" dirty="0" smtClean="0"/>
              <a:t> в планировании практически  нет работы с физкультурным оборудованием, хороводных игр,</a:t>
            </a:r>
          </a:p>
          <a:p>
            <a:r>
              <a:rPr lang="ru-RU" sz="2000" dirty="0" smtClean="0"/>
              <a:t> закаливающих процедур. </a:t>
            </a:r>
          </a:p>
          <a:p>
            <a:r>
              <a:rPr lang="ru-RU" sz="2000" dirty="0" smtClean="0"/>
              <a:t>В некоторых планах указывается </a:t>
            </a:r>
            <a:r>
              <a:rPr lang="ru-RU" sz="2000" i="1" dirty="0" smtClean="0"/>
              <a:t>деятельность в спортивном уголке . </a:t>
            </a:r>
            <a:r>
              <a:rPr lang="ru-RU" sz="2000" dirty="0" smtClean="0"/>
              <a:t>КАКАЯ?</a:t>
            </a:r>
          </a:p>
          <a:p>
            <a:r>
              <a:rPr lang="ru-RU" sz="2000" dirty="0" smtClean="0"/>
              <a:t>В работе с родителями не отражены важность двигательной деятельности дошколят, важность прогулок и их температурный режим.</a:t>
            </a:r>
          </a:p>
          <a:p>
            <a:r>
              <a:rPr lang="ru-RU" sz="2000" dirty="0" smtClean="0"/>
              <a:t>Гимнастика после сна не выполняется в системе (</a:t>
            </a:r>
            <a:r>
              <a:rPr lang="ru-RU" sz="2000" i="1" dirty="0" smtClean="0"/>
              <a:t>только на время проверки и то не всегда</a:t>
            </a:r>
            <a:r>
              <a:rPr lang="ru-RU" sz="2000" dirty="0" smtClean="0"/>
              <a:t>) и не эффективно.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11220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</TotalTime>
  <Words>1013</Words>
  <Application>Microsoft Office PowerPoint</Application>
  <PresentationFormat>Широкоэкранный</PresentationFormat>
  <Paragraphs>70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Calibri Light</vt:lpstr>
      <vt:lpstr>Тема Office</vt:lpstr>
      <vt:lpstr>«Двигательная активность, как необходимое условие сохранения здоровья и успешного развития дошкольников»</vt:lpstr>
      <vt:lpstr>Презентация PowerPoint</vt:lpstr>
      <vt:lpstr>Презентация PowerPoint</vt:lpstr>
      <vt:lpstr>На рост, развитие и здоровье детей отрицательно влияет ряд педагогических факторов:</vt:lpstr>
      <vt:lpstr>Презентация PowerPoint</vt:lpstr>
      <vt:lpstr>НЕРАЦИОНАЛЬНАЯ ОРГАНИЗАЦИЯ УЧЕБНОЙ ДЕЯТЕЛЬНОСТИ - это нарушение двигательного режима: длительное пребывание детей на занятиях в статистическом положении и гиподинамия как результат этого процесса. </vt:lpstr>
      <vt:lpstr>Презентация PowerPoint</vt:lpstr>
      <vt:lpstr>Несоответствие методик и технологий возрастным особенностям организма ребенка</vt:lpstr>
      <vt:lpstr>Недостаточное использование возможностей физического воспитания в целях охраны и укрепления здоровья</vt:lpstr>
      <vt:lpstr>Все перечисленные выше факторы могут быть разделены на 3 категории: </vt:lpstr>
      <vt:lpstr>Гимнастика после дневного сна и ее значение</vt:lpstr>
      <vt:lpstr>Процессы возбуждения в нервной системе стимулируют:</vt:lpstr>
      <vt:lpstr>Структура гимнастики после сна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«Двигательная активность, как необходимое условие сохранения здоровья и успешного развития дошкольников»</dc:title>
  <dc:creator>Пользователь</dc:creator>
  <cp:lastModifiedBy>Пользователь</cp:lastModifiedBy>
  <cp:revision>32</cp:revision>
  <dcterms:created xsi:type="dcterms:W3CDTF">2020-12-07T04:07:04Z</dcterms:created>
  <dcterms:modified xsi:type="dcterms:W3CDTF">2020-12-09T01:13:05Z</dcterms:modified>
</cp:coreProperties>
</file>