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6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941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524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1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344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10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774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2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63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43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6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62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12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41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68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18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97CBE-A1EE-4362-8EC2-606FD9CE6526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370AD7-03A6-421E-9FF6-38A264190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4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itatyok.ru/poslovitci/for_childrens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D195CD-E10A-3842-5E29-659EF01DAD10}"/>
              </a:ext>
            </a:extLst>
          </p:cNvPr>
          <p:cNvSpPr txBox="1"/>
          <p:nvPr/>
        </p:nvSpPr>
        <p:spPr>
          <a:xfrm>
            <a:off x="815010" y="2607368"/>
            <a:ext cx="989937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</a:rPr>
              <a:t>Приобщение детей и родителей к истокам русской народной культуры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12CF9-D9FD-F73C-BCBD-187E4C909CF3}"/>
              </a:ext>
            </a:extLst>
          </p:cNvPr>
          <p:cNvSpPr txBox="1"/>
          <p:nvPr/>
        </p:nvSpPr>
        <p:spPr>
          <a:xfrm>
            <a:off x="8428383" y="5450966"/>
            <a:ext cx="3127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0070C0"/>
                </a:solidFill>
              </a:rPr>
              <a:t>Выполнили: воспитатели</a:t>
            </a:r>
          </a:p>
          <a:p>
            <a:pPr algn="r"/>
            <a:r>
              <a:rPr lang="ru-RU" dirty="0">
                <a:solidFill>
                  <a:srgbClr val="0070C0"/>
                </a:solidFill>
              </a:rPr>
              <a:t>  </a:t>
            </a:r>
            <a:r>
              <a:rPr lang="ru-RU" dirty="0" err="1">
                <a:solidFill>
                  <a:srgbClr val="0070C0"/>
                </a:solidFill>
              </a:rPr>
              <a:t>Жульдикова</a:t>
            </a:r>
            <a:r>
              <a:rPr lang="ru-RU" dirty="0">
                <a:solidFill>
                  <a:srgbClr val="0070C0"/>
                </a:solidFill>
              </a:rPr>
              <a:t> А.В., Бондарчук О.В.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97E607-953F-BCD4-EBE1-A7D501A428FE}"/>
              </a:ext>
            </a:extLst>
          </p:cNvPr>
          <p:cNvSpPr txBox="1"/>
          <p:nvPr/>
        </p:nvSpPr>
        <p:spPr>
          <a:xfrm>
            <a:off x="5632174" y="637429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2023</a:t>
            </a:r>
          </a:p>
        </p:txBody>
      </p:sp>
      <p:pic>
        <p:nvPicPr>
          <p:cNvPr id="2" name="Рисунок 1" descr="Герб">
            <a:extLst>
              <a:ext uri="{FF2B5EF4-FFF2-40B4-BE49-F238E27FC236}">
                <a16:creationId xmlns:a16="http://schemas.microsoft.com/office/drawing/2014/main" id="{4B449428-7A05-B617-42D0-8F13AD6D67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7387" y="148944"/>
            <a:ext cx="6572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EE5301-2504-AB58-EF0D-18371EE937C9}"/>
              </a:ext>
            </a:extLst>
          </p:cNvPr>
          <p:cNvSpPr txBox="1"/>
          <p:nvPr/>
        </p:nvSpPr>
        <p:spPr>
          <a:xfrm>
            <a:off x="3044686" y="993122"/>
            <a:ext cx="6102626" cy="2423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Комитет по образованию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администрации Ханты-Мансийского района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Ханты-Мансийского района «Детский сад «Сказка»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1400" b="1" kern="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Горноправдинск</a:t>
            </a:r>
            <a:r>
              <a:rPr lang="ru-RU" sz="1400" b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36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34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1BE045-C8AE-0B8D-0BF8-F4E87BFDC10D}"/>
              </a:ext>
            </a:extLst>
          </p:cNvPr>
          <p:cNvSpPr txBox="1"/>
          <p:nvPr/>
        </p:nvSpPr>
        <p:spPr>
          <a:xfrm>
            <a:off x="755374" y="893157"/>
            <a:ext cx="11039061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у дошкольников патриотических чувств через приобщение детей к истокам русской народной культуры.</a:t>
            </a:r>
          </a:p>
          <a:p>
            <a:pPr algn="just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адачи: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восстанавливать связи между прошлым, настоящим и будущим.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 ребенке способность к пониманию культуры своего народа и позитивному отношению к культуре других народов.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с национальным бытом; русским народным творчеством; русскими народными играми; с традициями и праздниками.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чувство любви, долга, ответственности, уважения красоты, доброты, привязанности, к своей родине, родным местам, русскому народу.</a:t>
            </a:r>
          </a:p>
          <a:p>
            <a:pPr algn="just"/>
            <a:endParaRPr lang="ru-RU" sz="2400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86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05BE83-3BA2-9B47-988C-E65969B1DCC5}"/>
              </a:ext>
            </a:extLst>
          </p:cNvPr>
          <p:cNvSpPr txBox="1"/>
          <p:nvPr/>
        </p:nvSpPr>
        <p:spPr>
          <a:xfrm>
            <a:off x="440634" y="554072"/>
            <a:ext cx="1128753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70C0"/>
                </a:solidFill>
              </a:rPr>
              <a:t>	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– неповторимая страница в жизни каждого человека. </a:t>
            </a:r>
          </a:p>
          <a:p>
            <a:pPr algn="just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этот период устанавливается связь ребенка с ведущими сферами бытия: миром людей, природы, предметным миром. </a:t>
            </a:r>
          </a:p>
          <a:p>
            <a:pPr algn="just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Происходит приобщение к культуре, к общечеловеческим ценностям. </a:t>
            </a:r>
          </a:p>
        </p:txBody>
      </p:sp>
    </p:spTree>
    <p:extLst>
      <p:ext uri="{BB962C8B-B14F-4D97-AF65-F5344CB8AC3E}">
        <p14:creationId xmlns:p14="http://schemas.microsoft.com/office/powerpoint/2010/main" val="1103332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A6E0DD-901A-77D4-029F-7E0E04246451}"/>
              </a:ext>
            </a:extLst>
          </p:cNvPr>
          <p:cNvSpPr txBox="1"/>
          <p:nvPr/>
        </p:nvSpPr>
        <p:spPr>
          <a:xfrm>
            <a:off x="520147" y="456626"/>
            <a:ext cx="903467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70C0"/>
                </a:solidFill>
              </a:rPr>
              <a:t>	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принципов Федерального государственного образовательного стандарта дошкольного образования является приобщение детей к социокультурным нормам, традициям семьи, общества и государства. </a:t>
            </a:r>
          </a:p>
          <a:p>
            <a:pPr algn="just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Воспитание патриотических, духовно-нравственных, социально коммуникативных качеств подрастающего поколения осуществляется через познание детьми народной культуры своей Родины, родного края, той общественной среды, в которой они живут.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B42B52-F5F7-7E90-35D2-9A7CEBC77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3872945"/>
            <a:ext cx="7832512" cy="2885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710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69D60D-B172-54CE-1103-0D8F20D8AD91}"/>
              </a:ext>
            </a:extLst>
          </p:cNvPr>
          <p:cNvSpPr txBox="1"/>
          <p:nvPr/>
        </p:nvSpPr>
        <p:spPr>
          <a:xfrm>
            <a:off x="490331" y="742122"/>
            <a:ext cx="110840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эмоционального благополучия ребенка;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личности ребенка;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дошкольников к общечеловеческим ценностям через их собственное творчество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освоение художественного опыта прошлого;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 ребенке природных задатков, творческого потенциала специальных способностей. позволяющих ему самореализоваться в различных видах и формах художественно-творческой деятельности;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Целостность процесса психического, физического, умственного и духовного развития лис</a:t>
            </a:r>
          </a:p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ребенка;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семьей.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38E5E1-29F4-83BA-7D13-4F81C42363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4366" y="3684103"/>
            <a:ext cx="4134678" cy="3034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5E2987-FA03-5B3A-8C2F-C7094B458C5E}"/>
              </a:ext>
            </a:extLst>
          </p:cNvPr>
          <p:cNvSpPr txBox="1"/>
          <p:nvPr/>
        </p:nvSpPr>
        <p:spPr>
          <a:xfrm>
            <a:off x="4163411" y="280457"/>
            <a:ext cx="4601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</a:t>
            </a:r>
          </a:p>
        </p:txBody>
      </p:sp>
    </p:spTree>
    <p:extLst>
      <p:ext uri="{BB962C8B-B14F-4D97-AF65-F5344CB8AC3E}">
        <p14:creationId xmlns:p14="http://schemas.microsoft.com/office/powerpoint/2010/main" val="36660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D5767F-0466-1120-B2C6-FA66F8EDAE1C}"/>
              </a:ext>
            </a:extLst>
          </p:cNvPr>
          <p:cNvSpPr txBox="1"/>
          <p:nvPr/>
        </p:nvSpPr>
        <p:spPr>
          <a:xfrm>
            <a:off x="4147929" y="490331"/>
            <a:ext cx="465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народного искусства: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2B73F4-3DFA-F211-8B97-4F50BCF6DD61}"/>
              </a:ext>
            </a:extLst>
          </p:cNvPr>
          <p:cNvSpPr txBox="1"/>
          <p:nvPr/>
        </p:nvSpPr>
        <p:spPr>
          <a:xfrm>
            <a:off x="930965" y="1039722"/>
            <a:ext cx="1055867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поэзия (сказки, былины, легенды и др.);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(песни, баллады, припевки, плачи и др.);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театр (кукольный театр, театр теней и др.);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декоративно-прикладное искусство (роспись по дереву, роспись по керамике, вышивка и др.);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(деревянная архитектура, постройки и др.);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танец (хоровод, кадриль, полька, пляс и др.);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изобразительно-выразительное искусство (живопись, скульптура и др.).</a:t>
            </a:r>
          </a:p>
        </p:txBody>
      </p:sp>
      <p:pic>
        <p:nvPicPr>
          <p:cNvPr id="5" name="Рисунок 4" descr="изображение_viber_2023-01-10_21-50-29-628.jpg">
            <a:extLst>
              <a:ext uri="{FF2B5EF4-FFF2-40B4-BE49-F238E27FC236}">
                <a16:creationId xmlns:a16="http://schemas.microsoft.com/office/drawing/2014/main" id="{B43BA8D7-D465-9712-5D0F-18B308276C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579" y="4010493"/>
            <a:ext cx="2135630" cy="2847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98823ED-839C-BEB5-C1B1-C6F94328547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239" y="4051604"/>
            <a:ext cx="3401444" cy="2704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483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AC775F-D704-AAE1-1A4D-6B23791DB18F}"/>
              </a:ext>
            </a:extLst>
          </p:cNvPr>
          <p:cNvSpPr txBox="1"/>
          <p:nvPr/>
        </p:nvSpPr>
        <p:spPr>
          <a:xfrm>
            <a:off x="3498574" y="556591"/>
            <a:ext cx="5092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промыслы: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42DD85-8186-984B-3BF4-CE091031D428}"/>
              </a:ext>
            </a:extLst>
          </p:cNvPr>
          <p:cNvSpPr txBox="1"/>
          <p:nvPr/>
        </p:nvSpPr>
        <p:spPr>
          <a:xfrm>
            <a:off x="715619" y="1311966"/>
            <a:ext cx="1603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Хохлома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AE68AE-5353-2526-FDDD-D82A41E27E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19" y="1833482"/>
            <a:ext cx="2156791" cy="215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FC6D3B-E786-90B3-5846-ACEE72F3432E}"/>
              </a:ext>
            </a:extLst>
          </p:cNvPr>
          <p:cNvSpPr txBox="1"/>
          <p:nvPr/>
        </p:nvSpPr>
        <p:spPr>
          <a:xfrm>
            <a:off x="247372" y="4187113"/>
            <a:ext cx="3093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1A29A1-95C5-9DEC-A3F5-97CDE2A1B4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352" y="4543839"/>
            <a:ext cx="2314161" cy="2314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1C0130-422F-6CA1-735E-C5DCA7563F55}"/>
              </a:ext>
            </a:extLst>
          </p:cNvPr>
          <p:cNvSpPr txBox="1"/>
          <p:nvPr/>
        </p:nvSpPr>
        <p:spPr>
          <a:xfrm>
            <a:off x="4903304" y="1358132"/>
            <a:ext cx="3761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Филимоновская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C77FB3A-D4F2-F346-0B8A-0E762DA2FD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3312" y="2058282"/>
            <a:ext cx="2842142" cy="2128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DE0999-EEC9-F657-66A6-53576791E085}"/>
              </a:ext>
            </a:extLst>
          </p:cNvPr>
          <p:cNvSpPr txBox="1"/>
          <p:nvPr/>
        </p:nvSpPr>
        <p:spPr>
          <a:xfrm>
            <a:off x="5838057" y="4187113"/>
            <a:ext cx="1291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E6ABD93-429E-AFF8-3099-CEA75E5598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110" y="4672219"/>
            <a:ext cx="20574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6CBB62-E5EC-0713-ED46-E7BED607D3C0}"/>
              </a:ext>
            </a:extLst>
          </p:cNvPr>
          <p:cNvSpPr txBox="1"/>
          <p:nvPr/>
        </p:nvSpPr>
        <p:spPr>
          <a:xfrm>
            <a:off x="8695484" y="2681044"/>
            <a:ext cx="326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F1A31E7-0A3C-055B-1A74-37D9CFC3BF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0349" y="3429000"/>
            <a:ext cx="2498285" cy="2498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341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3909CA-7674-E406-DE8F-F581E1773119}"/>
              </a:ext>
            </a:extLst>
          </p:cNvPr>
          <p:cNvSpPr txBox="1"/>
          <p:nvPr/>
        </p:nvSpPr>
        <p:spPr>
          <a:xfrm>
            <a:off x="970721" y="1490008"/>
            <a:ext cx="993581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Декоративно-прикладным искусством называется творчество людей, направленное не только на украшение, но и на использование в быту.</a:t>
            </a:r>
          </a:p>
          <a:p>
            <a:pPr algn="l"/>
            <a:endParaRPr lang="ru-RU" sz="2400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декоративно-прикладному искусству относятся вышивание, </a:t>
            </a:r>
            <a:r>
              <a:rPr lang="ru-RU" sz="2400" b="0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бисероплетение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мозаика, лепка, роспись.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A02BB7-FE54-EC50-EE7D-338674234472}"/>
              </a:ext>
            </a:extLst>
          </p:cNvPr>
          <p:cNvSpPr txBox="1"/>
          <p:nvPr/>
        </p:nvSpPr>
        <p:spPr>
          <a:xfrm>
            <a:off x="3765038" y="543338"/>
            <a:ext cx="6436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декоративно – прикладного иску</a:t>
            </a:r>
            <a:r>
              <a:rPr lang="ru-RU" sz="2400" b="1" dirty="0">
                <a:solidFill>
                  <a:srgbClr val="0070C0"/>
                </a:solidFill>
              </a:rPr>
              <a:t>сства</a:t>
            </a:r>
          </a:p>
        </p:txBody>
      </p:sp>
    </p:spTree>
    <p:extLst>
      <p:ext uri="{BB962C8B-B14F-4D97-AF65-F5344CB8AC3E}">
        <p14:creationId xmlns:p14="http://schemas.microsoft.com/office/powerpoint/2010/main" val="1700525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B61D3AE-5C20-635A-765D-CE30E57E54C9}"/>
              </a:ext>
            </a:extLst>
          </p:cNvPr>
          <p:cNvSpPr txBox="1"/>
          <p:nvPr/>
        </p:nvSpPr>
        <p:spPr>
          <a:xfrm>
            <a:off x="1874545" y="543339"/>
            <a:ext cx="6131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пословицы и поговорки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70A338-AAAF-F905-2A20-000F27B111B1}"/>
              </a:ext>
            </a:extLst>
          </p:cNvPr>
          <p:cNvSpPr txBox="1"/>
          <p:nvPr/>
        </p:nvSpPr>
        <p:spPr>
          <a:xfrm>
            <a:off x="533399" y="1105287"/>
            <a:ext cx="700708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 в беде узнаётся.</a:t>
            </a:r>
          </a:p>
          <a:p>
            <a:pPr algn="l"/>
            <a:r>
              <a:rPr lang="ru-RU" sz="240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Скучен день до вечера, коли делать нечего.</a:t>
            </a:r>
          </a:p>
          <a:p>
            <a:pPr algn="l"/>
            <a:r>
              <a:rPr lang="ru-RU" sz="240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из воды, из огня спасёт.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Всё приходит вовремя для того, кто умеет ждать.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зная броду, не лезь в воду.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Делу время, потехе час.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Мала пчелка, да и та работает.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Твоими бы устами да мед пить.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Мороз не велик, да стоять не велит.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Голод и волка из лесу гонит.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Речь без пословицы, что суп без соли.</a:t>
            </a:r>
          </a:p>
          <a:p>
            <a:pPr algn="l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 языком, торопись делом.</a:t>
            </a:r>
          </a:p>
          <a:p>
            <a:br>
              <a:rPr lang="ru-RU" b="0" i="0" u="none" strike="noStrike" dirty="0">
                <a:solidFill>
                  <a:srgbClr val="333333"/>
                </a:solidFill>
                <a:effectLst/>
                <a:latin typeface="YS Text"/>
                <a:hlinkClick r:id="rId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26408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540</Words>
  <Application>Microsoft Office PowerPoint</Application>
  <PresentationFormat>Широкоэкранный</PresentationFormat>
  <Paragraphs>64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</vt:lpstr>
      <vt:lpstr>Wingdings 3</vt:lpstr>
      <vt:lpstr>YS Text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2023-04-24T08:33:15Z</dcterms:created>
  <dcterms:modified xsi:type="dcterms:W3CDTF">2023-04-24T10:50:26Z</dcterms:modified>
</cp:coreProperties>
</file>