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474AFC-7A04-F350-BAC9-8EC3F407C6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56AFD8C-EDD1-5E0B-B9FE-EAC24924D1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C3D2A62-832B-1DDF-5EAC-4A812B60EC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B796B-0D70-45B1-9767-9E21D56600CF}" type="datetimeFigureOut">
              <a:rPr lang="ru-RU" smtClean="0"/>
              <a:t>02.04.2023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D97F6E1-F079-78A5-B45D-5ED858C178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EDA16D8-FBC0-100A-61D9-728AC4471E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28497-AFD2-45B6-A5A3-063B9AD2F2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88543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17A18F-DF5D-5ED7-A21B-BE076AFCF9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552D4BA-8912-624F-545C-EEB7A3C843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F85D5B2-B2C3-9EF3-5667-70601B048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B796B-0D70-45B1-9767-9E21D56600CF}" type="datetimeFigureOut">
              <a:rPr lang="ru-RU" smtClean="0"/>
              <a:t>02.04.2023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B6C6B1E-571D-F820-8F50-1AB3180208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CA0B09C-510D-7BD0-8ECF-69E6354868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28497-AFD2-45B6-A5A3-063B9AD2F2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9424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DC790AA-0253-F0B5-1D78-2FF65A37683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3706E2C-8D26-574C-8D9B-CFF653E64C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F609B52-6AB8-4D66-8F6E-110F23989F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B796B-0D70-45B1-9767-9E21D56600CF}" type="datetimeFigureOut">
              <a:rPr lang="ru-RU" smtClean="0"/>
              <a:t>02.04.2023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81B4ED2-3930-2BC9-DC73-62C9926821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864CF85-42B4-4E43-7D5B-D06043B5B2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28497-AFD2-45B6-A5A3-063B9AD2F2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1680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55728A-0ACB-AB47-D449-230FDF0D9F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8CF43DF-F627-4578-B990-7D97FEF3FD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AC357A5-8DEA-FAD1-4AB3-4EBA8321C6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B796B-0D70-45B1-9767-9E21D56600CF}" type="datetimeFigureOut">
              <a:rPr lang="ru-RU" smtClean="0"/>
              <a:t>02.04.2023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92175D5-8A49-7CB6-BEF5-6F10E338D9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0A6C07E-193E-7FEA-3119-A07826123D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28497-AFD2-45B6-A5A3-063B9AD2F2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54152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62B030-84F6-4CC8-FD3E-4B2D12FAEF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37F4DD2-3D46-CBCD-0841-0F5A2CC402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DE740CF-0163-1103-B8E8-FF748647B1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B796B-0D70-45B1-9767-9E21D56600CF}" type="datetimeFigureOut">
              <a:rPr lang="ru-RU" smtClean="0"/>
              <a:t>02.04.2023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F618E92-1D5E-3439-31D7-F2499FA1C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A52BD57-FA4F-8D43-5C49-BE397E4189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28497-AFD2-45B6-A5A3-063B9AD2F2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06228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5AB5F4-3F4B-934A-F42B-1E53F2FF77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E10201D-D558-3B02-D755-841C5E090F7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CACE162-9299-6740-8B86-1816DAA5F8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403A81C-F2CB-C73D-908C-CECDBABAE1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B796B-0D70-45B1-9767-9E21D56600CF}" type="datetimeFigureOut">
              <a:rPr lang="ru-RU" smtClean="0"/>
              <a:t>02.04.2023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1FB8414-A0DE-76B5-189E-C3BA4B535F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F4FED0B-4D0D-E23D-33A0-A0806A8D9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28497-AFD2-45B6-A5A3-063B9AD2F2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5986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6CFDD5-839B-BAA2-C519-A509581D86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A832EC7-A933-3E08-EF6E-38FCCEB116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61C52A5-5A1A-6462-76CC-1F56FCC38E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B9E7C1DC-DF24-6C67-856F-380BFC380C7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873BEA27-C478-154B-9A3A-08128FBE24C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AEF77E4D-E0EC-1EC4-8137-E4934CF323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B796B-0D70-45B1-9767-9E21D56600CF}" type="datetimeFigureOut">
              <a:rPr lang="ru-RU" smtClean="0"/>
              <a:t>02.04.2023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5F2D42A9-B70F-47F1-BCFE-D4FE619372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2DFD4107-1B43-DBA7-79A8-E4820C31F1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28497-AFD2-45B6-A5A3-063B9AD2F2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9125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51D7D6-CA1A-DC3F-D164-61780C335C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B3055128-49E0-346F-178A-699ADB2302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B796B-0D70-45B1-9767-9E21D56600CF}" type="datetimeFigureOut">
              <a:rPr lang="ru-RU" smtClean="0"/>
              <a:t>02.04.2023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04FC7BE-0A8C-3955-AB42-38280FB1DB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DB2F55BB-ACA8-3B56-BF95-165DA2BBC0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28497-AFD2-45B6-A5A3-063B9AD2F2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51573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FC441933-5572-FE2C-5390-D717AE05A1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B796B-0D70-45B1-9767-9E21D56600CF}" type="datetimeFigureOut">
              <a:rPr lang="ru-RU" smtClean="0"/>
              <a:t>02.04.2023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B256F898-0892-E964-3C51-683D95D64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8DD9C61-E9A2-3F16-91F6-DCC0B0A54B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28497-AFD2-45B6-A5A3-063B9AD2F2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0609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A7ACDB-6BB2-D62F-CB80-95F7F979AD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28C8294-2EA6-A9F8-8AFC-C0D3B15D15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86A3E6C-A68C-3CF2-CECF-5C9E018C2A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C641018-F47E-A1AE-CFA7-2132B0B5E0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B796B-0D70-45B1-9767-9E21D56600CF}" type="datetimeFigureOut">
              <a:rPr lang="ru-RU" smtClean="0"/>
              <a:t>02.04.2023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D4D7A0D-D28F-C9F8-5820-C098548AFD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0A3FD21-BCCF-9EE5-A62E-2B81627713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28497-AFD2-45B6-A5A3-063B9AD2F2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17615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F06841-FD26-1042-45DF-42E015E663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E4416E0D-6E95-D710-564D-A77831A6E56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5794D8B-C5C0-DFE7-7F38-2C0DF511AA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EB49FD5-E21D-878F-5132-3331CAECFC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B796B-0D70-45B1-9767-9E21D56600CF}" type="datetimeFigureOut">
              <a:rPr lang="ru-RU" smtClean="0"/>
              <a:t>02.04.2023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E163C7F-F128-B7A5-6131-7E973783CE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AE51E84-AE0C-0A62-7946-645C49070D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28497-AFD2-45B6-A5A3-063B9AD2F2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5311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4C92D1-2C64-F28F-B9FD-42DEA5CEEA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821A1C1-AFAB-BFD7-0CFA-F03B66C540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154EAB4-79D9-7F92-BBE1-8689A26E318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0B796B-0D70-45B1-9767-9E21D56600CF}" type="datetimeFigureOut">
              <a:rPr lang="ru-RU" smtClean="0"/>
              <a:t>02.04.2023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9519BD5-0470-BBBF-C4DA-E1470F7DA39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93A9A3B-B2D9-DF52-B710-CC0285337E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728497-AFD2-45B6-A5A3-063B9AD2F2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8000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5C8154DA-3A6F-9E17-B177-C4942E1644E6}"/>
              </a:ext>
            </a:extLst>
          </p:cNvPr>
          <p:cNvSpPr/>
          <p:nvPr/>
        </p:nvSpPr>
        <p:spPr>
          <a:xfrm>
            <a:off x="133350" y="361950"/>
            <a:ext cx="11925300" cy="572464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 данных  предложениях  найдите </a:t>
            </a:r>
            <a:r>
              <a:rPr kumimoji="0" lang="ru-RU" sz="3200" b="1" i="0" u="sng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5 орфографических ошибок</a:t>
            </a:r>
            <a:r>
              <a:rPr kumimoji="0" lang="ru-RU" sz="3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Запишите цифру и рядом исправленный вариант</a:t>
            </a:r>
            <a:endParaRPr kumimoji="0" lang="ru-RU" sz="3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3200" b="1" dirty="0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600" b="1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1) </a:t>
            </a:r>
            <a:r>
              <a:rPr kumimoji="0" lang="ru-RU" sz="36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 течении мая чаще всего дули северо-западные ветры.</a:t>
            </a:r>
            <a:endParaRPr kumimoji="0" lang="ru-RU" sz="3600" b="1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6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2) Сговорившись на счёт завтрашнего дня, они расстались.</a:t>
            </a:r>
            <a:endParaRPr kumimoji="0" lang="ru-RU" sz="3600" b="1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6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3) Ввиду болезни я не мог участвовать в соревнованиях.</a:t>
            </a:r>
            <a:endParaRPr kumimoji="0" lang="ru-RU" sz="3600" b="1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6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4) Урожай был невысоким в следствии засухи.</a:t>
            </a:r>
            <a:endParaRPr kumimoji="0" lang="ru-RU" sz="3600" b="1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6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5) В следствие по делу о хищении было допущено много неточностей.</a:t>
            </a:r>
            <a:endParaRPr kumimoji="0" lang="ru-RU" sz="3600" b="1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6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6) Положите деньги на счёт в банке.</a:t>
            </a:r>
            <a:endParaRPr lang="ru-RU" sz="36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813321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321D30-3002-E3EB-3ADA-5446D48199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i="1" dirty="0">
                <a:solidFill>
                  <a:srgbClr val="FF0000"/>
                </a:solidFill>
                <a:latin typeface="Georgia" panose="02040502050405020303" pitchFamily="18" charset="0"/>
              </a:rPr>
              <a:t>Проверка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B7D12F2-84B9-9681-6D8B-4BDC8E1F0375}"/>
              </a:ext>
            </a:extLst>
          </p:cNvPr>
          <p:cNvSpPr txBox="1"/>
          <p:nvPr/>
        </p:nvSpPr>
        <p:spPr>
          <a:xfrm>
            <a:off x="381000" y="1870413"/>
            <a:ext cx="11601450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600" dirty="0"/>
              <a:t>1) </a:t>
            </a:r>
            <a:r>
              <a:rPr lang="ru-RU" sz="3600" b="1" i="1" dirty="0">
                <a:solidFill>
                  <a:srgbClr val="FF0000"/>
                </a:solidFill>
              </a:rPr>
              <a:t>В </a:t>
            </a:r>
            <a:r>
              <a:rPr lang="ru-RU" sz="3600" b="1" i="1" dirty="0" err="1">
                <a:solidFill>
                  <a:srgbClr val="FF0000"/>
                </a:solidFill>
              </a:rPr>
              <a:t>течениЕ</a:t>
            </a:r>
            <a:r>
              <a:rPr lang="ru-RU" sz="3600" b="1" i="1" dirty="0">
                <a:solidFill>
                  <a:srgbClr val="FF0000"/>
                </a:solidFill>
              </a:rPr>
              <a:t> </a:t>
            </a:r>
            <a:r>
              <a:rPr lang="ru-RU" sz="3600" dirty="0"/>
              <a:t>мая  всё чаще дули северо- западные ветры.</a:t>
            </a:r>
          </a:p>
          <a:p>
            <a:r>
              <a:rPr lang="ru-RU" sz="3600" dirty="0"/>
              <a:t>2) Сговорившись </a:t>
            </a:r>
            <a:r>
              <a:rPr lang="ru-RU" sz="3600" b="1" i="1" dirty="0">
                <a:solidFill>
                  <a:srgbClr val="FF0000"/>
                </a:solidFill>
              </a:rPr>
              <a:t>НАСЧЁТ</a:t>
            </a:r>
            <a:r>
              <a:rPr lang="ru-RU" sz="3600" dirty="0"/>
              <a:t> завтрашнего дня , они расстались.</a:t>
            </a:r>
          </a:p>
          <a:p>
            <a:r>
              <a:rPr lang="ru-RU" sz="3600" dirty="0"/>
              <a:t>3) Ввиду болезни я не мог участвовать в соревнованиях.</a:t>
            </a:r>
          </a:p>
          <a:p>
            <a:r>
              <a:rPr lang="ru-RU" sz="3600" dirty="0"/>
              <a:t>4) Урожай был невысоким </a:t>
            </a:r>
            <a:r>
              <a:rPr lang="ru-RU" sz="3600" b="1" i="1" dirty="0">
                <a:solidFill>
                  <a:srgbClr val="FF0000"/>
                </a:solidFill>
              </a:rPr>
              <a:t>ВСЛЕДСТВИЕ</a:t>
            </a:r>
            <a:r>
              <a:rPr lang="ru-RU" sz="3600" dirty="0"/>
              <a:t> засухи.</a:t>
            </a:r>
          </a:p>
          <a:p>
            <a:r>
              <a:rPr lang="ru-RU" sz="3600" dirty="0"/>
              <a:t>5) </a:t>
            </a:r>
            <a:r>
              <a:rPr lang="ru-RU" sz="3600" b="1" dirty="0">
                <a:solidFill>
                  <a:srgbClr val="FF0000"/>
                </a:solidFill>
              </a:rPr>
              <a:t>В </a:t>
            </a:r>
            <a:r>
              <a:rPr lang="ru-RU" sz="3600" b="1" dirty="0" err="1">
                <a:solidFill>
                  <a:srgbClr val="FF0000"/>
                </a:solidFill>
              </a:rPr>
              <a:t>следствиИ</a:t>
            </a:r>
            <a:r>
              <a:rPr lang="ru-RU" sz="3600" b="1" dirty="0">
                <a:solidFill>
                  <a:srgbClr val="FF0000"/>
                </a:solidFill>
              </a:rPr>
              <a:t> </a:t>
            </a:r>
            <a:r>
              <a:rPr lang="ru-RU" sz="3600" dirty="0"/>
              <a:t>по делу о хищении было допущено много неточностей.</a:t>
            </a:r>
          </a:p>
          <a:p>
            <a:r>
              <a:rPr lang="ru-RU" sz="3600" dirty="0"/>
              <a:t>6) Положите деньги на  счёт в банке.</a:t>
            </a:r>
          </a:p>
        </p:txBody>
      </p:sp>
    </p:spTree>
    <p:extLst>
      <p:ext uri="{BB962C8B-B14F-4D97-AF65-F5344CB8AC3E}">
        <p14:creationId xmlns:p14="http://schemas.microsoft.com/office/powerpoint/2010/main" val="1552339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94982138-24A8-A4AE-EC9A-BF4AEA56E38D}"/>
              </a:ext>
            </a:extLst>
          </p:cNvPr>
          <p:cNvSpPr/>
          <p:nvPr/>
        </p:nvSpPr>
        <p:spPr>
          <a:xfrm>
            <a:off x="619981" y="2148185"/>
            <a:ext cx="10952037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pitchFamily="18" charset="0"/>
              </a:rPr>
              <a:t>Слитное написание союзов</a:t>
            </a:r>
          </a:p>
          <a:p>
            <a:pPr algn="ctr"/>
            <a:r>
              <a:rPr lang="ru-RU" sz="6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pitchFamily="18" charset="0"/>
              </a:rPr>
              <a:t>ТАКЖЕ, ТОЖЕ, ЧТОБЫ</a:t>
            </a:r>
            <a:endParaRPr lang="ru-RU" sz="66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20422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147C74C-560B-1EDA-B895-EBF397F83D69}"/>
              </a:ext>
            </a:extLst>
          </p:cNvPr>
          <p:cNvSpPr txBox="1"/>
          <p:nvPr/>
        </p:nvSpPr>
        <p:spPr>
          <a:xfrm>
            <a:off x="457200" y="2217960"/>
            <a:ext cx="1127760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indent="-571500">
              <a:buFont typeface="Wingdings" panose="05000000000000000000" pitchFamily="2" charset="2"/>
              <a:buChar char="q"/>
            </a:pPr>
            <a:r>
              <a:rPr lang="ru-RU" sz="4000" dirty="0">
                <a:latin typeface="Georgia" panose="02040502050405020303" pitchFamily="18" charset="0"/>
              </a:rPr>
              <a:t>Сережа выполнил задание, я </a:t>
            </a:r>
            <a:r>
              <a:rPr lang="ru-RU" sz="4000" b="1" dirty="0">
                <a:solidFill>
                  <a:srgbClr val="FF0000"/>
                </a:solidFill>
                <a:latin typeface="Georgia" panose="02040502050405020303" pitchFamily="18" charset="0"/>
              </a:rPr>
              <a:t>тоже</a:t>
            </a:r>
            <a:r>
              <a:rPr lang="ru-RU" sz="4000" dirty="0">
                <a:latin typeface="Georgia" panose="02040502050405020303" pitchFamily="18" charset="0"/>
              </a:rPr>
              <a:t> его сделал. – Сережа выполнил </a:t>
            </a:r>
            <a:r>
              <a:rPr lang="ru-RU" sz="4000" b="1" i="1" dirty="0">
                <a:solidFill>
                  <a:schemeClr val="accent1"/>
                </a:solidFill>
                <a:latin typeface="Georgia" panose="02040502050405020303" pitchFamily="18" charset="0"/>
              </a:rPr>
              <a:t>то же</a:t>
            </a:r>
            <a:r>
              <a:rPr lang="ru-RU" sz="4000" b="1" i="1" dirty="0">
                <a:solidFill>
                  <a:srgbClr val="FF0000"/>
                </a:solidFill>
                <a:latin typeface="Georgia" panose="02040502050405020303" pitchFamily="18" charset="0"/>
              </a:rPr>
              <a:t> </a:t>
            </a:r>
            <a:r>
              <a:rPr lang="ru-RU" sz="4000" dirty="0">
                <a:latin typeface="Georgia" panose="02040502050405020303" pitchFamily="18" charset="0"/>
              </a:rPr>
              <a:t>задание, что и я.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434387A-8172-60DB-97DD-6D98D4D54B88}"/>
              </a:ext>
            </a:extLst>
          </p:cNvPr>
          <p:cNvSpPr txBox="1"/>
          <p:nvPr/>
        </p:nvSpPr>
        <p:spPr>
          <a:xfrm>
            <a:off x="457200" y="4383503"/>
            <a:ext cx="1127760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indent="-571500">
              <a:buFont typeface="Wingdings" panose="05000000000000000000" pitchFamily="2" charset="2"/>
              <a:buChar char="q"/>
            </a:pPr>
            <a:r>
              <a:rPr lang="ru-RU" sz="4000" dirty="0">
                <a:latin typeface="Georgia" panose="02040502050405020303" pitchFamily="18" charset="0"/>
              </a:rPr>
              <a:t>Родители просили, </a:t>
            </a:r>
            <a:r>
              <a:rPr lang="ru-RU" sz="4000" b="1" dirty="0">
                <a:solidFill>
                  <a:srgbClr val="FF0000"/>
                </a:solidFill>
                <a:latin typeface="Georgia" panose="02040502050405020303" pitchFamily="18" charset="0"/>
              </a:rPr>
              <a:t>чтобы</a:t>
            </a:r>
            <a:r>
              <a:rPr lang="ru-RU" sz="4000" dirty="0">
                <a:latin typeface="Georgia" panose="02040502050405020303" pitchFamily="18" charset="0"/>
              </a:rPr>
              <a:t> в походе мы были осторожны. - </a:t>
            </a:r>
            <a:r>
              <a:rPr lang="ru-RU" sz="4000" b="1" i="1" dirty="0">
                <a:solidFill>
                  <a:schemeClr val="accent1"/>
                </a:solidFill>
                <a:latin typeface="Georgia" panose="02040502050405020303" pitchFamily="18" charset="0"/>
              </a:rPr>
              <a:t>Что бы </a:t>
            </a:r>
            <a:r>
              <a:rPr lang="ru-RU" sz="4000" dirty="0">
                <a:latin typeface="Georgia" panose="02040502050405020303" pitchFamily="18" charset="0"/>
              </a:rPr>
              <a:t>мне рассказать вам интересного?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46AE11CA-694D-EEF3-CD8D-97F2E4395442}"/>
              </a:ext>
            </a:extLst>
          </p:cNvPr>
          <p:cNvSpPr/>
          <p:nvPr/>
        </p:nvSpPr>
        <p:spPr>
          <a:xfrm>
            <a:off x="196645" y="237084"/>
            <a:ext cx="11798710" cy="1754326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i="1" cap="none" spc="0" dirty="0">
                <a:ln w="0"/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  <a:ea typeface="MS Gothic" panose="020B0609070205080204" pitchFamily="49" charset="-128"/>
              </a:rPr>
              <a:t>Определите, где </a:t>
            </a:r>
            <a:r>
              <a:rPr lang="ru-RU" sz="5400" b="1" i="1" cap="none" spc="0" dirty="0">
                <a:ln w="0"/>
                <a:solidFill>
                  <a:srgbClr val="FF0000"/>
                </a:solidFill>
                <a:latin typeface="Monotype Corsiva" panose="03010101010201010101" pitchFamily="66" charset="0"/>
                <a:ea typeface="MS Gothic" panose="020B0609070205080204" pitchFamily="49" charset="-128"/>
              </a:rPr>
              <a:t>союзы</a:t>
            </a:r>
            <a:r>
              <a:rPr lang="ru-RU" sz="5400" b="1" i="1" cap="none" spc="0" dirty="0">
                <a:ln w="0"/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  <a:ea typeface="MS Gothic" panose="020B0609070205080204" pitchFamily="49" charset="-128"/>
              </a:rPr>
              <a:t>, а где –</a:t>
            </a:r>
            <a:r>
              <a:rPr lang="ru-RU" sz="5400" b="1" i="1" dirty="0">
                <a:ln w="0"/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  <a:ea typeface="MS Gothic" panose="020B0609070205080204" pitchFamily="49" charset="-128"/>
              </a:rPr>
              <a:t> </a:t>
            </a:r>
            <a:r>
              <a:rPr lang="ru-RU" sz="5400" b="1" i="1" dirty="0">
                <a:ln w="0"/>
                <a:solidFill>
                  <a:srgbClr val="FF0000"/>
                </a:solidFill>
                <a:latin typeface="Monotype Corsiva" panose="03010101010201010101" pitchFamily="66" charset="0"/>
                <a:ea typeface="MS Gothic" panose="020B0609070205080204" pitchFamily="49" charset="-128"/>
              </a:rPr>
              <a:t>омонимичные части речи</a:t>
            </a:r>
            <a:r>
              <a:rPr lang="ru-RU" sz="5400" b="1" i="1" dirty="0">
                <a:ln w="0"/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  <a:ea typeface="MS Gothic" panose="020B0609070205080204" pitchFamily="49" charset="-128"/>
              </a:rPr>
              <a:t>?</a:t>
            </a:r>
            <a:endParaRPr lang="ru-RU" sz="5400" b="1" i="1" cap="none" spc="0" dirty="0">
              <a:ln w="0"/>
              <a:solidFill>
                <a:schemeClr val="tx1">
                  <a:lumMod val="95000"/>
                  <a:lumOff val="5000"/>
                </a:schemeClr>
              </a:solidFill>
              <a:latin typeface="Monotype Corsiva" panose="03010101010201010101" pitchFamily="66" charset="0"/>
              <a:ea typeface="MS Gothic" panose="020B060907020508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224116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4F71107C-AB10-5E1D-690D-4EB0A902B1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932626"/>
              </p:ext>
            </p:extLst>
          </p:nvPr>
        </p:nvGraphicFramePr>
        <p:xfrm>
          <a:off x="457200" y="406846"/>
          <a:ext cx="11296650" cy="6044307"/>
        </p:xfrm>
        <a:graphic>
          <a:graphicData uri="http://schemas.openxmlformats.org/drawingml/2006/table">
            <a:tbl>
              <a:tblPr/>
              <a:tblGrid>
                <a:gridCol w="5647145">
                  <a:extLst>
                    <a:ext uri="{9D8B030D-6E8A-4147-A177-3AD203B41FA5}">
                      <a16:colId xmlns:a16="http://schemas.microsoft.com/office/drawing/2014/main" val="3592457608"/>
                    </a:ext>
                  </a:extLst>
                </a:gridCol>
                <a:gridCol w="5649505">
                  <a:extLst>
                    <a:ext uri="{9D8B030D-6E8A-4147-A177-3AD203B41FA5}">
                      <a16:colId xmlns:a16="http://schemas.microsoft.com/office/drawing/2014/main" val="412101445"/>
                    </a:ext>
                  </a:extLst>
                </a:gridCol>
              </a:tblGrid>
              <a:tr h="553030"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32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Союзы</a:t>
                      </a:r>
                      <a:endParaRPr lang="ru-RU" sz="2800" b="1" i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660" marR="73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32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Омонимичные словосочетания</a:t>
                      </a:r>
                      <a:endParaRPr lang="ru-RU" sz="2800" b="1" i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660" marR="73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9437848"/>
                  </a:ext>
                </a:extLst>
              </a:tr>
              <a:tr h="1206578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3200" b="0" i="1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Нельзя убрать или переместить </a:t>
                      </a:r>
                      <a:r>
                        <a:rPr lang="ru-RU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часть на другое место.</a:t>
                      </a:r>
                      <a:endParaRPr lang="ru-RU" sz="28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660" marR="73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t"/>
                      <a:r>
                        <a:rPr lang="ru-RU" sz="3200" b="0" i="1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Можно</a:t>
                      </a:r>
                      <a:r>
                        <a:rPr lang="ru-RU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ru-RU" sz="3200" b="0" i="1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переместить</a:t>
                      </a:r>
                      <a:r>
                        <a:rPr lang="ru-RU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часть на другое место.</a:t>
                      </a:r>
                      <a:endParaRPr lang="ru-RU" sz="28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660" marR="73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2835634"/>
                  </a:ext>
                </a:extLst>
              </a:tr>
              <a:tr h="553030">
                <a:tc>
                  <a:txBody>
                    <a:bodyPr/>
                    <a:lstStyle/>
                    <a:p>
                      <a:pPr algn="just" rtl="0" fontAlgn="t"/>
                      <a:r>
                        <a:rPr lang="ru-RU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Нельзя поставить вопрос</a:t>
                      </a:r>
                      <a:endParaRPr lang="ru-RU" sz="28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660" marR="73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t"/>
                      <a:r>
                        <a:rPr lang="ru-RU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Можно поставить вопрос</a:t>
                      </a:r>
                      <a:endParaRPr lang="ru-RU" sz="28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660" marR="73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598110"/>
                  </a:ext>
                </a:extLst>
              </a:tr>
              <a:tr h="553030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Не является членом предложения</a:t>
                      </a:r>
                      <a:endParaRPr lang="ru-RU" sz="28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660" marR="73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t"/>
                      <a:r>
                        <a:rPr lang="ru-RU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Является членом предложения.</a:t>
                      </a:r>
                      <a:endParaRPr lang="ru-RU" sz="28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660" marR="73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6077083"/>
                  </a:ext>
                </a:extLst>
              </a:tr>
              <a:tr h="614477">
                <a:tc>
                  <a:txBody>
                    <a:bodyPr/>
                    <a:lstStyle/>
                    <a:p>
                      <a:pPr algn="just" rtl="0" fontAlgn="t"/>
                      <a:r>
                        <a:rPr lang="ru-RU" sz="3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Играет связующую роль.</a:t>
                      </a:r>
                      <a:endParaRPr lang="ru-RU" sz="2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660" marR="73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rtl="0" fontAlgn="t"/>
                      <a:r>
                        <a:rPr lang="ru-RU" sz="3200" b="1" i="1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Заменяем синонимом </a:t>
                      </a:r>
                      <a:r>
                        <a:rPr lang="ru-RU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(самостоятельной частью речи)</a:t>
                      </a:r>
                      <a:endParaRPr lang="ru-RU" sz="28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660" marR="73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8658940"/>
                  </a:ext>
                </a:extLst>
              </a:tr>
              <a:tr h="1106059"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32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Заменяем  союзами </a:t>
                      </a:r>
                      <a:r>
                        <a:rPr lang="ru-RU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: </a:t>
                      </a:r>
                    </a:p>
                    <a:p>
                      <a:pPr algn="ctr" rtl="0" fontAlgn="t"/>
                      <a:r>
                        <a:rPr lang="ru-RU" sz="32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</a:rPr>
                        <a:t>тоже, также </a:t>
                      </a:r>
                      <a:r>
                        <a:rPr lang="ru-RU" sz="32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</a:rPr>
                        <a:t>= и</a:t>
                      </a:r>
                      <a:r>
                        <a:rPr lang="ru-RU" sz="32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</a:rPr>
                        <a:t>, </a:t>
                      </a:r>
                      <a:r>
                        <a:rPr lang="ru-RU" sz="32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</a:rPr>
                        <a:t>зато = но</a:t>
                      </a:r>
                      <a:r>
                        <a:rPr lang="ru-RU" sz="32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</a:rPr>
                        <a:t>,</a:t>
                      </a:r>
                    </a:p>
                    <a:p>
                      <a:pPr algn="ctr" rtl="0" fontAlgn="t"/>
                      <a:r>
                        <a:rPr lang="ru-RU" sz="32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</a:rPr>
                        <a:t>чтобы = для того чтобы</a:t>
                      </a:r>
                      <a:endParaRPr lang="ru-RU" sz="2800" b="1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73660" marR="73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3024827"/>
                  </a:ext>
                </a:extLst>
              </a:tr>
            </a:tbl>
          </a:graphicData>
        </a:graphic>
      </p:graphicFrame>
      <p:sp>
        <p:nvSpPr>
          <p:cNvPr id="3" name="Rectangle 1">
            <a:extLst>
              <a:ext uri="{FF2B5EF4-FFF2-40B4-BE49-F238E27FC236}">
                <a16:creationId xmlns:a16="http://schemas.microsoft.com/office/drawing/2014/main" id="{DFC418D5-4114-3C40-4E43-AA44D34033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13138" y="316865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ru-RU" alt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ru-RU" alt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80392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27977379-F49E-08F3-E3F4-396B081A1B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250" y="161925"/>
            <a:ext cx="12001499" cy="6826250"/>
          </a:xfrm>
        </p:spPr>
        <p:txBody>
          <a:bodyPr>
            <a:normAutofit/>
          </a:bodyPr>
          <a:lstStyle/>
          <a:p>
            <a:pPr algn="ctr"/>
            <a:r>
              <a:rPr lang="ru-RU" sz="3600" dirty="0">
                <a:latin typeface="Georgia" panose="02040502050405020303" pitchFamily="18" charset="0"/>
              </a:rPr>
              <a:t>Приют наш мал, (за)то спокоен. </a:t>
            </a:r>
          </a:p>
          <a:p>
            <a:pPr marL="0" indent="0">
              <a:buNone/>
            </a:pPr>
            <a:r>
              <a:rPr lang="ru-RU" sz="4000" dirty="0">
                <a:latin typeface="Monotype Corsiva" panose="03010101010201010101" pitchFamily="66" charset="0"/>
              </a:rPr>
              <a:t>Приют наш мало, </a:t>
            </a:r>
            <a:r>
              <a:rPr lang="ru-RU" sz="40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зато (=но) </a:t>
            </a:r>
            <a:r>
              <a:rPr lang="ru-RU" sz="4000" dirty="0">
                <a:latin typeface="Monotype Corsiva" panose="03010101010201010101" pitchFamily="66" charset="0"/>
              </a:rPr>
              <a:t>спокоен. – </a:t>
            </a:r>
            <a:r>
              <a:rPr lang="ru-RU" sz="4000" b="1" dirty="0">
                <a:latin typeface="Monotype Corsiva" panose="03010101010201010101" pitchFamily="66" charset="0"/>
              </a:rPr>
              <a:t>СОЮЗ</a:t>
            </a:r>
          </a:p>
          <a:p>
            <a:pPr algn="ctr"/>
            <a:r>
              <a:rPr lang="ru-RU" sz="3600" dirty="0">
                <a:latin typeface="Georgia" panose="02040502050405020303" pitchFamily="18" charset="0"/>
              </a:rPr>
              <a:t>Я спросил, что(бы) мне почитать об этом.</a:t>
            </a:r>
          </a:p>
          <a:p>
            <a:pPr marL="0" indent="0">
              <a:buNone/>
            </a:pPr>
            <a:r>
              <a:rPr lang="ru-RU" sz="3600" dirty="0">
                <a:latin typeface="Monotype Corsiva" panose="03010101010201010101" pitchFamily="66" charset="0"/>
              </a:rPr>
              <a:t>Я спросил, </a:t>
            </a:r>
            <a:r>
              <a:rPr lang="ru-RU" sz="3600" b="1" dirty="0">
                <a:latin typeface="Monotype Corsiva" panose="03010101010201010101" pitchFamily="66" charset="0"/>
              </a:rPr>
              <a:t>(о чем? что?) </a:t>
            </a:r>
            <a:r>
              <a:rPr lang="ru-RU" sz="3600" b="1" i="1" dirty="0">
                <a:solidFill>
                  <a:srgbClr val="0070C0"/>
                </a:solidFill>
                <a:latin typeface="Monotype Corsiva" panose="03010101010201010101" pitchFamily="66" charset="0"/>
              </a:rPr>
              <a:t>что бы </a:t>
            </a:r>
            <a:r>
              <a:rPr lang="ru-RU" sz="3600" dirty="0">
                <a:latin typeface="Monotype Corsiva" panose="03010101010201010101" pitchFamily="66" charset="0"/>
              </a:rPr>
              <a:t>мне почитать об этом. – Я спросил, </a:t>
            </a:r>
            <a:r>
              <a:rPr lang="ru-RU" sz="3600" b="1" i="1" dirty="0">
                <a:solidFill>
                  <a:srgbClr val="0070C0"/>
                </a:solidFill>
                <a:latin typeface="Monotype Corsiva" panose="03010101010201010101" pitchFamily="66" charset="0"/>
              </a:rPr>
              <a:t>что</a:t>
            </a:r>
            <a:r>
              <a:rPr lang="ru-RU" sz="3600" dirty="0">
                <a:latin typeface="Monotype Corsiva" panose="03010101010201010101" pitchFamily="66" charset="0"/>
              </a:rPr>
              <a:t> мне</a:t>
            </a:r>
            <a:r>
              <a:rPr lang="ru-RU" sz="3600" b="1" i="1" dirty="0">
                <a:solidFill>
                  <a:srgbClr val="0070C0"/>
                </a:solidFill>
                <a:latin typeface="Monotype Corsiva" panose="03010101010201010101" pitchFamily="66" charset="0"/>
              </a:rPr>
              <a:t> бы </a:t>
            </a:r>
            <a:r>
              <a:rPr lang="ru-RU" sz="3600" dirty="0">
                <a:latin typeface="Monotype Corsiva" panose="03010101010201010101" pitchFamily="66" charset="0"/>
              </a:rPr>
              <a:t>почитать об этом. – местоимение + частицы «бы»</a:t>
            </a:r>
          </a:p>
          <a:p>
            <a:pPr algn="ctr"/>
            <a:r>
              <a:rPr lang="ru-RU" sz="3600" dirty="0">
                <a:latin typeface="Georgia" panose="02040502050405020303" pitchFamily="18" charset="0"/>
              </a:rPr>
              <a:t>Всё так(же) ослепительно сверкали снега.</a:t>
            </a:r>
          </a:p>
          <a:p>
            <a:pPr marL="0" indent="0">
              <a:buNone/>
            </a:pPr>
            <a:r>
              <a:rPr lang="ru-RU" sz="3600" dirty="0">
                <a:latin typeface="Monotype Corsiva" panose="03010101010201010101" pitchFamily="66" charset="0"/>
              </a:rPr>
              <a:t>Всё </a:t>
            </a:r>
            <a:r>
              <a:rPr lang="ru-RU" sz="36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также</a:t>
            </a:r>
            <a:r>
              <a:rPr lang="ru-RU" sz="3600" dirty="0">
                <a:latin typeface="Monotype Corsiva" panose="03010101010201010101" pitchFamily="66" charset="0"/>
              </a:rPr>
              <a:t> ослепительно сверкали снега. – </a:t>
            </a:r>
            <a:r>
              <a:rPr lang="ru-RU" sz="36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И </a:t>
            </a:r>
            <a:r>
              <a:rPr lang="ru-RU" sz="3600" dirty="0">
                <a:latin typeface="Monotype Corsiva" panose="03010101010201010101" pitchFamily="66" charset="0"/>
              </a:rPr>
              <a:t>всё ослепительно сверкали снега. – </a:t>
            </a:r>
            <a:r>
              <a:rPr lang="ru-RU" sz="3600" b="1" dirty="0">
                <a:latin typeface="Monotype Corsiva" panose="03010101010201010101" pitchFamily="66" charset="0"/>
              </a:rPr>
              <a:t>СОЮЗ</a:t>
            </a:r>
            <a:endParaRPr lang="ru-RU" sz="3600" dirty="0">
              <a:latin typeface="Georgia" panose="02040502050405020303" pitchFamily="18" charset="0"/>
            </a:endParaRPr>
          </a:p>
          <a:p>
            <a:pPr algn="ctr"/>
            <a:r>
              <a:rPr lang="ru-RU" sz="3600" dirty="0">
                <a:latin typeface="Georgia" panose="02040502050405020303" pitchFamily="18" charset="0"/>
              </a:rPr>
              <a:t>В радости ведь то(же) нужна помощь.</a:t>
            </a:r>
          </a:p>
          <a:p>
            <a:pPr marL="0" indent="0">
              <a:buNone/>
            </a:pPr>
            <a:r>
              <a:rPr lang="ru-RU" sz="3600" dirty="0">
                <a:latin typeface="Monotype Corsiva" panose="03010101010201010101" pitchFamily="66" charset="0"/>
              </a:rPr>
              <a:t>В радости ведь </a:t>
            </a:r>
            <a:r>
              <a:rPr lang="ru-RU" sz="36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тоже </a:t>
            </a:r>
            <a:r>
              <a:rPr lang="ru-RU" sz="3600" dirty="0">
                <a:latin typeface="Monotype Corsiva" panose="03010101010201010101" pitchFamily="66" charset="0"/>
              </a:rPr>
              <a:t>нужна помощь. – В радости ведь</a:t>
            </a:r>
            <a:r>
              <a:rPr lang="ru-RU" sz="3600" dirty="0">
                <a:solidFill>
                  <a:srgbClr val="FF0000"/>
                </a:solidFill>
                <a:latin typeface="Monotype Corsiva" panose="03010101010201010101" pitchFamily="66" charset="0"/>
              </a:rPr>
              <a:t> и </a:t>
            </a:r>
            <a:r>
              <a:rPr lang="ru-RU" sz="3600" dirty="0">
                <a:latin typeface="Monotype Corsiva" panose="03010101010201010101" pitchFamily="66" charset="0"/>
              </a:rPr>
              <a:t>нужна помощь. – </a:t>
            </a:r>
            <a:r>
              <a:rPr lang="ru-RU" sz="3600" b="1" dirty="0">
                <a:latin typeface="Monotype Corsiva" panose="03010101010201010101" pitchFamily="66" charset="0"/>
              </a:rPr>
              <a:t>СОЮЗ</a:t>
            </a:r>
          </a:p>
        </p:txBody>
      </p:sp>
    </p:spTree>
    <p:extLst>
      <p:ext uri="{BB962C8B-B14F-4D97-AF65-F5344CB8AC3E}">
        <p14:creationId xmlns:p14="http://schemas.microsoft.com/office/powerpoint/2010/main" val="2926848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382</Words>
  <Application>Microsoft Office PowerPoint</Application>
  <PresentationFormat>Широкоэкранный</PresentationFormat>
  <Paragraphs>44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4" baseType="lpstr">
      <vt:lpstr>Arial</vt:lpstr>
      <vt:lpstr>Calibri</vt:lpstr>
      <vt:lpstr>Calibri Light</vt:lpstr>
      <vt:lpstr>Georgia</vt:lpstr>
      <vt:lpstr>Monotype Corsiva</vt:lpstr>
      <vt:lpstr>Times New Roman</vt:lpstr>
      <vt:lpstr>Wingdings</vt:lpstr>
      <vt:lpstr>Тема Office</vt:lpstr>
      <vt:lpstr>Презентация PowerPoint</vt:lpstr>
      <vt:lpstr>Проверка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Varya</dc:creator>
  <cp:lastModifiedBy>Varya</cp:lastModifiedBy>
  <cp:revision>1</cp:revision>
  <dcterms:created xsi:type="dcterms:W3CDTF">2023-04-02T18:50:05Z</dcterms:created>
  <dcterms:modified xsi:type="dcterms:W3CDTF">2023-04-02T18:50:20Z</dcterms:modified>
</cp:coreProperties>
</file>