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57" r:id="rId4"/>
    <p:sldId id="259" r:id="rId5"/>
    <p:sldId id="262" r:id="rId6"/>
    <p:sldId id="264" r:id="rId7"/>
    <p:sldId id="258" r:id="rId8"/>
    <p:sldId id="263" r:id="rId9"/>
    <p:sldId id="260" r:id="rId10"/>
    <p:sldId id="261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32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A13-EDA7-48B3-9D41-B6E8F2C8C371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194B9-CC3C-48EB-BAE2-96D51EA57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23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A13-EDA7-48B3-9D41-B6E8F2C8C371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194B9-CC3C-48EB-BAE2-96D51EA57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381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A13-EDA7-48B3-9D41-B6E8F2C8C371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194B9-CC3C-48EB-BAE2-96D51EA57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11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A13-EDA7-48B3-9D41-B6E8F2C8C371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194B9-CC3C-48EB-BAE2-96D51EA57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42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A13-EDA7-48B3-9D41-B6E8F2C8C371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194B9-CC3C-48EB-BAE2-96D51EA57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706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A13-EDA7-48B3-9D41-B6E8F2C8C371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194B9-CC3C-48EB-BAE2-96D51EA57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4288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A13-EDA7-48B3-9D41-B6E8F2C8C371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194B9-CC3C-48EB-BAE2-96D51EA57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089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A13-EDA7-48B3-9D41-B6E8F2C8C371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194B9-CC3C-48EB-BAE2-96D51EA57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6815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A13-EDA7-48B3-9D41-B6E8F2C8C371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194B9-CC3C-48EB-BAE2-96D51EA57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650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A13-EDA7-48B3-9D41-B6E8F2C8C371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741194B9-CC3C-48EB-BAE2-96D51EA57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403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A13-EDA7-48B3-9D41-B6E8F2C8C371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194B9-CC3C-48EB-BAE2-96D51EA57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924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A13-EDA7-48B3-9D41-B6E8F2C8C371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194B9-CC3C-48EB-BAE2-96D51EA57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635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A13-EDA7-48B3-9D41-B6E8F2C8C371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194B9-CC3C-48EB-BAE2-96D51EA57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265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A13-EDA7-48B3-9D41-B6E8F2C8C371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194B9-CC3C-48EB-BAE2-96D51EA57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67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A13-EDA7-48B3-9D41-B6E8F2C8C371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194B9-CC3C-48EB-BAE2-96D51EA57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63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A13-EDA7-48B3-9D41-B6E8F2C8C371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194B9-CC3C-48EB-BAE2-96D51EA57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830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A13-EDA7-48B3-9D41-B6E8F2C8C371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194B9-CC3C-48EB-BAE2-96D51EA57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165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15EFA13-EDA7-48B3-9D41-B6E8F2C8C371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41194B9-CC3C-48EB-BAE2-96D51EA57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566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«Виктимные </a:t>
            </a:r>
            <a:r>
              <a:rPr lang="ru-RU" dirty="0"/>
              <a:t>дети и особенности социальной ситуации их </a:t>
            </a:r>
            <a:r>
              <a:rPr lang="ru-RU" dirty="0" smtClean="0"/>
              <a:t>развития»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15378" y="3996267"/>
            <a:ext cx="6987645" cy="1388534"/>
          </a:xfrm>
        </p:spPr>
        <p:txBody>
          <a:bodyPr/>
          <a:lstStyle/>
          <a:p>
            <a:r>
              <a:rPr lang="ru-RU" smtClean="0"/>
              <a:t>Подготовила </a:t>
            </a:r>
            <a:r>
              <a:rPr lang="ru-RU" smtClean="0"/>
              <a:t>Родионова </a:t>
            </a:r>
            <a:r>
              <a:rPr lang="ru-RU" dirty="0" smtClean="0"/>
              <a:t>Елизавета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79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0"/>
            <a:ext cx="10018713" cy="175259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Возможно ли лечение </a:t>
            </a:r>
            <a:r>
              <a:rPr lang="ru-RU" b="1" dirty="0" err="1" smtClean="0"/>
              <a:t>виктимности</a:t>
            </a:r>
            <a:r>
              <a:rPr lang="ru-RU" b="1" dirty="0" smtClean="0"/>
              <a:t>?</a:t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2936" y="1005841"/>
            <a:ext cx="6300087" cy="4785360"/>
          </a:xfrm>
        </p:spPr>
        <p:txBody>
          <a:bodyPr/>
          <a:lstStyle/>
          <a:p>
            <a:r>
              <a:rPr lang="ru-RU" dirty="0"/>
              <a:t>Лечение такого заболевания, как </a:t>
            </a:r>
            <a:r>
              <a:rPr lang="ru-RU" dirty="0" err="1"/>
              <a:t>виктимность</a:t>
            </a:r>
            <a:r>
              <a:rPr lang="ru-RU" dirty="0"/>
              <a:t> может производиться в нескольких направлениях: медицинскими препаратами и с помощью психотерапии.</a:t>
            </a:r>
          </a:p>
          <a:p>
            <a:r>
              <a:rPr lang="ru-RU" dirty="0"/>
              <a:t>Не существует конкретного лекарства против этого расстройства, поэтому выбор препаратов и подходов в психотерапии будет зависеть от причин и факторов появления нарушения.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12" y="1005841"/>
            <a:ext cx="4764024" cy="4764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7365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09409" y="1534645"/>
            <a:ext cx="10018709" cy="1468800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 smtClean="0"/>
              <a:t>Спасибо за внимание !</a:t>
            </a:r>
            <a:endParaRPr lang="ru-RU" sz="6000" b="1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957" y="2825496"/>
            <a:ext cx="2499611" cy="3922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69822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"/>
            <a:ext cx="10018713" cy="4718303"/>
          </a:xfrm>
        </p:spPr>
        <p:txBody>
          <a:bodyPr/>
          <a:lstStyle/>
          <a:p>
            <a:r>
              <a:rPr lang="ru-RU" sz="3200" b="1" i="1" dirty="0"/>
              <a:t>Ребенок</a:t>
            </a:r>
            <a:r>
              <a:rPr lang="ru-RU" dirty="0"/>
              <a:t> может столкнуться с насильственными действиями в любое время и в любой ситуации: в школе, на отдыхе, в общественном месте. Исключением не является и семья, не смотря на то, что данный социальный институт призван обеспечивать безопасность, которая является необходимым фактором для нормального развития ребенка. Насилие как социально - психологическая проблема является в настоящее время весьма актуальной и значимой.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071" y="3950208"/>
            <a:ext cx="9235441" cy="2679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9423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0"/>
            <a:ext cx="10018713" cy="1752599"/>
          </a:xfrm>
        </p:spPr>
        <p:txBody>
          <a:bodyPr/>
          <a:lstStyle/>
          <a:p>
            <a:r>
              <a:rPr lang="ru-RU" dirty="0" smtClean="0"/>
              <a:t>Так что же такое «</a:t>
            </a:r>
            <a:r>
              <a:rPr lang="ru-RU" dirty="0" err="1" smtClean="0"/>
              <a:t>виктимность</a:t>
            </a:r>
            <a:r>
              <a:rPr lang="ru-RU" dirty="0" smtClean="0"/>
              <a:t>»?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71463" y="1371601"/>
            <a:ext cx="8131560" cy="4419600"/>
          </a:xfrm>
        </p:spPr>
        <p:txBody>
          <a:bodyPr/>
          <a:lstStyle/>
          <a:p>
            <a:r>
              <a:rPr lang="ru-RU" dirty="0"/>
              <a:t>«Синдром жертвы», «психология жертвы», «менталитет жертвы», «феномен жертвы» или </a:t>
            </a:r>
            <a:r>
              <a:rPr lang="ru-RU" dirty="0" err="1"/>
              <a:t>виктимность</a:t>
            </a:r>
            <a:r>
              <a:rPr lang="ru-RU" dirty="0"/>
              <a:t> — это все комплекс социальных, психических и физических признаков и черт личности, которые повышают возможность ее преобразования в жертву (к примеру, несчастного случая, деструктивного культа, преступления и т. п. ).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92" y="1481328"/>
            <a:ext cx="3170371" cy="3895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4006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223113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На каждом возрастном этапе существуют опасности, </a:t>
            </a:r>
            <a:br>
              <a:rPr lang="ru-RU" b="1" dirty="0"/>
            </a:br>
            <a:r>
              <a:rPr lang="ru-RU" b="1" dirty="0"/>
              <a:t>столкновение с которыми может привести к тому, что </a:t>
            </a:r>
            <a:br>
              <a:rPr lang="ru-RU" b="1" dirty="0"/>
            </a:br>
            <a:r>
              <a:rPr lang="ru-RU" b="1" dirty="0"/>
              <a:t>человек становится жертвой неблагоприятных </a:t>
            </a:r>
            <a:br>
              <a:rPr lang="ru-RU" b="1" dirty="0"/>
            </a:br>
            <a:r>
              <a:rPr lang="ru-RU" b="1" dirty="0"/>
              <a:t>условий социализации: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262033" y="0"/>
            <a:ext cx="6240990" cy="68579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b="1" i="1" dirty="0"/>
              <a:t>В младшем школьном </a:t>
            </a:r>
            <a:r>
              <a:rPr lang="ru-RU" b="1" i="1" dirty="0" smtClean="0"/>
              <a:t>возрасте </a:t>
            </a:r>
            <a:r>
              <a:rPr lang="ru-RU" dirty="0" smtClean="0"/>
              <a:t>(6-10 </a:t>
            </a:r>
            <a:r>
              <a:rPr lang="ru-RU" dirty="0"/>
              <a:t>лет): аморальность или </a:t>
            </a:r>
            <a:r>
              <a:rPr lang="ru-RU" dirty="0" smtClean="0"/>
              <a:t>пьянство </a:t>
            </a:r>
            <a:r>
              <a:rPr lang="ru-RU" dirty="0"/>
              <a:t>родителей, отчим или мачеха, нищета семьи; негативное </a:t>
            </a:r>
            <a:r>
              <a:rPr lang="ru-RU" dirty="0" smtClean="0"/>
              <a:t>отношение </a:t>
            </a:r>
            <a:r>
              <a:rPr lang="ru-RU" dirty="0"/>
              <a:t>учителя или сверстников; отрицательное влияние </a:t>
            </a:r>
            <a:r>
              <a:rPr lang="ru-RU" dirty="0" smtClean="0"/>
              <a:t>сверстников </a:t>
            </a:r>
            <a:r>
              <a:rPr lang="ru-RU" dirty="0"/>
              <a:t>или старших ребят (привлечение к курению, к выпивке, </a:t>
            </a:r>
            <a:r>
              <a:rPr lang="ru-RU" dirty="0" smtClean="0"/>
              <a:t>воровству</a:t>
            </a:r>
            <a:r>
              <a:rPr lang="ru-RU" dirty="0"/>
              <a:t>); растление; угнетение; физические травмы; изнасилование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b="1" i="1" dirty="0"/>
              <a:t>В подростковом </a:t>
            </a:r>
            <a:r>
              <a:rPr lang="ru-RU" b="1" i="1" dirty="0" smtClean="0"/>
              <a:t>возрасте </a:t>
            </a:r>
            <a:r>
              <a:rPr lang="ru-RU" dirty="0" smtClean="0"/>
              <a:t>(11-14 </a:t>
            </a:r>
            <a:r>
              <a:rPr lang="ru-RU" dirty="0"/>
              <a:t>лет): пьянство, алкоголизм, </a:t>
            </a:r>
            <a:r>
              <a:rPr lang="ru-RU" dirty="0" smtClean="0"/>
              <a:t>аморальность </a:t>
            </a:r>
            <a:r>
              <a:rPr lang="ru-RU" dirty="0"/>
              <a:t>родителей; курение, токсикомания; изнасилование, </a:t>
            </a:r>
            <a:r>
              <a:rPr lang="ru-RU" dirty="0" smtClean="0"/>
              <a:t>растление</a:t>
            </a:r>
            <a:r>
              <a:rPr lang="ru-RU" dirty="0"/>
              <a:t>; одиночество; физические травмы; травля сверстников; </a:t>
            </a:r>
            <a:r>
              <a:rPr lang="ru-RU" dirty="0" smtClean="0"/>
              <a:t>вовлечение </a:t>
            </a:r>
            <a:r>
              <a:rPr lang="ru-RU" dirty="0"/>
              <a:t>в антисоциальные и преступные группы; частые переезды </a:t>
            </a:r>
            <a:r>
              <a:rPr lang="ru-RU" dirty="0" smtClean="0"/>
              <a:t>семьи.</a:t>
            </a:r>
            <a:endParaRPr lang="ru-RU" dirty="0"/>
          </a:p>
          <a:p>
            <a:r>
              <a:rPr lang="ru-RU" b="1" i="1" dirty="0"/>
              <a:t>В ранней </a:t>
            </a:r>
            <a:r>
              <a:rPr lang="ru-RU" b="1" i="1" dirty="0" smtClean="0"/>
              <a:t>юности</a:t>
            </a:r>
            <a:r>
              <a:rPr lang="ru-RU" dirty="0" smtClean="0"/>
              <a:t> (15-17 </a:t>
            </a:r>
            <a:r>
              <a:rPr lang="ru-RU" dirty="0"/>
              <a:t>лет): антисоциальная семья, нищета семьи; </a:t>
            </a:r>
            <a:r>
              <a:rPr lang="ru-RU" dirty="0" smtClean="0"/>
              <a:t>пьянство</a:t>
            </a:r>
            <a:r>
              <a:rPr lang="ru-RU" dirty="0"/>
              <a:t>, наркомания, проституция; вовлечение в преступные </a:t>
            </a:r>
            <a:r>
              <a:rPr lang="ru-RU" dirty="0" smtClean="0"/>
              <a:t>группы</a:t>
            </a:r>
            <a:r>
              <a:rPr lang="ru-RU" dirty="0"/>
              <a:t>; изнасилование; физические травмы; </a:t>
            </a:r>
            <a:r>
              <a:rPr lang="ru-RU" dirty="0" smtClean="0"/>
              <a:t>потеря перспективы, непонимание </a:t>
            </a:r>
            <a:r>
              <a:rPr lang="ru-RU" dirty="0"/>
              <a:t>окружающими, одиночество; травля сверстников, </a:t>
            </a:r>
            <a:r>
              <a:rPr lang="ru-RU" dirty="0" smtClean="0"/>
              <a:t>романтические </a:t>
            </a:r>
            <a:r>
              <a:rPr lang="ru-RU" dirty="0"/>
              <a:t>неудачи; суицидальные устремления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83" y="3502152"/>
            <a:ext cx="4783450" cy="3055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8560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84311" y="64008"/>
            <a:ext cx="10018713" cy="2020823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Виктимные группы (классификация, предложенная А.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Мудриком):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484310" y="914400"/>
            <a:ext cx="10466898" cy="5943599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категорий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сироты и дети, находящиеся на попечении государства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беженцев и мигрантов (в страну, в регион, местность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метисы как представители инонациональных групп, проживающие в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местах компактного расселения другого этноса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из семей с низким экономическим и (или) образовательным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уровнем, аморальной и (или) криминогенной атмосферой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бездомные, бродяжки и попрошайки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дети-алкоголики, наркоманы и токсикоманы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дети, используемые в качестве наемной рабочей силы (в том числе,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занимающиеся проституцией — до 15 лет) и т. д.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693" y="744646"/>
            <a:ext cx="2793307" cy="4110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5671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484312" y="0"/>
            <a:ext cx="4895055" cy="6757415"/>
          </a:xfrm>
        </p:spPr>
        <p:txBody>
          <a:bodyPr>
            <a:normAutofit/>
          </a:bodyPr>
          <a:lstStyle/>
          <a:p>
            <a:r>
              <a:rPr lang="ru-RU" sz="2000" dirty="0"/>
              <a:t>психическая адаптация, включающая в себя особенности </a:t>
            </a:r>
            <a:r>
              <a:rPr lang="ru-RU" sz="2000" dirty="0" err="1" smtClean="0"/>
              <a:t>фрустрационной</a:t>
            </a:r>
            <a:r>
              <a:rPr lang="ru-RU" sz="2000" dirty="0" smtClean="0"/>
              <a:t> </a:t>
            </a:r>
            <a:r>
              <a:rPr lang="ru-RU" sz="2000" dirty="0"/>
              <a:t>напряженности, тревожности личности, уровень </a:t>
            </a:r>
            <a:r>
              <a:rPr lang="ru-RU" sz="2000" dirty="0" smtClean="0"/>
              <a:t>ее эмоциональной </a:t>
            </a:r>
            <a:r>
              <a:rPr lang="ru-RU" sz="2000" dirty="0"/>
              <a:t>устойчивости</a:t>
            </a:r>
            <a:r>
              <a:rPr lang="ru-RU" sz="2000" dirty="0" smtClean="0"/>
              <a:t>;</a:t>
            </a:r>
            <a:endParaRPr lang="ru-RU" sz="2000" dirty="0"/>
          </a:p>
          <a:p>
            <a:r>
              <a:rPr lang="ru-RU" sz="2000" dirty="0"/>
              <a:t>особенности реагирования личности на стрессовые ситуации с </a:t>
            </a:r>
            <a:r>
              <a:rPr lang="ru-RU" sz="2000" dirty="0" smtClean="0"/>
              <a:t>обязательным </a:t>
            </a:r>
            <a:r>
              <a:rPr lang="ru-RU" sz="2000" dirty="0"/>
              <a:t>анализом ее защитных механизмов и механизмов </a:t>
            </a:r>
            <a:r>
              <a:rPr lang="ru-RU" sz="2000" dirty="0" err="1" smtClean="0"/>
              <a:t>совладания</a:t>
            </a:r>
            <a:r>
              <a:rPr lang="ru-RU" sz="2000" dirty="0" smtClean="0"/>
              <a:t>;</a:t>
            </a:r>
            <a:endParaRPr lang="ru-RU" sz="2000" dirty="0"/>
          </a:p>
          <a:p>
            <a:r>
              <a:rPr lang="ru-RU" sz="2000" dirty="0"/>
              <a:t>особенности мотивации</a:t>
            </a:r>
            <a:r>
              <a:rPr lang="ru-RU" sz="2000" dirty="0" smtClean="0"/>
              <a:t>;</a:t>
            </a:r>
            <a:endParaRPr lang="ru-RU" sz="2000" dirty="0"/>
          </a:p>
          <a:p>
            <a:r>
              <a:rPr lang="ru-RU" sz="2000" dirty="0"/>
              <a:t>особенности интеграции поведения с обязательным анализом </a:t>
            </a:r>
            <a:r>
              <a:rPr lang="ru-RU" sz="2000" dirty="0" smtClean="0"/>
              <a:t>системы потребностей</a:t>
            </a:r>
            <a:r>
              <a:rPr lang="ru-RU" sz="2000" dirty="0"/>
              <a:t>, установок, системы отношений и </a:t>
            </a:r>
            <a:r>
              <a:rPr lang="ru-RU" sz="2000" dirty="0" err="1"/>
              <a:t>самооценочного</a:t>
            </a:r>
            <a:r>
              <a:rPr lang="ru-RU" sz="2000" dirty="0"/>
              <a:t> </a:t>
            </a:r>
            <a:r>
              <a:rPr lang="ru-RU" sz="2000" dirty="0" smtClean="0"/>
              <a:t>компонента </a:t>
            </a:r>
            <a:r>
              <a:rPr lang="ru-RU" sz="2000" dirty="0"/>
              <a:t>личности.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607967" y="-64009"/>
            <a:ext cx="4895056" cy="6821423"/>
          </a:xfrm>
        </p:spPr>
        <p:txBody>
          <a:bodyPr>
            <a:normAutofit/>
          </a:bodyPr>
          <a:lstStyle/>
          <a:p>
            <a:r>
              <a:rPr lang="ru-RU" sz="2800" b="1" dirty="0"/>
              <a:t>При анализе личности жертвы важным является анализ внутренних </a:t>
            </a:r>
            <a:r>
              <a:rPr lang="ru-RU" sz="2800" b="1" dirty="0" smtClean="0"/>
              <a:t>и </a:t>
            </a:r>
            <a:r>
              <a:rPr lang="ru-RU" sz="2800" b="1" dirty="0"/>
              <a:t>внешних механизмов индивидуального поведения. К таким </a:t>
            </a:r>
            <a:r>
              <a:rPr lang="ru-RU" sz="2800" b="1" dirty="0" smtClean="0"/>
              <a:t>параметрам </a:t>
            </a:r>
            <a:r>
              <a:rPr lang="ru-RU" sz="2800" b="1" dirty="0"/>
              <a:t>относятся: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334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-109728"/>
            <a:ext cx="10018713" cy="1752599"/>
          </a:xfrm>
        </p:spPr>
        <p:txBody>
          <a:bodyPr/>
          <a:lstStyle/>
          <a:p>
            <a:r>
              <a:rPr lang="ru-RU" dirty="0" smtClean="0"/>
              <a:t>Наука-</a:t>
            </a:r>
            <a:r>
              <a:rPr lang="ru-RU" dirty="0" err="1" smtClean="0"/>
              <a:t>Виктимология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1" y="1252729"/>
            <a:ext cx="6096065" cy="4538472"/>
          </a:xfrm>
        </p:spPr>
        <p:txBody>
          <a:bodyPr>
            <a:normAutofit fontScale="92500"/>
          </a:bodyPr>
          <a:lstStyle/>
          <a:p>
            <a:r>
              <a:rPr lang="ru-RU" dirty="0"/>
              <a:t>Жертв несчастных случаев и преступлений изучает отдельная наука, которая называется </a:t>
            </a:r>
            <a:r>
              <a:rPr lang="ru-RU" dirty="0" err="1"/>
              <a:t>виктимология</a:t>
            </a:r>
            <a:r>
              <a:rPr lang="ru-RU" dirty="0"/>
              <a:t>, ее идея зародилась несколько веков назад. Было доказано, что профилактика криминальности общества влияет не только во время воздействия на потенциального преступника (от семейного воспитания до наказания виноватого в назидание остальным). </a:t>
            </a:r>
            <a:r>
              <a:rPr lang="ru-RU" dirty="0" err="1"/>
              <a:t>Виктимология</a:t>
            </a:r>
            <a:r>
              <a:rPr lang="ru-RU" dirty="0"/>
              <a:t> уже с давних времен работает незримо в роли одного из средств, которое предотвращает преступления непосредственно с помощью потенциальных жертв.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096" y="1595629"/>
            <a:ext cx="3906493" cy="3852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3035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713231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Виктимизация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-118872"/>
            <a:ext cx="10018713" cy="6976872"/>
          </a:xfrm>
        </p:spPr>
        <p:txBody>
          <a:bodyPr>
            <a:normAutofit/>
          </a:bodyPr>
          <a:lstStyle/>
          <a:p>
            <a:r>
              <a:rPr lang="ru-RU" dirty="0" err="1"/>
              <a:t>Виктимология</a:t>
            </a:r>
            <a:r>
              <a:rPr lang="ru-RU" dirty="0"/>
              <a:t> наряду с понятиями «жертва» и «</a:t>
            </a:r>
            <a:r>
              <a:rPr lang="ru-RU" dirty="0" err="1"/>
              <a:t>виктимность</a:t>
            </a:r>
            <a:r>
              <a:rPr lang="ru-RU" dirty="0"/>
              <a:t>» широко </a:t>
            </a:r>
            <a:r>
              <a:rPr lang="ru-RU" dirty="0" smtClean="0"/>
              <a:t>использует понятия </a:t>
            </a:r>
            <a:r>
              <a:rPr lang="ru-RU" dirty="0"/>
              <a:t>«</a:t>
            </a:r>
            <a:r>
              <a:rPr lang="ru-RU" dirty="0" err="1"/>
              <a:t>виктимизация</a:t>
            </a:r>
            <a:r>
              <a:rPr lang="ru-RU" dirty="0"/>
              <a:t>», «</a:t>
            </a:r>
            <a:r>
              <a:rPr lang="ru-RU" dirty="0" err="1"/>
              <a:t>виктимогенность</a:t>
            </a:r>
            <a:r>
              <a:rPr lang="ru-RU" dirty="0"/>
              <a:t>» и «</a:t>
            </a:r>
            <a:r>
              <a:rPr lang="ru-RU" dirty="0" err="1"/>
              <a:t>виктимное</a:t>
            </a:r>
            <a:r>
              <a:rPr lang="ru-RU" dirty="0"/>
              <a:t> поведение».</a:t>
            </a:r>
          </a:p>
          <a:p>
            <a:r>
              <a:rPr lang="ru-RU" dirty="0" err="1"/>
              <a:t>Виктимизация</a:t>
            </a:r>
            <a:r>
              <a:rPr lang="ru-RU" dirty="0"/>
              <a:t> – процесс и результат превращения лица или </a:t>
            </a:r>
            <a:r>
              <a:rPr lang="ru-RU" dirty="0" smtClean="0"/>
              <a:t>социального сообщества </a:t>
            </a:r>
            <a:r>
              <a:rPr lang="ru-RU" dirty="0"/>
              <a:t>в жертву неблагоприятных условий социализации, ее можно </a:t>
            </a:r>
            <a:r>
              <a:rPr lang="ru-RU" dirty="0" smtClean="0"/>
              <a:t>рассматривать как </a:t>
            </a:r>
            <a:r>
              <a:rPr lang="ru-RU" dirty="0"/>
              <a:t>реализацию вовне присущей личности </a:t>
            </a:r>
            <a:r>
              <a:rPr lang="ru-RU" dirty="0" err="1"/>
              <a:t>виктимности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924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"/>
            <a:ext cx="10018713" cy="1399032"/>
          </a:xfrm>
        </p:spPr>
        <p:txBody>
          <a:bodyPr/>
          <a:lstStyle/>
          <a:p>
            <a:r>
              <a:rPr lang="ru-RU" b="1" dirty="0"/>
              <a:t>Профилактика </a:t>
            </a:r>
            <a:r>
              <a:rPr lang="ru-RU" b="1" dirty="0" err="1"/>
              <a:t>виктимного</a:t>
            </a:r>
            <a:r>
              <a:rPr lang="ru-RU" b="1" dirty="0"/>
              <a:t> поведения детей и подростков: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8448" y="1335024"/>
            <a:ext cx="10762488" cy="5522976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Выявление деструктивных семей и работа с ними.</a:t>
            </a:r>
          </a:p>
          <a:p>
            <a:r>
              <a:rPr lang="ru-RU" dirty="0"/>
              <a:t>Диагностика индивидуально-психологических черт личности подростков с целью выявления «группы риска», подверженности </a:t>
            </a:r>
            <a:r>
              <a:rPr lang="ru-RU" dirty="0" err="1"/>
              <a:t>виктимизации</a:t>
            </a:r>
            <a:r>
              <a:rPr lang="ru-RU" dirty="0"/>
              <a:t>.</a:t>
            </a:r>
          </a:p>
          <a:p>
            <a:r>
              <a:rPr lang="ru-RU" dirty="0"/>
              <a:t>Профилактика употребления спиртных напитков и ПАВ у </a:t>
            </a:r>
            <a:r>
              <a:rPr lang="ru-RU" dirty="0" err="1"/>
              <a:t>несовершенннолетних</a:t>
            </a:r>
            <a:r>
              <a:rPr lang="ru-RU" dirty="0"/>
              <a:t>.</a:t>
            </a:r>
          </a:p>
          <a:p>
            <a:r>
              <a:rPr lang="ru-RU" dirty="0"/>
              <a:t>Правильное и своевременное </a:t>
            </a:r>
            <a:r>
              <a:rPr lang="ru-RU" dirty="0" err="1"/>
              <a:t>полоролевое</a:t>
            </a:r>
            <a:r>
              <a:rPr lang="ru-RU" dirty="0"/>
              <a:t> воспитание. Формирование у детей знаний в области взаимоотношения полов, морально-нравственных принципов.</a:t>
            </a:r>
          </a:p>
          <a:p>
            <a:r>
              <a:rPr lang="ru-RU" dirty="0"/>
              <a:t>Формирование коммуникативных навыков, приемлемых форм и стереотипов безопасного поведения в различных ситуациях.</a:t>
            </a:r>
          </a:p>
          <a:p>
            <a:r>
              <a:rPr lang="ru-RU" dirty="0"/>
              <a:t>Просвещение обучающихся и родителей о наиболее распространенных преступлениях, связанных с посягательством на жизнь и достоинство граждан, обстоятельствах возникновения криминальных ситуаций, эффективных способах выхода из них, особенностях поведения преступников (с привлечением сотрудников ПДН).</a:t>
            </a:r>
          </a:p>
          <a:p>
            <a:r>
              <a:rPr lang="ru-RU" dirty="0"/>
              <a:t>Разъяснительные беседы и психологические тренинги, направленные на обучение способам предупреждения противоправных действий и выработку стратегий поведения в угрожающих жизни ситуациях.</a:t>
            </a:r>
          </a:p>
          <a:p>
            <a:r>
              <a:rPr lang="ru-RU" dirty="0"/>
              <a:t>Организация досуга детей и подростков во внеурочное время.</a:t>
            </a:r>
          </a:p>
          <a:p>
            <a:r>
              <a:rPr lang="ru-RU" dirty="0"/>
              <a:t>Самое главное в профилактике </a:t>
            </a:r>
            <a:r>
              <a:rPr lang="ru-RU" dirty="0" err="1"/>
              <a:t>виктимного</a:t>
            </a:r>
            <a:r>
              <a:rPr lang="ru-RU" dirty="0"/>
              <a:t> поведения детей и подростков - это грамотное воспитание и благоприятная психологическая среда развития ребенка в семье. Ведь семья - это не только первый институт социализации будущей взрослой личности, но и микромир, "среда обитания" ребенка. И при правильной ее организации риски </a:t>
            </a:r>
            <a:r>
              <a:rPr lang="ru-RU" dirty="0" err="1"/>
              <a:t>виктимизации</a:t>
            </a:r>
            <a:r>
              <a:rPr lang="ru-RU" dirty="0"/>
              <a:t> будет сведен к минимуму.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80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39</TotalTime>
  <Words>838</Words>
  <Application>Microsoft Office PowerPoint</Application>
  <PresentationFormat>Широкоэкранный</PresentationFormat>
  <Paragraphs>46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Corbel</vt:lpstr>
      <vt:lpstr>Times New Roman</vt:lpstr>
      <vt:lpstr>Параллакс</vt:lpstr>
      <vt:lpstr>«Виктимные дети и особенности социальной ситуации их развития»</vt:lpstr>
      <vt:lpstr>Презентация PowerPoint</vt:lpstr>
      <vt:lpstr>Так что же такое «виктимность»?</vt:lpstr>
      <vt:lpstr>На каждом возрастном этапе существуют опасности,  столкновение с которыми может привести к тому, что  человек становится жертвой неблагоприятных  условий социализации: </vt:lpstr>
      <vt:lpstr>Виктимные группы (классификация, предложенная А. В. Мудриком): </vt:lpstr>
      <vt:lpstr>Презентация PowerPoint</vt:lpstr>
      <vt:lpstr>Наука-Виктимология</vt:lpstr>
      <vt:lpstr>Виктимизация </vt:lpstr>
      <vt:lpstr>Профилактика виктимного поведения детей и подростков:</vt:lpstr>
      <vt:lpstr>Возможно ли лечение виктимности?  </vt:lpstr>
      <vt:lpstr>Спасибо за внимание 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«Виктимные дети и особенности социальной ситуации их развития»</dc:title>
  <dc:creator>Elizabeth Rodionova</dc:creator>
  <cp:lastModifiedBy>Elizabeth Rodionova</cp:lastModifiedBy>
  <cp:revision>8</cp:revision>
  <dcterms:created xsi:type="dcterms:W3CDTF">2017-10-15T19:44:33Z</dcterms:created>
  <dcterms:modified xsi:type="dcterms:W3CDTF">2023-04-24T19:18:37Z</dcterms:modified>
</cp:coreProperties>
</file>