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0" r:id="rId7"/>
    <p:sldId id="261" r:id="rId8"/>
    <p:sldId id="262"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2" autoAdjust="0"/>
    <p:restoredTop sz="96811" autoAdjust="0"/>
  </p:normalViewPr>
  <p:slideViewPr>
    <p:cSldViewPr snapToGrid="0">
      <p:cViewPr varScale="1">
        <p:scale>
          <a:sx n="81" d="100"/>
          <a:sy n="81" d="100"/>
        </p:scale>
        <p:origin x="270"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4/25/2023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
        <p:nvSpPr>
          <p:cNvPr id="2" name="Title 1"/>
          <p:cNvSpPr>
            <a:spLocks noGrp="1"/>
          </p:cNvSpPr>
          <p:nvPr>
            <p:ph type="ctrTitle"/>
          </p:nvPr>
        </p:nvSpPr>
        <p:spPr>
          <a:xfrm>
            <a:off x="1090109" y="3132290"/>
            <a:ext cx="9567135"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t>4/25/2023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8"/>
            <a:ext cx="27432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4432151" y="731520"/>
            <a:ext cx="6439049"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4/25/2023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3A1C593-65D0-4073-BCC9-577B9352EA97}" type="datetimeFigureOut">
              <a:rPr lang="en-US" smtClean="0"/>
              <a:t>4/25/2023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4/25/2023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3A1C593-65D0-4073-BCC9-577B9352EA97}" type="datetimeFigureOut">
              <a:rPr lang="en-US" smtClean="0"/>
              <a:t>4/25/2023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3A1C593-65D0-4073-BCC9-577B9352EA97}" type="datetimeFigureOut">
              <a:rPr lang="en-US" smtClean="0"/>
              <a:t>4/25/2023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3A1C593-65D0-4073-BCC9-577B9352EA97}" type="datetimeFigureOut">
              <a:rPr lang="en-US" smtClean="0"/>
              <a:t>4/25/2023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4/25/2023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34354"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A1C593-65D0-4073-BCC9-577B9352EA97}" type="datetimeFigureOut">
              <a:rPr lang="en-US" smtClean="0"/>
              <a:t>4/25/2023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A1C593-65D0-4073-BCC9-577B9352EA97}" type="datetimeFigureOut">
              <a:rPr lang="en-US" smtClean="0"/>
              <a:t>4/25/2023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3A1C593-65D0-4073-BCC9-577B9352EA97}" type="datetimeFigureOut">
              <a:rPr lang="en-US" smtClean="0"/>
              <a:t>4/25/2023</a:t>
            </a:fld>
            <a:endParaRPr lang="en-US"/>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B618960-8005-486C-9A75-10CB2AAC16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5534" y="2524836"/>
            <a:ext cx="11887200" cy="3409829"/>
          </a:xfrm>
        </p:spPr>
        <p:txBody>
          <a:bodyPr/>
          <a:lstStyle/>
          <a:p>
            <a:pPr lvl="0" algn="ctr" eaLnBrk="0" hangingPunct="0">
              <a:spcBef>
                <a:spcPts val="0"/>
              </a:spcBef>
              <a:spcAft>
                <a:spcPts val="0"/>
              </a:spcAft>
              <a:buClrTx/>
              <a:buSzTx/>
              <a:defRPr/>
            </a:pPr>
            <a:r>
              <a:rPr lang="ru-RU" sz="4000" b="1" i="1" dirty="0">
                <a:solidFill>
                  <a:schemeClr val="accent2">
                    <a:lumMod val="50000"/>
                  </a:schemeClr>
                </a:solidFill>
                <a:latin typeface="Times New Roman" pitchFamily="18" charset="0"/>
                <a:cs typeface="Times New Roman" pitchFamily="18" charset="0"/>
              </a:rPr>
              <a:t>Развитие мелкой моторики у детей дошкольного возраста</a:t>
            </a:r>
          </a:p>
          <a:p>
            <a:endParaRPr lang="ru-RU" dirty="0" smtClean="0">
              <a:solidFill>
                <a:schemeClr val="accent2">
                  <a:lumMod val="50000"/>
                </a:schemeClr>
              </a:solidFill>
            </a:endParaRPr>
          </a:p>
          <a:p>
            <a:endParaRPr lang="ru-RU" dirty="0"/>
          </a:p>
          <a:p>
            <a:endParaRPr lang="ru-RU" dirty="0" smtClean="0"/>
          </a:p>
          <a:p>
            <a:pPr lvl="0" indent="360363" algn="r" fontAlgn="base">
              <a:spcBef>
                <a:spcPct val="0"/>
              </a:spcBef>
              <a:spcAft>
                <a:spcPct val="0"/>
              </a:spcAft>
              <a:buClrTx/>
              <a:buSzTx/>
            </a:pPr>
            <a:r>
              <a:rPr lang="ru-RU" sz="2000" dirty="0" smtClean="0">
                <a:solidFill>
                  <a:srgbClr val="002060"/>
                </a:solidFill>
                <a:latin typeface="Times New Roman" pitchFamily="18" charset="0"/>
                <a:cs typeface="Times New Roman" pitchFamily="18" charset="0"/>
              </a:rPr>
              <a:t>Подготовила: </a:t>
            </a:r>
            <a:r>
              <a:rPr lang="ru-RU" sz="2000" dirty="0" err="1" smtClean="0">
                <a:solidFill>
                  <a:srgbClr val="002060"/>
                </a:solidFill>
                <a:latin typeface="Times New Roman" pitchFamily="18" charset="0"/>
                <a:cs typeface="Times New Roman" pitchFamily="18" charset="0"/>
              </a:rPr>
              <a:t>Ахмадиева</a:t>
            </a:r>
            <a:r>
              <a:rPr lang="ru-RU" sz="2000" dirty="0" smtClean="0">
                <a:solidFill>
                  <a:srgbClr val="002060"/>
                </a:solidFill>
                <a:latin typeface="Times New Roman" pitchFamily="18" charset="0"/>
                <a:cs typeface="Times New Roman" pitchFamily="18" charset="0"/>
              </a:rPr>
              <a:t> Аида </a:t>
            </a:r>
            <a:r>
              <a:rPr lang="ru-RU" sz="2000" dirty="0" err="1" smtClean="0">
                <a:solidFill>
                  <a:srgbClr val="002060"/>
                </a:solidFill>
                <a:latin typeface="Times New Roman" pitchFamily="18" charset="0"/>
                <a:cs typeface="Times New Roman" pitchFamily="18" charset="0"/>
              </a:rPr>
              <a:t>Ойратовна</a:t>
            </a:r>
            <a:r>
              <a:rPr lang="ru-RU" sz="1400" dirty="0" smtClean="0">
                <a:solidFill>
                  <a:srgbClr val="002060"/>
                </a:solidFill>
                <a:latin typeface="Arial" charset="0"/>
                <a:cs typeface="Times New Roman" pitchFamily="18" charset="0"/>
              </a:rPr>
              <a:t> </a:t>
            </a:r>
            <a:endParaRPr lang="ru-RU" sz="1800" dirty="0">
              <a:solidFill>
                <a:srgbClr val="002060"/>
              </a:solidFill>
              <a:latin typeface="Arial" charset="0"/>
            </a:endParaRPr>
          </a:p>
          <a:p>
            <a:pPr algn="r"/>
            <a:endParaRPr lang="en-US" dirty="0">
              <a:solidFill>
                <a:srgbClr val="002060"/>
              </a:solidFill>
            </a:endParaRPr>
          </a:p>
        </p:txBody>
      </p:sp>
      <p:sp>
        <p:nvSpPr>
          <p:cNvPr id="2" name="Title 1"/>
          <p:cNvSpPr>
            <a:spLocks noGrp="1"/>
          </p:cNvSpPr>
          <p:nvPr>
            <p:ph type="ctrTitle"/>
          </p:nvPr>
        </p:nvSpPr>
        <p:spPr>
          <a:xfrm>
            <a:off x="1090109" y="218364"/>
            <a:ext cx="9567135" cy="1433015"/>
          </a:xfrm>
        </p:spPr>
        <p:txBody>
          <a:bodyPr/>
          <a:lstStyle/>
          <a:p>
            <a:pPr marL="182880" indent="0" algn="ctr">
              <a:spcAft>
                <a:spcPts val="0"/>
              </a:spcAft>
              <a:buNone/>
            </a:pPr>
            <a:r>
              <a:rPr lang="ru-RU" sz="1400" dirty="0">
                <a:solidFill>
                  <a:schemeClr val="tx1"/>
                </a:solidFill>
                <a:effectLst/>
                <a:latin typeface="Times New Roman"/>
                <a:ea typeface="Times New Roman"/>
              </a:rPr>
              <a:t>МУНИЦИПАЛЬНОЕ ДОШКОЛЬНОЕ ОБРАЗОВАТЕЛЬНОЕ УЧРЕЖДЕНИЕ </a:t>
            </a:r>
            <a:br>
              <a:rPr lang="ru-RU" sz="1400" dirty="0">
                <a:solidFill>
                  <a:schemeClr val="tx1"/>
                </a:solidFill>
                <a:effectLst/>
                <a:latin typeface="Times New Roman"/>
                <a:ea typeface="Times New Roman"/>
              </a:rPr>
            </a:br>
            <a:r>
              <a:rPr lang="ru-RU" sz="1400" dirty="0">
                <a:solidFill>
                  <a:schemeClr val="tx1"/>
                </a:solidFill>
                <a:effectLst/>
                <a:latin typeface="Times New Roman"/>
                <a:ea typeface="Times New Roman"/>
              </a:rPr>
              <a:t>«ДЕТСКИЙ САД </a:t>
            </a:r>
            <a:r>
              <a:rPr lang="ru-RU" sz="1400" dirty="0" smtClean="0">
                <a:solidFill>
                  <a:schemeClr val="tx1"/>
                </a:solidFill>
                <a:effectLst/>
                <a:latin typeface="Times New Roman"/>
                <a:ea typeface="Times New Roman"/>
              </a:rPr>
              <a:t>«МЕДВЕЖОНОК» </a:t>
            </a:r>
            <a:r>
              <a:rPr lang="ru-RU" sz="1400" dirty="0">
                <a:solidFill>
                  <a:schemeClr val="tx1"/>
                </a:solidFill>
                <a:effectLst/>
                <a:latin typeface="Times New Roman"/>
                <a:ea typeface="Times New Roman"/>
              </a:rPr>
              <a:t>Г. НАДЫМА»</a:t>
            </a:r>
            <a:br>
              <a:rPr lang="ru-RU" sz="1400" dirty="0">
                <a:solidFill>
                  <a:schemeClr val="tx1"/>
                </a:solidFill>
                <a:effectLst/>
                <a:latin typeface="Times New Roman"/>
                <a:ea typeface="Times New Roman"/>
              </a:rPr>
            </a:br>
            <a:r>
              <a:rPr lang="ru-RU" sz="7200" dirty="0">
                <a:effectLst/>
                <a:latin typeface="Times New Roman"/>
                <a:ea typeface="Times New Roman"/>
              </a:rPr>
              <a:t/>
            </a:r>
            <a:br>
              <a:rPr lang="ru-RU" sz="7200" dirty="0">
                <a:effectLst/>
                <a:latin typeface="Times New Roman"/>
                <a:ea typeface="Times New Roman"/>
              </a:rPr>
            </a:br>
            <a:endParaRPr lang="en-US" dirty="0"/>
          </a:p>
        </p:txBody>
      </p:sp>
    </p:spTree>
    <p:extLst>
      <p:ext uri="{BB962C8B-B14F-4D97-AF65-F5344CB8AC3E}">
        <p14:creationId xmlns:p14="http://schemas.microsoft.com/office/powerpoint/2010/main" val="3072013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8638" y="4100513"/>
            <a:ext cx="11187112" cy="2757487"/>
          </a:xfrm>
        </p:spPr>
        <p:txBody>
          <a:bodyPr/>
          <a:lstStyle/>
          <a:p>
            <a:pPr marL="0" indent="0" algn="ctr">
              <a:buNone/>
            </a:pPr>
            <a:r>
              <a:rPr lang="ru-RU" sz="2000" dirty="0" err="1">
                <a:solidFill>
                  <a:srgbClr val="111111"/>
                </a:solidFill>
                <a:effectLst/>
                <a:latin typeface="Times New Roman" pitchFamily="18" charset="0"/>
                <a:cs typeface="Times New Roman" pitchFamily="18" charset="0"/>
              </a:rPr>
              <a:t>Пластилинография</a:t>
            </a:r>
            <a:r>
              <a:rPr lang="ru-RU" sz="2000" b="0" dirty="0">
                <a:solidFill>
                  <a:srgbClr val="111111"/>
                </a:solidFill>
                <a:effectLst/>
                <a:latin typeface="Times New Roman" pitchFamily="18" charset="0"/>
                <a:cs typeface="Times New Roman" pitchFamily="18" charset="0"/>
              </a:rPr>
              <a:t> – это один из сравнительно недавнего появления нового жанра </a:t>
            </a:r>
            <a:r>
              <a:rPr lang="ru-RU" sz="2000" b="0" i="1" dirty="0">
                <a:solidFill>
                  <a:srgbClr val="111111"/>
                </a:solidFill>
                <a:effectLst/>
                <a:latin typeface="Times New Roman" pitchFamily="18" charset="0"/>
                <a:cs typeface="Times New Roman" pitchFamily="18" charset="0"/>
              </a:rPr>
              <a:t>(вида)</a:t>
            </a:r>
            <a:r>
              <a:rPr lang="ru-RU" sz="2000" b="0" dirty="0">
                <a:solidFill>
                  <a:srgbClr val="111111"/>
                </a:solidFill>
                <a:effectLst/>
                <a:latin typeface="Times New Roman" pitchFamily="18" charset="0"/>
                <a:cs typeface="Times New Roman" pitchFamily="18" charset="0"/>
              </a:rPr>
              <a:t> в изобразительной деятельности. Понятие “</a:t>
            </a:r>
            <a:r>
              <a:rPr lang="ru-RU" sz="2000" dirty="0" err="1">
                <a:solidFill>
                  <a:srgbClr val="111111"/>
                </a:solidFill>
                <a:effectLst/>
                <a:latin typeface="Times New Roman" pitchFamily="18" charset="0"/>
                <a:cs typeface="Times New Roman" pitchFamily="18" charset="0"/>
              </a:rPr>
              <a:t>пластилинография</a:t>
            </a:r>
            <a:r>
              <a:rPr lang="ru-RU" sz="2000" b="0" dirty="0">
                <a:solidFill>
                  <a:srgbClr val="111111"/>
                </a:solidFill>
                <a:effectLst/>
                <a:latin typeface="Times New Roman" pitchFamily="18" charset="0"/>
                <a:cs typeface="Times New Roman" pitchFamily="18" charset="0"/>
              </a:rPr>
              <a:t>” имеет два смысловых </a:t>
            </a:r>
            <a:r>
              <a:rPr lang="ru-RU" sz="2000" b="0" u="sng" dirty="0">
                <a:solidFill>
                  <a:srgbClr val="111111"/>
                </a:solidFill>
                <a:effectLst/>
                <a:latin typeface="Times New Roman" pitchFamily="18" charset="0"/>
                <a:cs typeface="Times New Roman" pitchFamily="18" charset="0"/>
              </a:rPr>
              <a:t>корня</a:t>
            </a:r>
            <a:r>
              <a:rPr lang="ru-RU" sz="2000" b="0" dirty="0">
                <a:solidFill>
                  <a:srgbClr val="111111"/>
                </a:solidFill>
                <a:effectLst/>
                <a:latin typeface="Times New Roman" pitchFamily="18" charset="0"/>
                <a:cs typeface="Times New Roman" pitchFamily="18" charset="0"/>
              </a:rPr>
              <a:t>: “графил” – создавать, рисовать, а первая половина слова “</a:t>
            </a:r>
            <a:r>
              <a:rPr lang="ru-RU" sz="2000" dirty="0">
                <a:solidFill>
                  <a:srgbClr val="111111"/>
                </a:solidFill>
                <a:effectLst/>
                <a:latin typeface="Times New Roman" pitchFamily="18" charset="0"/>
                <a:cs typeface="Times New Roman" pitchFamily="18" charset="0"/>
              </a:rPr>
              <a:t>пластилин</a:t>
            </a:r>
            <a:r>
              <a:rPr lang="ru-RU" sz="2000" b="0" dirty="0">
                <a:solidFill>
                  <a:srgbClr val="111111"/>
                </a:solidFill>
                <a:effectLst/>
                <a:latin typeface="Times New Roman" pitchFamily="18" charset="0"/>
                <a:cs typeface="Times New Roman" pitchFamily="18" charset="0"/>
              </a:rPr>
              <a:t>” подразумевает материал, при помощи которого осуществляется исполнение </a:t>
            </a:r>
            <a:r>
              <a:rPr lang="ru-RU" sz="2000" b="0" dirty="0" smtClean="0">
                <a:solidFill>
                  <a:srgbClr val="111111"/>
                </a:solidFill>
                <a:effectLst/>
                <a:latin typeface="Times New Roman" pitchFamily="18" charset="0"/>
                <a:cs typeface="Times New Roman" pitchFamily="18" charset="0"/>
              </a:rPr>
              <a:t>замысла.</a:t>
            </a:r>
            <a:br>
              <a:rPr lang="ru-RU" sz="2000" b="0" dirty="0" smtClean="0">
                <a:solidFill>
                  <a:srgbClr val="111111"/>
                </a:solidFill>
                <a:effectLst/>
                <a:latin typeface="Times New Roman" pitchFamily="18" charset="0"/>
                <a:cs typeface="Times New Roman" pitchFamily="18" charset="0"/>
              </a:rPr>
            </a:br>
            <a:r>
              <a:rPr lang="ru-RU" sz="2000" b="0" dirty="0">
                <a:solidFill>
                  <a:srgbClr val="111111"/>
                </a:solidFill>
                <a:effectLst/>
                <a:latin typeface="Times New Roman" pitchFamily="18" charset="0"/>
                <a:cs typeface="Times New Roman" pitchFamily="18" charset="0"/>
              </a:rPr>
              <a:t>Занимаясь </a:t>
            </a:r>
            <a:r>
              <a:rPr lang="ru-RU" sz="2000" dirty="0" err="1">
                <a:solidFill>
                  <a:srgbClr val="111111"/>
                </a:solidFill>
                <a:effectLst/>
                <a:latin typeface="Times New Roman" pitchFamily="18" charset="0"/>
                <a:cs typeface="Times New Roman" pitchFamily="18" charset="0"/>
              </a:rPr>
              <a:t>пластилинографией</a:t>
            </a:r>
            <a:r>
              <a:rPr lang="ru-RU" sz="2000" b="0" dirty="0">
                <a:solidFill>
                  <a:srgbClr val="111111"/>
                </a:solidFill>
                <a:effectLst/>
                <a:latin typeface="Times New Roman" pitchFamily="18" charset="0"/>
                <a:cs typeface="Times New Roman" pitchFamily="18" charset="0"/>
              </a:rPr>
              <a:t>, у ребенка </a:t>
            </a:r>
            <a:r>
              <a:rPr lang="ru-RU" sz="2000" dirty="0">
                <a:solidFill>
                  <a:srgbClr val="111111"/>
                </a:solidFill>
                <a:effectLst/>
                <a:latin typeface="Times New Roman" pitchFamily="18" charset="0"/>
                <a:cs typeface="Times New Roman" pitchFamily="18" charset="0"/>
              </a:rPr>
              <a:t>развивается умелость рук</a:t>
            </a:r>
            <a:r>
              <a:rPr lang="ru-RU" sz="2000" b="0" dirty="0">
                <a:solidFill>
                  <a:srgbClr val="111111"/>
                </a:solidFill>
                <a:effectLst/>
                <a:latin typeface="Times New Roman" pitchFamily="18" charset="0"/>
                <a:cs typeface="Times New Roman" pitchFamily="18" charset="0"/>
              </a:rPr>
              <a:t>, укрепляется сила рук, движения обеих рук становятся более согласованными, а движения пальцев дифференцируются, ребенок подготавливает руку к освоению такого сложного навыка, как письмо. Этому всему способствует хорошая мышечная нагрузка пальчиков</a:t>
            </a:r>
            <a:r>
              <a:rPr lang="ru-RU" sz="1400" b="0" dirty="0">
                <a:solidFill>
                  <a:srgbClr val="111111"/>
                </a:solidFill>
                <a:effectLst/>
                <a:latin typeface="Arial"/>
              </a:rPr>
              <a:t>.</a:t>
            </a:r>
            <a:endParaRPr lang="ru-RU" sz="1400" dirty="0">
              <a:latin typeface="Times New Roman" pitchFamily="18" charset="0"/>
              <a:cs typeface="Times New Roman" pitchFamily="18" charset="0"/>
            </a:endParaRPr>
          </a:p>
        </p:txBody>
      </p:sp>
      <p:sp>
        <p:nvSpPr>
          <p:cNvPr id="3" name="Объект 2"/>
          <p:cNvSpPr>
            <a:spLocks noGrp="1"/>
          </p:cNvSpPr>
          <p:nvPr>
            <p:ph sz="quarter" idx="13"/>
          </p:nvPr>
        </p:nvSpPr>
        <p:spPr>
          <a:xfrm>
            <a:off x="457200" y="142876"/>
            <a:ext cx="11258550" cy="857250"/>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marL="45720" indent="0" algn="ctr">
              <a:buNone/>
            </a:pPr>
            <a:r>
              <a:rPr lang="ru-RU" sz="4400"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latin typeface="Times New Roman" pitchFamily="18" charset="0"/>
                <a:cs typeface="Times New Roman" pitchFamily="18" charset="0"/>
              </a:rPr>
              <a:t>Пластилинография</a:t>
            </a:r>
            <a:endParaRPr lang="ru-RU" sz="4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latin typeface="Times New Roman" pitchFamily="18" charset="0"/>
              <a:cs typeface="Times New Roman" pitchFamily="18" charset="0"/>
            </a:endParaRPr>
          </a:p>
        </p:txBody>
      </p:sp>
      <p:pic>
        <p:nvPicPr>
          <p:cNvPr id="4" name="Picture 2" descr="C:\Users\Nataly\Documents\20170322_1545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8208" y="1228180"/>
            <a:ext cx="6552728" cy="2586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827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7175" y="142875"/>
            <a:ext cx="11558588" cy="2957513"/>
          </a:xfrm>
        </p:spPr>
        <p:txBody>
          <a:bodyPr>
            <a:normAutofit fontScale="77500" lnSpcReduction="20000"/>
          </a:bodyPr>
          <a:lstStyle/>
          <a:p>
            <a:pPr marL="342900" lvl="0" indent="342900" algn="just">
              <a:lnSpc>
                <a:spcPct val="120000"/>
              </a:lnSpc>
              <a:spcAft>
                <a:spcPts val="0"/>
              </a:spcAft>
              <a:buClr>
                <a:srgbClr val="F0A22E"/>
              </a:buClr>
              <a:buSzPct val="70000"/>
              <a:buNone/>
            </a:pPr>
            <a:r>
              <a:rPr lang="ru-RU" sz="2900" dirty="0">
                <a:solidFill>
                  <a:schemeClr val="tx1"/>
                </a:solidFill>
                <a:latin typeface="Times New Roman" pitchFamily="18" charset="0"/>
                <a:cs typeface="Times New Roman" pitchFamily="18" charset="0"/>
              </a:rPr>
              <a:t>Работа по развитию мелкой моторики должна проводится систематически воспитателями и родителями. Главное, чтобы занятия приносили детям только положительные эмоции, что будет вызывать интерес к играм и приведёт к положительному результату в развитии мелкой моторики.</a:t>
            </a:r>
          </a:p>
          <a:p>
            <a:pPr marL="342900" lvl="0" indent="342900" algn="just">
              <a:lnSpc>
                <a:spcPct val="120000"/>
              </a:lnSpc>
              <a:spcAft>
                <a:spcPts val="0"/>
              </a:spcAft>
              <a:buClr>
                <a:srgbClr val="F0A22E"/>
              </a:buClr>
              <a:buSzPct val="70000"/>
              <a:buNone/>
            </a:pPr>
            <a:r>
              <a:rPr lang="ru-RU" sz="2900" dirty="0">
                <a:solidFill>
                  <a:schemeClr val="tx1"/>
                </a:solidFill>
                <a:latin typeface="Times New Roman" pitchFamily="18" charset="0"/>
                <a:cs typeface="Times New Roman" pitchFamily="18" charset="0"/>
              </a:rPr>
              <a:t>    В дальнейшем я буду продолжать искать новые методические приемы, которые будут способствовать развитию мелкой моторики рук, общей моторики, самостоятельности, которые будут формировать интерес к различным видам деятельности.</a:t>
            </a:r>
          </a:p>
          <a:p>
            <a:pPr marL="45720" indent="0">
              <a:buNone/>
            </a:pPr>
            <a:endParaRPr lang="ru-RU" dirty="0"/>
          </a:p>
        </p:txBody>
      </p:sp>
      <p:pic>
        <p:nvPicPr>
          <p:cNvPr id="1026" name="Picture 2" descr="https://pp.userapi.com/c848632/v848632837/dff44/qjXKyXYiUq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0" y="2728913"/>
            <a:ext cx="6000750" cy="3986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005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42875" y="100013"/>
            <a:ext cx="11772899" cy="6600825"/>
          </a:xfrm>
        </p:spPr>
        <p:txBody>
          <a:bodyPr>
            <a:normAutofit fontScale="25000" lnSpcReduction="20000"/>
          </a:bodyPr>
          <a:lstStyle/>
          <a:p>
            <a:pPr indent="457200" algn="just">
              <a:lnSpc>
                <a:spcPct val="120000"/>
              </a:lnSpc>
              <a:buNone/>
            </a:pPr>
            <a:r>
              <a:rPr lang="ru-RU" sz="6400" dirty="0">
                <a:solidFill>
                  <a:srgbClr val="000000"/>
                </a:solidFill>
                <a:latin typeface="Times New Roman" pitchFamily="18" charset="0"/>
                <a:cs typeface="Times New Roman" pitchFamily="18" charset="0"/>
              </a:rPr>
              <a:t>  </a:t>
            </a:r>
            <a:r>
              <a:rPr lang="ru-RU" sz="6400" dirty="0" smtClean="0">
                <a:solidFill>
                  <a:srgbClr val="000000"/>
                </a:solidFill>
                <a:latin typeface="Times New Roman" pitchFamily="18" charset="0"/>
                <a:cs typeface="Times New Roman" pitchFamily="18" charset="0"/>
              </a:rPr>
              <a:t>Известному </a:t>
            </a:r>
            <a:r>
              <a:rPr lang="ru-RU" sz="6400" dirty="0">
                <a:solidFill>
                  <a:srgbClr val="000000"/>
                </a:solidFill>
                <a:latin typeface="Times New Roman" pitchFamily="18" charset="0"/>
                <a:cs typeface="Times New Roman" pitchFamily="18" charset="0"/>
              </a:rPr>
              <a:t>педагогу В.А. Сухомлинскому принадлежит высказывание: "Ум ребенка находится на кончиках его пальцев".</a:t>
            </a:r>
          </a:p>
          <a:p>
            <a:pPr indent="457200" algn="just">
              <a:lnSpc>
                <a:spcPct val="120000"/>
              </a:lnSpc>
              <a:buNone/>
            </a:pPr>
            <a:r>
              <a:rPr lang="ru-RU" sz="6400" dirty="0" smtClean="0">
                <a:solidFill>
                  <a:srgbClr val="000000"/>
                </a:solidFill>
                <a:latin typeface="Times New Roman" pitchFamily="18" charset="0"/>
                <a:cs typeface="Times New Roman" pitchFamily="18" charset="0"/>
              </a:rPr>
              <a:t>Движения </a:t>
            </a:r>
            <a:r>
              <a:rPr lang="ru-RU" sz="6400" dirty="0">
                <a:solidFill>
                  <a:srgbClr val="000000"/>
                </a:solidFill>
                <a:latin typeface="Times New Roman" pitchFamily="18" charset="0"/>
                <a:cs typeface="Times New Roman" pitchFamily="18" charset="0"/>
              </a:rPr>
              <a:t>руки человека формируются в процессе воспитания и обучения как результат ассоциативных связей, возникающих при работе зрительного, слухового и </a:t>
            </a:r>
            <a:r>
              <a:rPr lang="ru-RU" sz="6400" dirty="0" err="1">
                <a:solidFill>
                  <a:srgbClr val="000000"/>
                </a:solidFill>
                <a:latin typeface="Times New Roman" pitchFamily="18" charset="0"/>
                <a:cs typeface="Times New Roman" pitchFamily="18" charset="0"/>
              </a:rPr>
              <a:t>речедвигательного</a:t>
            </a:r>
            <a:r>
              <a:rPr lang="ru-RU" sz="6400" dirty="0">
                <a:solidFill>
                  <a:srgbClr val="000000"/>
                </a:solidFill>
                <a:latin typeface="Times New Roman" pitchFamily="18" charset="0"/>
                <a:cs typeface="Times New Roman" pitchFamily="18" charset="0"/>
              </a:rPr>
              <a:t> анализаторов.</a:t>
            </a:r>
          </a:p>
          <a:p>
            <a:pPr indent="457200" algn="just">
              <a:lnSpc>
                <a:spcPct val="120000"/>
              </a:lnSpc>
              <a:buNone/>
            </a:pPr>
            <a:r>
              <a:rPr lang="ru-RU" sz="6400" dirty="0">
                <a:solidFill>
                  <a:srgbClr val="000000"/>
                </a:solidFill>
                <a:latin typeface="Times New Roman" pitchFamily="18" charset="0"/>
                <a:cs typeface="Times New Roman" pitchFamily="18" charset="0"/>
              </a:rPr>
              <a:t>Неподготовленность к письму, недостаточность движений ручной моторики может вызывать негативное отношение к обучению в школе уже с самых первых его этапах. Вот почему работа по развитию мелкой моторики является важной составляющей обучения ребенка. В дошкольном возрасте важна работа именно по подготовке письму, а не само письмо.</a:t>
            </a:r>
          </a:p>
          <a:p>
            <a:pPr indent="457200" algn="just">
              <a:lnSpc>
                <a:spcPct val="120000"/>
              </a:lnSpc>
              <a:buNone/>
            </a:pPr>
            <a:r>
              <a:rPr lang="ru-RU" sz="6400" dirty="0">
                <a:solidFill>
                  <a:srgbClr val="000000"/>
                </a:solidFill>
                <a:latin typeface="Times New Roman" pitchFamily="18" charset="0"/>
                <a:cs typeface="Times New Roman" pitchFamily="18" charset="0"/>
              </a:rPr>
              <a:t>В процессе игр и упражнений на развитие мелкой моторики у детей улучшаются внимание, память, слуховое и зрительное восприятие, воспитывается усидчивость, формируется игровая и учебно-практическая деятельность.</a:t>
            </a:r>
          </a:p>
          <a:p>
            <a:pPr indent="457200" algn="just">
              <a:lnSpc>
                <a:spcPct val="120000"/>
              </a:lnSpc>
              <a:buNone/>
            </a:pPr>
            <a:r>
              <a:rPr lang="ru-RU" sz="6400" dirty="0">
                <a:solidFill>
                  <a:srgbClr val="000000"/>
                </a:solidFill>
                <a:latin typeface="Times New Roman" pitchFamily="18" charset="0"/>
                <a:cs typeface="Times New Roman" pitchFamily="18" charset="0"/>
              </a:rPr>
              <a:t>  Простые движения рук помогают убрать напряжение не только с самих рук, но и расслабить мышцы всего тела. Они способны улучшить мышление и речь ребенка.</a:t>
            </a:r>
          </a:p>
          <a:p>
            <a:pPr indent="457200" algn="just">
              <a:lnSpc>
                <a:spcPct val="120000"/>
              </a:lnSpc>
              <a:buNone/>
            </a:pPr>
            <a:r>
              <a:rPr lang="ru-RU" sz="6400" dirty="0">
                <a:solidFill>
                  <a:srgbClr val="000000"/>
                </a:solidFill>
                <a:latin typeface="Times New Roman" pitchFamily="18" charset="0"/>
                <a:cs typeface="Times New Roman" pitchFamily="18" charset="0"/>
              </a:rPr>
              <a:t>  В общем, чем лучше работают пальцы, вся кисть, тем лучше ребенок говорит.</a:t>
            </a:r>
          </a:p>
          <a:p>
            <a:pPr indent="457200" algn="just">
              <a:lnSpc>
                <a:spcPct val="120000"/>
              </a:lnSpc>
              <a:buNone/>
            </a:pPr>
            <a:r>
              <a:rPr lang="ru-RU" sz="6400" dirty="0" smtClean="0">
                <a:solidFill>
                  <a:srgbClr val="000000"/>
                </a:solidFill>
                <a:latin typeface="Times New Roman" pitchFamily="18" charset="0"/>
                <a:cs typeface="Times New Roman" pitchFamily="18" charset="0"/>
              </a:rPr>
              <a:t> </a:t>
            </a:r>
            <a:r>
              <a:rPr lang="ru-RU" sz="6400" dirty="0">
                <a:solidFill>
                  <a:srgbClr val="000000"/>
                </a:solidFill>
                <a:latin typeface="Times New Roman" pitchFamily="18" charset="0"/>
                <a:cs typeface="Times New Roman" pitchFamily="18" charset="0"/>
              </a:rPr>
              <a:t>Оказывается, рука имеет самое большое "представительство" в коре головного мозга, поэтому, именно развитию кисти принадлежит важная роль в формировании головного мозга и становлении речи. Именно поэтому словесная речь ребенка начинается тогда, когда движения его пальчиков достигают достаточной точности.</a:t>
            </a:r>
          </a:p>
          <a:p>
            <a:pPr indent="457200" algn="just">
              <a:lnSpc>
                <a:spcPct val="120000"/>
              </a:lnSpc>
              <a:buNone/>
            </a:pPr>
            <a:r>
              <a:rPr lang="ru-RU" sz="6400" dirty="0">
                <a:solidFill>
                  <a:srgbClr val="000000"/>
                </a:solidFill>
                <a:latin typeface="Times New Roman" pitchFamily="18" charset="0"/>
                <a:cs typeface="Times New Roman" pitchFamily="18" charset="0"/>
              </a:rPr>
              <a:t>Тренировка движений пальцев кисти рук является важным фактором развития речи ребенка и мощным средством повышения работоспособности коры головного </a:t>
            </a:r>
            <a:r>
              <a:rPr lang="ru-RU" sz="6400" dirty="0" smtClean="0">
                <a:solidFill>
                  <a:srgbClr val="000000"/>
                </a:solidFill>
                <a:latin typeface="Times New Roman" pitchFamily="18" charset="0"/>
                <a:cs typeface="Times New Roman" pitchFamily="18" charset="0"/>
              </a:rPr>
              <a:t>мозга.</a:t>
            </a:r>
          </a:p>
          <a:p>
            <a:pPr indent="457200" algn="just">
              <a:lnSpc>
                <a:spcPct val="120000"/>
              </a:lnSpc>
              <a:buNone/>
            </a:pPr>
            <a:r>
              <a:rPr lang="ru-RU" sz="6400" dirty="0" smtClean="0">
                <a:solidFill>
                  <a:srgbClr val="000000"/>
                </a:solidFill>
                <a:latin typeface="Times New Roman" pitchFamily="18" charset="0"/>
                <a:cs typeface="Times New Roman" pitchFamily="18" charset="0"/>
              </a:rPr>
              <a:t>Уровень </a:t>
            </a:r>
            <a:r>
              <a:rPr lang="ru-RU" sz="6400" dirty="0">
                <a:solidFill>
                  <a:srgbClr val="000000"/>
                </a:solidFill>
                <a:latin typeface="Times New Roman" pitchFamily="18" charset="0"/>
                <a:cs typeface="Times New Roman" pitchFamily="18" charset="0"/>
              </a:rPr>
              <a:t>развития мелкой моторики – один из показателей интеллектуальной готовности к школьному обучению. Возможность познания окружающих предметов у детей в большей степени связана с развитием действий рук.</a:t>
            </a:r>
          </a:p>
          <a:p>
            <a:pPr indent="457200" algn="just">
              <a:lnSpc>
                <a:spcPct val="120000"/>
              </a:lnSpc>
              <a:buNone/>
            </a:pPr>
            <a:r>
              <a:rPr lang="ru-RU" sz="6400" dirty="0">
                <a:solidFill>
                  <a:srgbClr val="000000"/>
                </a:solidFill>
                <a:latin typeface="Times New Roman" pitchFamily="18" charset="0"/>
                <a:cs typeface="Times New Roman" pitchFamily="18" charset="0"/>
              </a:rPr>
              <a:t>У детей при ряде речевых нарушений отмечается выраженная в разной степени общая моторная недостаточность, а также отклонения в развитии движений пальцев рук, так как движения пальцев рук тесно связаны с речевой функцией.</a:t>
            </a:r>
          </a:p>
          <a:p>
            <a:pPr indent="457200" algn="just">
              <a:lnSpc>
                <a:spcPct val="120000"/>
              </a:lnSpc>
              <a:buNone/>
            </a:pPr>
            <a:r>
              <a:rPr lang="ru-RU" sz="6400" dirty="0">
                <a:solidFill>
                  <a:srgbClr val="000000"/>
                </a:solidFill>
                <a:latin typeface="Times New Roman" pitchFamily="18" charset="0"/>
                <a:cs typeface="Times New Roman" pitchFamily="18" charset="0"/>
              </a:rPr>
              <a:t>Как отмечает Л. В. Фомина «Если развитие движений пальцев соответствует возрасту, то и речевое развитие находится в пределах нормы. Если же развитие движений пальцев отстает, то задерживается и речевое развитие, хотя общая моторика при этом может быть нормальной и даже выше нормы».</a:t>
            </a:r>
          </a:p>
          <a:p>
            <a:pPr marL="45720" indent="0">
              <a:buNone/>
            </a:pPr>
            <a:endParaRPr lang="ru-RU" dirty="0"/>
          </a:p>
        </p:txBody>
      </p:sp>
    </p:spTree>
    <p:extLst>
      <p:ext uri="{BB962C8B-B14F-4D97-AF65-F5344CB8AC3E}">
        <p14:creationId xmlns:p14="http://schemas.microsoft.com/office/powerpoint/2010/main" val="4231692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46" y="177421"/>
            <a:ext cx="11586950" cy="6496334"/>
          </a:xfrm>
        </p:spPr>
        <p:txBody>
          <a:bodyPr/>
          <a:lstStyle/>
          <a:p>
            <a:pPr marL="0" lvl="0" indent="0" algn="ctr">
              <a:lnSpc>
                <a:spcPct val="115000"/>
              </a:lnSpc>
              <a:spcBef>
                <a:spcPct val="20000"/>
              </a:spcBef>
              <a:buNone/>
            </a:pPr>
            <a:r>
              <a:rPr lang="ru-RU" sz="2400" dirty="0">
                <a:solidFill>
                  <a:schemeClr val="accent6"/>
                </a:solidFill>
                <a:effectLst/>
                <a:latin typeface="Times New Roman" pitchFamily="18" charset="0"/>
                <a:ea typeface="Calibri"/>
                <a:cs typeface="Times New Roman" pitchFamily="18" charset="0"/>
              </a:rPr>
              <a:t>Актуальность</a:t>
            </a:r>
            <a:r>
              <a:rPr lang="ru-RU" sz="1800" b="0" dirty="0">
                <a:solidFill>
                  <a:schemeClr val="tx1"/>
                </a:solidFill>
                <a:effectLst/>
                <a:latin typeface="Times New Roman" pitchFamily="18" charset="0"/>
                <a:ea typeface="Calibri"/>
                <a:cs typeface="Times New Roman" pitchFamily="18" charset="0"/>
              </a:rPr>
              <a:t/>
            </a:r>
            <a:br>
              <a:rPr lang="ru-RU" sz="1800" b="0" dirty="0">
                <a:solidFill>
                  <a:schemeClr val="tx1"/>
                </a:solidFill>
                <a:effectLst/>
                <a:latin typeface="Times New Roman" pitchFamily="18" charset="0"/>
                <a:ea typeface="Calibri"/>
                <a:cs typeface="Times New Roman" pitchFamily="18" charset="0"/>
              </a:rPr>
            </a:br>
            <a:r>
              <a:rPr lang="ru-RU" sz="1800" dirty="0">
                <a:solidFill>
                  <a:schemeClr val="tx1"/>
                </a:solidFill>
                <a:effectLst/>
                <a:latin typeface="Times New Roman" pitchFamily="18" charset="0"/>
                <a:ea typeface="Calibri"/>
                <a:cs typeface="Times New Roman" pitchFamily="18" charset="0"/>
              </a:rPr>
              <a:t> </a:t>
            </a:r>
            <a:r>
              <a:rPr lang="ru-RU" sz="1800" b="0" dirty="0">
                <a:solidFill>
                  <a:schemeClr val="tx1"/>
                </a:solidFill>
                <a:effectLst/>
                <a:latin typeface="Times New Roman" pitchFamily="18" charset="0"/>
                <a:ea typeface="Calibri"/>
                <a:cs typeface="Times New Roman" pitchFamily="18" charset="0"/>
              </a:rPr>
              <a:t>На начальном этапе жизни именно мелкая моторика отражает  то, как</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развивается ребенок, свидетельствует о его интеллектуальных способностях.</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Дети с плохо развитой ручной моторикой неловко держат ложку, карандаш, не могут застегивать пуговицы, шнуровать ботинки. Им бывает трудно собрать рассыпавшие детали конструктора, работать с </a:t>
            </a:r>
            <a:r>
              <a:rPr lang="ru-RU" sz="1800" b="0" dirty="0" err="1">
                <a:solidFill>
                  <a:schemeClr val="tx1"/>
                </a:solidFill>
                <a:effectLst/>
                <a:latin typeface="Times New Roman" pitchFamily="18" charset="0"/>
                <a:ea typeface="Calibri"/>
                <a:cs typeface="Times New Roman" pitchFamily="18" charset="0"/>
              </a:rPr>
              <a:t>пазлами</a:t>
            </a:r>
            <a:r>
              <a:rPr lang="ru-RU" sz="1800" b="0" dirty="0">
                <a:solidFill>
                  <a:schemeClr val="tx1"/>
                </a:solidFill>
                <a:effectLst/>
                <a:latin typeface="Times New Roman" pitchFamily="18" charset="0"/>
                <a:ea typeface="Calibri"/>
                <a:cs typeface="Times New Roman" pitchFamily="18" charset="0"/>
              </a:rPr>
              <a:t>, счетными палочками, мозаикой. Они отказываются от любимых другими детьми лепки и аппликации, не успевают за ребятами на занятиях.</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Таким образом, возможности освоения мира детьми оказываются</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обедненными. Дети часто чувствуют себя несостоятельными в элементарных действиях, доступных сверстникам. Это влияет на эмоциональное благополучие ребенка, на его самооценку. С течением времени уровень развития формирует школьные трудности.</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И, конечно, в дошкольном возрасте работа по развитию мелкой моторики и координации движений руки должна стать важной частью развития детской речи, формирования навыков самообслуживания и подготовки к письму. От того, насколько ловко научится ребенок управлять своими пальчиками, зависит его дальнейшее развитие. Наряду с развитием мелкой моторики развиваются</a:t>
            </a:r>
            <a:br>
              <a:rPr lang="ru-RU" sz="1800" b="0" dirty="0">
                <a:solidFill>
                  <a:schemeClr val="tx1"/>
                </a:solidFill>
                <a:effectLst/>
                <a:latin typeface="Times New Roman" pitchFamily="18" charset="0"/>
                <a:ea typeface="Calibri"/>
                <a:cs typeface="Times New Roman" pitchFamily="18" charset="0"/>
              </a:rPr>
            </a:br>
            <a:r>
              <a:rPr lang="ru-RU" sz="1800" b="0" dirty="0">
                <a:solidFill>
                  <a:schemeClr val="tx1"/>
                </a:solidFill>
                <a:effectLst/>
                <a:latin typeface="Times New Roman" pitchFamily="18" charset="0"/>
                <a:ea typeface="Calibri"/>
                <a:cs typeface="Times New Roman" pitchFamily="18" charset="0"/>
              </a:rPr>
              <a:t>память, внимание, а также словарный запас.</a:t>
            </a:r>
            <a:endParaRPr lang="ru-RU" sz="1800" dirty="0">
              <a:solidFill>
                <a:schemeClr val="tx1"/>
              </a:solidFill>
              <a:latin typeface="Times New Roman" pitchFamily="18" charset="0"/>
              <a:cs typeface="Times New Roman"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465" y="4832871"/>
            <a:ext cx="2400300" cy="1504950"/>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6741" y="4977594"/>
            <a:ext cx="2343150" cy="1543050"/>
          </a:xfrm>
          <a:prstGeom prst="rect">
            <a:avLst/>
          </a:prstGeom>
        </p:spPr>
      </p:pic>
    </p:spTree>
    <p:extLst>
      <p:ext uri="{BB962C8B-B14F-4D97-AF65-F5344CB8AC3E}">
        <p14:creationId xmlns:p14="http://schemas.microsoft.com/office/powerpoint/2010/main" val="1883709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23581" y="731520"/>
            <a:ext cx="10931857" cy="3474720"/>
          </a:xfrm>
        </p:spPr>
        <p:txBody>
          <a:bodyPr>
            <a:normAutofit/>
          </a:bodyPr>
          <a:lstStyle/>
          <a:p>
            <a:pPr marL="0" lvl="0" indent="0" algn="ctr" fontAlgn="base">
              <a:lnSpc>
                <a:spcPct val="120000"/>
              </a:lnSpc>
              <a:spcBef>
                <a:spcPct val="0"/>
              </a:spcBef>
              <a:spcAft>
                <a:spcPct val="0"/>
              </a:spcAft>
              <a:buClrTx/>
              <a:buSzTx/>
              <a:buNone/>
            </a:pPr>
            <a:r>
              <a:rPr lang="ru-RU" sz="3200" b="1" i="1" dirty="0" smtClean="0">
                <a:solidFill>
                  <a:srgbClr val="C00000"/>
                </a:solidFill>
                <a:latin typeface="Times New Roman" pitchFamily="18" charset="0"/>
                <a:cs typeface="Times New Roman" pitchFamily="18" charset="0"/>
              </a:rPr>
              <a:t>Целью</a:t>
            </a:r>
            <a:r>
              <a:rPr lang="ru-RU" sz="2400" b="1" i="1" dirty="0" smtClean="0">
                <a:solidFill>
                  <a:srgbClr val="C00000"/>
                </a:solidFill>
                <a:latin typeface="Times New Roman" pitchFamily="18" charset="0"/>
                <a:cs typeface="Times New Roman" pitchFamily="18" charset="0"/>
              </a:rPr>
              <a:t> </a:t>
            </a:r>
            <a:r>
              <a:rPr lang="ru-RU" sz="2400" dirty="0" smtClean="0">
                <a:solidFill>
                  <a:prstClr val="black"/>
                </a:solidFill>
                <a:latin typeface="Times New Roman" pitchFamily="18" charset="0"/>
                <a:cs typeface="Times New Roman" pitchFamily="18" charset="0"/>
              </a:rPr>
              <a:t>моей</a:t>
            </a:r>
            <a:r>
              <a:rPr lang="ru-RU" sz="2400" dirty="0">
                <a:solidFill>
                  <a:prstClr val="black"/>
                </a:solidFill>
                <a:latin typeface="Times New Roman" pitchFamily="18" charset="0"/>
                <a:cs typeface="Times New Roman" pitchFamily="18" charset="0"/>
              </a:rPr>
              <a:t> педагогической работы  является </a:t>
            </a:r>
            <a:r>
              <a:rPr lang="ru-RU" sz="2400" dirty="0" smtClean="0">
                <a:solidFill>
                  <a:prstClr val="black"/>
                </a:solidFill>
                <a:latin typeface="Times New Roman" pitchFamily="18" charset="0"/>
                <a:cs typeface="Times New Roman" pitchFamily="18" charset="0"/>
              </a:rPr>
              <a:t>повышение собственной профессиональной </a:t>
            </a:r>
            <a:r>
              <a:rPr lang="ru-RU" sz="2400" dirty="0">
                <a:solidFill>
                  <a:prstClr val="black"/>
                </a:solidFill>
                <a:latin typeface="Times New Roman" pitchFamily="18" charset="0"/>
                <a:cs typeface="Times New Roman" pitchFamily="18" charset="0"/>
              </a:rPr>
              <a:t>компетентности по проблеме </a:t>
            </a:r>
            <a:r>
              <a:rPr lang="ru-RU" sz="2400" dirty="0" smtClean="0">
                <a:solidFill>
                  <a:prstClr val="black"/>
                </a:solidFill>
                <a:latin typeface="Times New Roman" pitchFamily="18" charset="0"/>
                <a:cs typeface="Times New Roman" pitchFamily="18" charset="0"/>
              </a:rPr>
              <a:t>развития </a:t>
            </a:r>
            <a:r>
              <a:rPr lang="ru-RU" sz="2400" dirty="0">
                <a:solidFill>
                  <a:prstClr val="black"/>
                </a:solidFill>
                <a:latin typeface="Times New Roman" pitchFamily="18" charset="0"/>
                <a:cs typeface="Times New Roman" pitchFamily="18" charset="0"/>
              </a:rPr>
              <a:t>мелкой моторики у дошкольников и достижение </a:t>
            </a:r>
            <a:r>
              <a:rPr lang="ru-RU" sz="2400" dirty="0" smtClean="0">
                <a:solidFill>
                  <a:prstClr val="black"/>
                </a:solidFill>
                <a:latin typeface="Times New Roman" pitchFamily="18" charset="0"/>
                <a:cs typeface="Times New Roman" pitchFamily="18" charset="0"/>
              </a:rPr>
              <a:t>положительной </a:t>
            </a:r>
            <a:r>
              <a:rPr lang="ru-RU" sz="2400" dirty="0">
                <a:solidFill>
                  <a:prstClr val="black"/>
                </a:solidFill>
                <a:latin typeface="Times New Roman" pitchFamily="18" charset="0"/>
                <a:cs typeface="Times New Roman" pitchFamily="18" charset="0"/>
              </a:rPr>
              <a:t>динамики в развитии мелкой моторики рук детей </a:t>
            </a:r>
            <a:r>
              <a:rPr lang="ru-RU" sz="2400" dirty="0" smtClean="0">
                <a:solidFill>
                  <a:prstClr val="black"/>
                </a:solidFill>
                <a:latin typeface="Times New Roman" pitchFamily="18" charset="0"/>
                <a:cs typeface="Times New Roman" pitchFamily="18" charset="0"/>
              </a:rPr>
              <a:t>через </a:t>
            </a:r>
            <a:r>
              <a:rPr lang="ru-RU" sz="2400" dirty="0">
                <a:solidFill>
                  <a:prstClr val="black"/>
                </a:solidFill>
                <a:latin typeface="Times New Roman" pitchFamily="18" charset="0"/>
                <a:cs typeface="Times New Roman" pitchFamily="18" charset="0"/>
              </a:rPr>
              <a:t>использование разнообразных форм, методов и приемов.</a:t>
            </a:r>
          </a:p>
          <a:p>
            <a:pPr marL="45720" indent="0" algn="ctr">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069" y="3548418"/>
            <a:ext cx="4162567" cy="308809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2819" y="3906956"/>
            <a:ext cx="3534770" cy="2729552"/>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5203" y="3478332"/>
            <a:ext cx="3810000" cy="3158176"/>
          </a:xfrm>
          <a:prstGeom prst="rect">
            <a:avLst/>
          </a:prstGeom>
        </p:spPr>
      </p:pic>
    </p:spTree>
    <p:extLst>
      <p:ext uri="{BB962C8B-B14F-4D97-AF65-F5344CB8AC3E}">
        <p14:creationId xmlns:p14="http://schemas.microsoft.com/office/powerpoint/2010/main" val="2641993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6728" y="382137"/>
            <a:ext cx="11313993" cy="6359857"/>
          </a:xfrm>
        </p:spPr>
        <p:txBody>
          <a:bodyPr/>
          <a:lstStyle/>
          <a:p>
            <a:pPr marL="0" lvl="0" indent="0" algn="l">
              <a:spcBef>
                <a:spcPct val="20000"/>
              </a:spcBef>
              <a:buNone/>
            </a:pPr>
            <a:r>
              <a:rPr lang="ru-RU" sz="4000" dirty="0" smtClean="0">
                <a:solidFill>
                  <a:schemeClr val="accent6"/>
                </a:solidFill>
                <a:effectLst/>
                <a:latin typeface="Times New Roman" pitchFamily="18" charset="0"/>
                <a:ea typeface="Times New Roman" pitchFamily="18" charset="0"/>
                <a:cs typeface="Times New Roman" pitchFamily="18" charset="0"/>
              </a:rPr>
              <a:t>                                     </a:t>
            </a:r>
            <a:r>
              <a:rPr lang="ru-RU" sz="4800" dirty="0" smtClean="0">
                <a:solidFill>
                  <a:schemeClr val="accent6"/>
                </a:solidFill>
                <a:effectLst/>
                <a:latin typeface="Times New Roman" pitchFamily="18" charset="0"/>
                <a:ea typeface="Times New Roman" pitchFamily="18" charset="0"/>
                <a:cs typeface="Times New Roman" pitchFamily="18" charset="0"/>
              </a:rPr>
              <a:t>Задачи</a:t>
            </a:r>
            <a:r>
              <a:rPr lang="ru-RU" sz="4000" dirty="0" smtClean="0">
                <a:solidFill>
                  <a:schemeClr val="accent6"/>
                </a:solidFill>
                <a:effectLst/>
                <a:latin typeface="Times New Roman" pitchFamily="18" charset="0"/>
                <a:ea typeface="Times New Roman" pitchFamily="18" charset="0"/>
                <a:cs typeface="Times New Roman" pitchFamily="18" charset="0"/>
              </a:rPr>
              <a:t/>
            </a:r>
            <a:br>
              <a:rPr lang="ru-RU" sz="4000" dirty="0" smtClean="0">
                <a:solidFill>
                  <a:schemeClr val="accent6"/>
                </a:solidFill>
                <a:effectLst/>
                <a:latin typeface="Times New Roman" pitchFamily="18" charset="0"/>
                <a:ea typeface="Times New Roman" pitchFamily="18" charset="0"/>
                <a:cs typeface="Times New Roman" pitchFamily="18" charset="0"/>
              </a:rPr>
            </a:br>
            <a:r>
              <a:rPr lang="ru-RU" sz="3600" dirty="0">
                <a:solidFill>
                  <a:schemeClr val="tx1"/>
                </a:solidFill>
                <a:effectLst/>
                <a:latin typeface="Times New Roman" pitchFamily="18" charset="0"/>
                <a:ea typeface="Times New Roman" pitchFamily="18" charset="0"/>
                <a:cs typeface="Times New Roman" pitchFamily="18" charset="0"/>
              </a:rPr>
              <a:t/>
            </a:r>
            <a:br>
              <a:rPr lang="ru-RU" sz="3600" dirty="0">
                <a:solidFill>
                  <a:schemeClr val="tx1"/>
                </a:solidFill>
                <a:effectLst/>
                <a:latin typeface="Times New Roman" pitchFamily="18" charset="0"/>
                <a:ea typeface="Times New Roman" pitchFamily="18" charset="0"/>
                <a:cs typeface="Times New Roman" pitchFamily="18" charset="0"/>
              </a:rPr>
            </a:br>
            <a:r>
              <a:rPr lang="ru-RU" sz="2800" b="0" dirty="0">
                <a:solidFill>
                  <a:schemeClr val="tx1"/>
                </a:solidFill>
                <a:effectLst/>
                <a:latin typeface="Times New Roman" pitchFamily="18" charset="0"/>
                <a:ea typeface="+mn-ea"/>
                <a:cs typeface="Times New Roman" pitchFamily="18" charset="0"/>
              </a:rPr>
              <a:t>1. Повысить собственный уровень знаний путём изучения необходимой литературы, интернет </a:t>
            </a:r>
            <a:r>
              <a:rPr lang="ru-RU" sz="2800" b="0" dirty="0" smtClean="0">
                <a:solidFill>
                  <a:schemeClr val="tx1"/>
                </a:solidFill>
                <a:effectLst/>
                <a:latin typeface="Times New Roman" pitchFamily="18" charset="0"/>
                <a:ea typeface="+mn-ea"/>
                <a:cs typeface="Times New Roman" pitchFamily="18" charset="0"/>
              </a:rPr>
              <a:t>ресурсов;</a:t>
            </a:r>
            <a:br>
              <a:rPr lang="ru-RU" sz="2800" b="0" dirty="0" smtClean="0">
                <a:solidFill>
                  <a:schemeClr val="tx1"/>
                </a:solidFill>
                <a:effectLst/>
                <a:latin typeface="Times New Roman" pitchFamily="18" charset="0"/>
                <a:ea typeface="+mn-ea"/>
                <a:cs typeface="Times New Roman" pitchFamily="18" charset="0"/>
              </a:rPr>
            </a:br>
            <a:r>
              <a:rPr lang="ru-RU" sz="2800" b="0" dirty="0">
                <a:solidFill>
                  <a:schemeClr val="tx1"/>
                </a:solidFill>
                <a:effectLst/>
                <a:latin typeface="Times New Roman" pitchFamily="18" charset="0"/>
                <a:ea typeface="+mn-ea"/>
                <a:cs typeface="Times New Roman" pitchFamily="18" charset="0"/>
              </a:rPr>
              <a:t/>
            </a:r>
            <a:br>
              <a:rPr lang="ru-RU" sz="2800" b="0" dirty="0">
                <a:solidFill>
                  <a:schemeClr val="tx1"/>
                </a:solidFill>
                <a:effectLst/>
                <a:latin typeface="Times New Roman" pitchFamily="18" charset="0"/>
                <a:ea typeface="+mn-ea"/>
                <a:cs typeface="Times New Roman" pitchFamily="18" charset="0"/>
              </a:rPr>
            </a:br>
            <a:r>
              <a:rPr lang="ru-RU" sz="2800" b="0" dirty="0">
                <a:solidFill>
                  <a:schemeClr val="tx1"/>
                </a:solidFill>
                <a:effectLst/>
                <a:latin typeface="Times New Roman" pitchFamily="18" charset="0"/>
                <a:ea typeface="+mn-ea"/>
                <a:cs typeface="Times New Roman" pitchFamily="18" charset="0"/>
              </a:rPr>
              <a:t>2. Разработать и реализовать  перспективный план работы с </a:t>
            </a:r>
            <a:r>
              <a:rPr lang="ru-RU" sz="2800" b="0" dirty="0" smtClean="0">
                <a:solidFill>
                  <a:schemeClr val="tx1"/>
                </a:solidFill>
                <a:effectLst/>
                <a:latin typeface="Times New Roman" pitchFamily="18" charset="0"/>
                <a:ea typeface="+mn-ea"/>
                <a:cs typeface="Times New Roman" pitchFamily="18" charset="0"/>
              </a:rPr>
              <a:t>детьми;</a:t>
            </a:r>
            <a:br>
              <a:rPr lang="ru-RU" sz="2800" b="0" dirty="0" smtClean="0">
                <a:solidFill>
                  <a:schemeClr val="tx1"/>
                </a:solidFill>
                <a:effectLst/>
                <a:latin typeface="Times New Roman" pitchFamily="18" charset="0"/>
                <a:ea typeface="+mn-ea"/>
                <a:cs typeface="Times New Roman" pitchFamily="18" charset="0"/>
              </a:rPr>
            </a:br>
            <a:r>
              <a:rPr lang="ru-RU" sz="2800" b="0" dirty="0" smtClean="0">
                <a:solidFill>
                  <a:schemeClr val="tx1"/>
                </a:solidFill>
                <a:effectLst/>
                <a:latin typeface="Times New Roman" pitchFamily="18" charset="0"/>
                <a:ea typeface="+mn-ea"/>
                <a:cs typeface="Times New Roman" pitchFamily="18" charset="0"/>
              </a:rPr>
              <a:t/>
            </a:r>
            <a:br>
              <a:rPr lang="ru-RU" sz="2800" b="0" dirty="0" smtClean="0">
                <a:solidFill>
                  <a:schemeClr val="tx1"/>
                </a:solidFill>
                <a:effectLst/>
                <a:latin typeface="Times New Roman" pitchFamily="18" charset="0"/>
                <a:ea typeface="+mn-ea"/>
                <a:cs typeface="Times New Roman" pitchFamily="18" charset="0"/>
              </a:rPr>
            </a:br>
            <a:r>
              <a:rPr lang="ru-RU" sz="2800" b="0" dirty="0" smtClean="0">
                <a:solidFill>
                  <a:schemeClr val="tx1"/>
                </a:solidFill>
                <a:effectLst/>
                <a:latin typeface="Times New Roman" pitchFamily="18" charset="0"/>
                <a:ea typeface="+mn-ea"/>
                <a:cs typeface="Times New Roman" pitchFamily="18" charset="0"/>
              </a:rPr>
              <a:t>3</a:t>
            </a:r>
            <a:r>
              <a:rPr lang="ru-RU" sz="2800" b="0" dirty="0">
                <a:solidFill>
                  <a:schemeClr val="tx1"/>
                </a:solidFill>
                <a:effectLst/>
                <a:latin typeface="Times New Roman" pitchFamily="18" charset="0"/>
                <a:ea typeface="+mn-ea"/>
                <a:cs typeface="Times New Roman" pitchFamily="18" charset="0"/>
              </a:rPr>
              <a:t>. Оформить в группе уголок способствующий развитию мелкой моторики у </a:t>
            </a:r>
            <a:r>
              <a:rPr lang="ru-RU" sz="2800" b="0" dirty="0" smtClean="0">
                <a:solidFill>
                  <a:schemeClr val="tx1"/>
                </a:solidFill>
                <a:effectLst/>
                <a:latin typeface="Times New Roman" pitchFamily="18" charset="0"/>
                <a:ea typeface="+mn-ea"/>
                <a:cs typeface="Times New Roman" pitchFamily="18" charset="0"/>
              </a:rPr>
              <a:t>детей;</a:t>
            </a:r>
            <a:br>
              <a:rPr lang="ru-RU" sz="2800" b="0" dirty="0" smtClean="0">
                <a:solidFill>
                  <a:schemeClr val="tx1"/>
                </a:solidFill>
                <a:effectLst/>
                <a:latin typeface="Times New Roman" pitchFamily="18" charset="0"/>
                <a:ea typeface="+mn-ea"/>
                <a:cs typeface="Times New Roman" pitchFamily="18" charset="0"/>
              </a:rPr>
            </a:br>
            <a:r>
              <a:rPr lang="ru-RU" sz="2800" b="0" dirty="0" smtClean="0">
                <a:solidFill>
                  <a:schemeClr val="tx1"/>
                </a:solidFill>
                <a:effectLst/>
                <a:latin typeface="Times New Roman" pitchFamily="18" charset="0"/>
                <a:ea typeface="+mn-ea"/>
                <a:cs typeface="Times New Roman" pitchFamily="18" charset="0"/>
              </a:rPr>
              <a:t>       </a:t>
            </a:r>
            <a:r>
              <a:rPr lang="ru-RU" sz="2800" b="0" dirty="0">
                <a:solidFill>
                  <a:schemeClr val="tx1"/>
                </a:solidFill>
                <a:effectLst/>
                <a:latin typeface="Times New Roman" pitchFamily="18" charset="0"/>
                <a:ea typeface="+mn-ea"/>
                <a:cs typeface="Times New Roman" pitchFamily="18" charset="0"/>
              </a:rPr>
              <a:t/>
            </a:r>
            <a:br>
              <a:rPr lang="ru-RU" sz="2800" b="0" dirty="0">
                <a:solidFill>
                  <a:schemeClr val="tx1"/>
                </a:solidFill>
                <a:effectLst/>
                <a:latin typeface="Times New Roman" pitchFamily="18" charset="0"/>
                <a:ea typeface="+mn-ea"/>
                <a:cs typeface="Times New Roman" pitchFamily="18" charset="0"/>
              </a:rPr>
            </a:br>
            <a:r>
              <a:rPr lang="ru-RU" sz="2800" b="0" dirty="0">
                <a:solidFill>
                  <a:schemeClr val="tx1"/>
                </a:solidFill>
                <a:effectLst/>
                <a:latin typeface="Times New Roman" pitchFamily="18" charset="0"/>
                <a:ea typeface="+mn-ea"/>
                <a:cs typeface="Times New Roman" pitchFamily="18" charset="0"/>
              </a:rPr>
              <a:t>4. Повысить педагогическую грамотность родителей по данной теме.</a:t>
            </a:r>
            <a:r>
              <a:rPr lang="ru-RU" sz="2800" b="0" dirty="0">
                <a:solidFill>
                  <a:srgbClr val="4E3B30"/>
                </a:solidFill>
                <a:effectLst/>
                <a:latin typeface="Franklin Gothic Book"/>
                <a:ea typeface="+mn-ea"/>
                <a:cs typeface="+mn-cs"/>
              </a:rPr>
              <a:t/>
            </a:r>
            <a:br>
              <a:rPr lang="ru-RU" sz="2800" b="0" dirty="0">
                <a:solidFill>
                  <a:srgbClr val="4E3B30"/>
                </a:solidFill>
                <a:effectLst/>
                <a:latin typeface="Franklin Gothic Book"/>
                <a:ea typeface="+mn-ea"/>
                <a:cs typeface="+mn-cs"/>
              </a:rPr>
            </a:br>
            <a:endParaRPr lang="ru-RU" sz="2800" dirty="0"/>
          </a:p>
        </p:txBody>
      </p:sp>
    </p:spTree>
    <p:extLst>
      <p:ext uri="{BB962C8B-B14F-4D97-AF65-F5344CB8AC3E}">
        <p14:creationId xmlns:p14="http://schemas.microsoft.com/office/powerpoint/2010/main" val="3669080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432" y="2210937"/>
            <a:ext cx="11273051" cy="2975212"/>
          </a:xfrm>
        </p:spPr>
        <p:txBody>
          <a:bodyPr/>
          <a:lstStyle/>
          <a:p>
            <a:pPr marL="0" lvl="0" indent="0" algn="l">
              <a:spcBef>
                <a:spcPct val="20000"/>
              </a:spcBef>
              <a:buNone/>
            </a:pPr>
            <a:r>
              <a:rPr lang="ru-RU" sz="4000" b="0" i="1" dirty="0" smtClean="0">
                <a:solidFill>
                  <a:schemeClr val="tx1"/>
                </a:solidFill>
                <a:effectLst/>
                <a:latin typeface="Times New Roman" pitchFamily="18" charset="0"/>
                <a:ea typeface="+mn-ea"/>
                <a:cs typeface="Times New Roman" pitchFamily="18" charset="0"/>
              </a:rPr>
              <a:t>1. Игры </a:t>
            </a:r>
            <a:r>
              <a:rPr lang="ru-RU" sz="4000" b="0" i="1" dirty="0">
                <a:solidFill>
                  <a:schemeClr val="tx1"/>
                </a:solidFill>
                <a:effectLst/>
                <a:latin typeface="Times New Roman" pitchFamily="18" charset="0"/>
                <a:ea typeface="+mn-ea"/>
                <a:cs typeface="Times New Roman" pitchFamily="18" charset="0"/>
              </a:rPr>
              <a:t>со счетными </a:t>
            </a:r>
            <a:r>
              <a:rPr lang="ru-RU" sz="4000" b="0" i="1" dirty="0" smtClean="0">
                <a:solidFill>
                  <a:schemeClr val="tx1"/>
                </a:solidFill>
                <a:effectLst/>
                <a:latin typeface="Times New Roman" pitchFamily="18" charset="0"/>
                <a:ea typeface="+mn-ea"/>
                <a:cs typeface="Times New Roman" pitchFamily="18" charset="0"/>
              </a:rPr>
              <a:t>палочками;</a:t>
            </a:r>
            <a:r>
              <a:rPr lang="ru-RU" sz="4000" b="0" i="1" dirty="0">
                <a:solidFill>
                  <a:schemeClr val="tx1"/>
                </a:solidFill>
                <a:effectLst/>
                <a:latin typeface="Times New Roman" pitchFamily="18" charset="0"/>
                <a:ea typeface="+mn-ea"/>
                <a:cs typeface="Times New Roman" pitchFamily="18" charset="0"/>
              </a:rPr>
              <a:t/>
            </a:r>
            <a:br>
              <a:rPr lang="ru-RU" sz="4000" b="0" i="1" dirty="0">
                <a:solidFill>
                  <a:schemeClr val="tx1"/>
                </a:solidFill>
                <a:effectLst/>
                <a:latin typeface="Times New Roman" pitchFamily="18" charset="0"/>
                <a:ea typeface="+mn-ea"/>
                <a:cs typeface="Times New Roman" pitchFamily="18" charset="0"/>
              </a:rPr>
            </a:br>
            <a:r>
              <a:rPr lang="ru-RU" sz="4000" b="0" i="1" dirty="0" smtClean="0">
                <a:solidFill>
                  <a:schemeClr val="tx1"/>
                </a:solidFill>
                <a:effectLst/>
                <a:latin typeface="Times New Roman" pitchFamily="18" charset="0"/>
                <a:ea typeface="+mn-ea"/>
                <a:cs typeface="Times New Roman" pitchFamily="18" charset="0"/>
              </a:rPr>
              <a:t>2. Пальчиковые </a:t>
            </a:r>
            <a:r>
              <a:rPr lang="ru-RU" sz="4000" b="0" i="1" dirty="0">
                <a:solidFill>
                  <a:schemeClr val="tx1"/>
                </a:solidFill>
                <a:effectLst/>
                <a:latin typeface="Times New Roman" pitchFamily="18" charset="0"/>
                <a:ea typeface="+mn-ea"/>
                <a:cs typeface="Times New Roman" pitchFamily="18" charset="0"/>
              </a:rPr>
              <a:t>игры со </a:t>
            </a:r>
            <a:r>
              <a:rPr lang="ru-RU" sz="4000" b="0" i="1" dirty="0" smtClean="0">
                <a:solidFill>
                  <a:schemeClr val="tx1"/>
                </a:solidFill>
                <a:effectLst/>
                <a:latin typeface="Times New Roman" pitchFamily="18" charset="0"/>
                <a:ea typeface="+mn-ea"/>
                <a:cs typeface="Times New Roman" pitchFamily="18" charset="0"/>
              </a:rPr>
              <a:t>стихами;</a:t>
            </a:r>
            <a:r>
              <a:rPr lang="ru-RU" sz="4000" b="0" i="1" dirty="0">
                <a:solidFill>
                  <a:schemeClr val="tx1"/>
                </a:solidFill>
                <a:effectLst/>
                <a:latin typeface="Times New Roman" pitchFamily="18" charset="0"/>
                <a:ea typeface="+mn-ea"/>
                <a:cs typeface="Times New Roman" pitchFamily="18" charset="0"/>
              </a:rPr>
              <a:t/>
            </a:r>
            <a:br>
              <a:rPr lang="ru-RU" sz="4000" b="0" i="1" dirty="0">
                <a:solidFill>
                  <a:schemeClr val="tx1"/>
                </a:solidFill>
                <a:effectLst/>
                <a:latin typeface="Times New Roman" pitchFamily="18" charset="0"/>
                <a:ea typeface="+mn-ea"/>
                <a:cs typeface="Times New Roman" pitchFamily="18" charset="0"/>
              </a:rPr>
            </a:br>
            <a:r>
              <a:rPr lang="ru-RU" sz="4000" b="0" i="1" dirty="0" smtClean="0">
                <a:solidFill>
                  <a:schemeClr val="tx1"/>
                </a:solidFill>
                <a:effectLst/>
                <a:latin typeface="Times New Roman" pitchFamily="18" charset="0"/>
                <a:ea typeface="+mn-ea"/>
                <a:cs typeface="Times New Roman" pitchFamily="18" charset="0"/>
              </a:rPr>
              <a:t>3. Шнуровка;</a:t>
            </a:r>
            <a:r>
              <a:rPr lang="ru-RU" sz="4000" b="0" i="1" dirty="0">
                <a:solidFill>
                  <a:schemeClr val="tx1"/>
                </a:solidFill>
                <a:effectLst/>
                <a:latin typeface="Times New Roman" pitchFamily="18" charset="0"/>
                <a:ea typeface="+mn-ea"/>
                <a:cs typeface="Times New Roman" pitchFamily="18" charset="0"/>
              </a:rPr>
              <a:t/>
            </a:r>
            <a:br>
              <a:rPr lang="ru-RU" sz="4000" b="0" i="1" dirty="0">
                <a:solidFill>
                  <a:schemeClr val="tx1"/>
                </a:solidFill>
                <a:effectLst/>
                <a:latin typeface="Times New Roman" pitchFamily="18" charset="0"/>
                <a:ea typeface="+mn-ea"/>
                <a:cs typeface="Times New Roman" pitchFamily="18" charset="0"/>
              </a:rPr>
            </a:br>
            <a:r>
              <a:rPr lang="ru-RU" sz="4000" b="0" i="1" dirty="0" smtClean="0">
                <a:solidFill>
                  <a:schemeClr val="tx1"/>
                </a:solidFill>
                <a:effectLst/>
                <a:latin typeface="Times New Roman" pitchFamily="18" charset="0"/>
                <a:ea typeface="+mn-ea"/>
                <a:cs typeface="Times New Roman" pitchFamily="18" charset="0"/>
              </a:rPr>
              <a:t>4. Лепка</a:t>
            </a:r>
            <a:r>
              <a:rPr lang="ru-RU" sz="4000" b="0" i="1" dirty="0">
                <a:solidFill>
                  <a:schemeClr val="tx1"/>
                </a:solidFill>
                <a:effectLst/>
                <a:latin typeface="Times New Roman" pitchFamily="18" charset="0"/>
                <a:ea typeface="+mn-ea"/>
                <a:cs typeface="Times New Roman" pitchFamily="18" charset="0"/>
              </a:rPr>
              <a:t>. </a:t>
            </a:r>
            <a:r>
              <a:rPr lang="ru-RU" sz="4000" b="0" i="1" dirty="0" err="1">
                <a:solidFill>
                  <a:schemeClr val="tx1"/>
                </a:solidFill>
                <a:effectLst/>
                <a:latin typeface="Times New Roman" pitchFamily="18" charset="0"/>
                <a:ea typeface="+mn-ea"/>
                <a:cs typeface="Times New Roman" pitchFamily="18" charset="0"/>
              </a:rPr>
              <a:t>Пластилинография</a:t>
            </a:r>
            <a:r>
              <a:rPr lang="ru-RU" sz="4000" b="0" i="1" dirty="0">
                <a:solidFill>
                  <a:schemeClr val="tx1"/>
                </a:solidFill>
                <a:effectLst/>
                <a:latin typeface="Times New Roman" pitchFamily="18" charset="0"/>
                <a:ea typeface="+mn-ea"/>
                <a:cs typeface="Times New Roman" pitchFamily="18" charset="0"/>
              </a:rPr>
              <a:t>.</a:t>
            </a:r>
            <a:r>
              <a:rPr lang="ru-RU" sz="2800" b="0" i="1" dirty="0">
                <a:solidFill>
                  <a:srgbClr val="4E3B30"/>
                </a:solidFill>
                <a:effectLst/>
                <a:latin typeface="Franklin Gothic Book"/>
                <a:ea typeface="Calibri"/>
                <a:cs typeface="Times New Roman"/>
              </a:rPr>
              <a:t/>
            </a:r>
            <a:br>
              <a:rPr lang="ru-RU" sz="2800" b="0" i="1" dirty="0">
                <a:solidFill>
                  <a:srgbClr val="4E3B30"/>
                </a:solidFill>
                <a:effectLst/>
                <a:latin typeface="Franklin Gothic Book"/>
                <a:ea typeface="Calibri"/>
                <a:cs typeface="Times New Roman"/>
              </a:rPr>
            </a:br>
            <a:r>
              <a:rPr lang="ru-RU" sz="2800" b="0" i="1" dirty="0" smtClean="0">
                <a:solidFill>
                  <a:srgbClr val="4E3B30"/>
                </a:solidFill>
                <a:effectLst/>
                <a:latin typeface="Franklin Gothic Book"/>
                <a:ea typeface="+mn-ea"/>
                <a:cs typeface="+mn-cs"/>
              </a:rPr>
              <a:t/>
            </a:r>
            <a:br>
              <a:rPr lang="ru-RU" sz="2800" b="0" i="1" dirty="0" smtClean="0">
                <a:solidFill>
                  <a:srgbClr val="4E3B30"/>
                </a:solidFill>
                <a:effectLst/>
                <a:latin typeface="Franklin Gothic Book"/>
                <a:ea typeface="+mn-ea"/>
                <a:cs typeface="+mn-cs"/>
              </a:rPr>
            </a:br>
            <a:r>
              <a:rPr lang="ru-RU" sz="2800" b="0" i="1" dirty="0" smtClean="0">
                <a:solidFill>
                  <a:srgbClr val="4E3B30"/>
                </a:solidFill>
                <a:effectLst/>
                <a:latin typeface="Franklin Gothic Book"/>
                <a:ea typeface="+mn-ea"/>
                <a:cs typeface="+mn-cs"/>
              </a:rPr>
              <a:t/>
            </a:r>
            <a:br>
              <a:rPr lang="ru-RU" sz="2800" b="0" i="1" dirty="0" smtClean="0">
                <a:solidFill>
                  <a:srgbClr val="4E3B30"/>
                </a:solidFill>
                <a:effectLst/>
                <a:latin typeface="Franklin Gothic Book"/>
                <a:ea typeface="+mn-ea"/>
                <a:cs typeface="+mn-cs"/>
              </a:rPr>
            </a:br>
            <a:endParaRPr lang="ru-RU" dirty="0"/>
          </a:p>
        </p:txBody>
      </p:sp>
      <p:sp>
        <p:nvSpPr>
          <p:cNvPr id="3" name="Объект 2"/>
          <p:cNvSpPr>
            <a:spLocks noGrp="1"/>
          </p:cNvSpPr>
          <p:nvPr>
            <p:ph sz="quarter" idx="13"/>
          </p:nvPr>
        </p:nvSpPr>
        <p:spPr>
          <a:xfrm>
            <a:off x="368490" y="245660"/>
            <a:ext cx="11491414" cy="1624083"/>
          </a:xfrm>
        </p:spPr>
        <p:txBody>
          <a:bodyPr>
            <a:normAutofit fontScale="92500" lnSpcReduction="10000"/>
            <a:scene3d>
              <a:camera prst="orthographicFront"/>
              <a:lightRig rig="glow" dir="tl">
                <a:rot lat="0" lon="0" rev="5400000"/>
              </a:lightRig>
            </a:scene3d>
            <a:sp3d contourW="12700">
              <a:bevelT w="25400" h="25400"/>
              <a:contourClr>
                <a:schemeClr val="accent6">
                  <a:shade val="73000"/>
                </a:schemeClr>
              </a:contourClr>
            </a:sp3d>
          </a:bodyPr>
          <a:lstStyle/>
          <a:p>
            <a:pPr marL="45720" indent="0" algn="ctr">
              <a:buNone/>
            </a:pPr>
            <a:r>
              <a:rPr lang="ru-RU" sz="48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rPr>
              <a:t>Методы и приемы для развития мелкой моторики : </a:t>
            </a:r>
            <a:r>
              <a:rPr lang="ru-RU"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Franklin Gothic Medium"/>
                <a:ea typeface="+mj-ea"/>
                <a:cs typeface="+mj-cs"/>
              </a:rPr>
              <a:t/>
            </a:r>
            <a:br>
              <a:rPr lang="ru-RU"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Franklin Gothic Medium"/>
                <a:ea typeface="+mj-ea"/>
                <a:cs typeface="+mj-cs"/>
              </a:rPr>
            </a:b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642889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877" y="4372167"/>
            <a:ext cx="10023523" cy="2178757"/>
          </a:xfrm>
        </p:spPr>
        <p:txBody>
          <a:bodyPr/>
          <a:lstStyle/>
          <a:p>
            <a:pPr marL="0" lvl="0" indent="0" algn="ctr" fontAlgn="base">
              <a:spcAft>
                <a:spcPct val="0"/>
              </a:spcAft>
              <a:buNone/>
            </a:pPr>
            <a:r>
              <a:rPr lang="ru-RU" sz="2800" b="0" dirty="0">
                <a:solidFill>
                  <a:schemeClr val="tx1"/>
                </a:solidFill>
                <a:effectLst/>
                <a:latin typeface="Times New Roman" pitchFamily="18" charset="0"/>
                <a:ea typeface="+mn-ea"/>
                <a:cs typeface="Times New Roman" pitchFamily="18" charset="0"/>
              </a:rPr>
              <a:t>Все действия с небольшими предметами развивают мелкую моторику, ловкость, силу, усидчивость ,являются естественным массажем для пальцев и кистей рук ребёнка. Дети учатся конструировать по образцу, манипулируя мелкими деталями</a:t>
            </a:r>
            <a:r>
              <a:rPr lang="ru-RU" sz="1800" dirty="0">
                <a:solidFill>
                  <a:srgbClr val="0000CC"/>
                </a:solidFill>
                <a:effectLst/>
                <a:latin typeface="Calibri" pitchFamily="34" charset="0"/>
                <a:ea typeface="+mn-ea"/>
                <a:cs typeface="+mn-cs"/>
              </a:rPr>
              <a:t>.</a:t>
            </a:r>
            <a:r>
              <a:rPr lang="ru-RU" sz="1800" dirty="0">
                <a:solidFill>
                  <a:srgbClr val="0000CC"/>
                </a:solidFill>
                <a:effectLst/>
                <a:latin typeface="Arial" charset="0"/>
                <a:ea typeface="+mn-ea"/>
                <a:cs typeface="+mn-cs"/>
              </a:rPr>
              <a:t/>
            </a:r>
            <a:br>
              <a:rPr lang="ru-RU" sz="1800" dirty="0">
                <a:solidFill>
                  <a:srgbClr val="0000CC"/>
                </a:solidFill>
                <a:effectLst/>
                <a:latin typeface="Arial" charset="0"/>
                <a:ea typeface="+mn-ea"/>
                <a:cs typeface="+mn-cs"/>
              </a:rPr>
            </a:br>
            <a:endParaRPr lang="ru-RU" dirty="0"/>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078174" y="1624084"/>
            <a:ext cx="3739486" cy="2582791"/>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1743" y="1542197"/>
            <a:ext cx="4326342" cy="2582389"/>
          </a:xfrm>
          <a:prstGeom prst="rect">
            <a:avLst/>
          </a:prstGeom>
        </p:spPr>
      </p:pic>
      <p:sp>
        <p:nvSpPr>
          <p:cNvPr id="8" name="TextBox 7"/>
          <p:cNvSpPr txBox="1"/>
          <p:nvPr/>
        </p:nvSpPr>
        <p:spPr>
          <a:xfrm>
            <a:off x="1114424" y="491319"/>
            <a:ext cx="9769885" cy="830997"/>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48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rPr>
              <a:t>Игры со счетными </a:t>
            </a:r>
            <a:r>
              <a:rPr lang="ru-RU" sz="4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rPr>
              <a:t>палочками</a:t>
            </a:r>
            <a:endParaRPr lang="ru-RU"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281253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1513" y="4914900"/>
            <a:ext cx="10402888" cy="1643063"/>
          </a:xfrm>
        </p:spPr>
        <p:txBody>
          <a:bodyPr/>
          <a:lstStyle/>
          <a:p>
            <a:pPr marL="0" lvl="0" indent="0" algn="ctr" fontAlgn="base">
              <a:buNone/>
            </a:pPr>
            <a:r>
              <a:rPr lang="ru-RU" sz="2000" b="0" dirty="0">
                <a:solidFill>
                  <a:schemeClr val="tx1"/>
                </a:solidFill>
                <a:effectLst/>
                <a:latin typeface="Times New Roman" pitchFamily="18" charset="0"/>
                <a:ea typeface="+mn-ea"/>
                <a:cs typeface="Times New Roman" pitchFamily="18" charset="0"/>
              </a:rPr>
              <a:t>Пальчиковые игры ­небольшие стихи, сопровождаемые движением пальцев рук, такие  игры хорошие помощники для того, чтобы подготовить руку ребенка к письму, развить координацию, тонкие движения пальцев рук положительно влияют на развитие детской речи. Пальчиковая гимнастика проводится каждый день . </a:t>
            </a:r>
            <a:r>
              <a:rPr lang="ru-RU" sz="2000" b="0" dirty="0" err="1">
                <a:solidFill>
                  <a:schemeClr val="tx1"/>
                </a:solidFill>
                <a:effectLst/>
                <a:latin typeface="Times New Roman" pitchFamily="18" charset="0"/>
                <a:ea typeface="Calibri"/>
                <a:cs typeface="Times New Roman" pitchFamily="18" charset="0"/>
              </a:rPr>
              <a:t>Сюжетность</a:t>
            </a:r>
            <a:r>
              <a:rPr lang="ru-RU" sz="2000" b="0" dirty="0">
                <a:solidFill>
                  <a:schemeClr val="tx1"/>
                </a:solidFill>
                <a:effectLst/>
                <a:latin typeface="Times New Roman" pitchFamily="18" charset="0"/>
                <a:ea typeface="Calibri"/>
                <a:cs typeface="Times New Roman" pitchFamily="18" charset="0"/>
              </a:rPr>
              <a:t> стихов и </a:t>
            </a:r>
            <a:r>
              <a:rPr lang="ru-RU" sz="2000" b="0" dirty="0" err="1">
                <a:solidFill>
                  <a:schemeClr val="tx1"/>
                </a:solidFill>
                <a:effectLst/>
                <a:latin typeface="Times New Roman" pitchFamily="18" charset="0"/>
                <a:ea typeface="Calibri"/>
                <a:cs typeface="Times New Roman" pitchFamily="18" charset="0"/>
              </a:rPr>
              <a:t>потешек</a:t>
            </a:r>
            <a:r>
              <a:rPr lang="ru-RU" sz="2000" b="0" dirty="0">
                <a:solidFill>
                  <a:schemeClr val="tx1"/>
                </a:solidFill>
                <a:effectLst/>
                <a:latin typeface="Times New Roman" pitchFamily="18" charset="0"/>
                <a:ea typeface="Calibri"/>
                <a:cs typeface="Times New Roman" pitchFamily="18" charset="0"/>
              </a:rPr>
              <a:t> развивает умение слушать и понимать. </a:t>
            </a:r>
            <a:r>
              <a:rPr lang="ru-RU" sz="1600" dirty="0">
                <a:solidFill>
                  <a:srgbClr val="0000CC"/>
                </a:solidFill>
                <a:effectLst/>
                <a:latin typeface="Calibri"/>
                <a:ea typeface="Calibri"/>
                <a:cs typeface="Times New Roman"/>
              </a:rPr>
              <a:t/>
            </a:r>
            <a:br>
              <a:rPr lang="ru-RU" sz="1600" dirty="0">
                <a:solidFill>
                  <a:srgbClr val="0000CC"/>
                </a:solidFill>
                <a:effectLst/>
                <a:latin typeface="Calibri"/>
                <a:ea typeface="Calibri"/>
                <a:cs typeface="Times New Roman"/>
              </a:rPr>
            </a:br>
            <a:endParaRPr lang="ru-RU" dirty="0"/>
          </a:p>
        </p:txBody>
      </p:sp>
      <p:sp>
        <p:nvSpPr>
          <p:cNvPr id="3" name="Объект 2"/>
          <p:cNvSpPr>
            <a:spLocks noGrp="1"/>
          </p:cNvSpPr>
          <p:nvPr>
            <p:ph sz="quarter" idx="13"/>
          </p:nvPr>
        </p:nvSpPr>
        <p:spPr>
          <a:xfrm>
            <a:off x="814388" y="214314"/>
            <a:ext cx="10458449" cy="971550"/>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marL="45720" indent="0" algn="ctr">
              <a:buNone/>
            </a:pPr>
            <a:r>
              <a:rPr lang="ru-RU" sz="48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rPr>
              <a:t>Пальчиковые игры</a:t>
            </a:r>
            <a:endParaRPr lang="ru-RU"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email"/>
          <a:srcRect/>
          <a:stretch>
            <a:fillRect/>
          </a:stretch>
        </p:blipFill>
        <p:spPr>
          <a:xfrm>
            <a:off x="2778671" y="1629892"/>
            <a:ext cx="2255838" cy="2928938"/>
          </a:xfrm>
          <a:prstGeom prst="rect">
            <a:avLst/>
          </a:prstGeom>
        </p:spPr>
      </p:pic>
      <p:pic>
        <p:nvPicPr>
          <p:cNvPr id="5" name="Picture 3"/>
          <p:cNvPicPr>
            <a:picLocks noChangeAspect="1" noChangeArrowheads="1"/>
          </p:cNvPicPr>
          <p:nvPr/>
        </p:nvPicPr>
        <p:blipFill>
          <a:blip r:embed="rId3" cstate="email"/>
          <a:srcRect/>
          <a:stretch>
            <a:fillRect/>
          </a:stretch>
        </p:blipFill>
        <p:spPr bwMode="auto">
          <a:xfrm>
            <a:off x="6596705" y="1637830"/>
            <a:ext cx="2143125" cy="2921000"/>
          </a:xfrm>
          <a:prstGeom prst="rect">
            <a:avLst/>
          </a:prstGeom>
          <a:noFill/>
          <a:ln w="9525">
            <a:noFill/>
            <a:miter lim="800000"/>
            <a:headEnd/>
            <a:tailEnd/>
          </a:ln>
        </p:spPr>
      </p:pic>
    </p:spTree>
    <p:extLst>
      <p:ext uri="{BB962C8B-B14F-4D97-AF65-F5344CB8AC3E}">
        <p14:creationId xmlns:p14="http://schemas.microsoft.com/office/powerpoint/2010/main" val="2911023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929063"/>
            <a:ext cx="11701463" cy="2728911"/>
          </a:xfrm>
        </p:spPr>
        <p:txBody>
          <a:bodyPr/>
          <a:lstStyle/>
          <a:p>
            <a:pPr marL="0" indent="0">
              <a:buNone/>
            </a:pPr>
            <a:r>
              <a:rPr lang="ru-RU" sz="2000" b="0" dirty="0">
                <a:solidFill>
                  <a:srgbClr val="212121"/>
                </a:solidFill>
                <a:effectLst/>
                <a:latin typeface="Times New Roman" pitchFamily="18" charset="0"/>
                <a:cs typeface="Times New Roman" pitchFamily="18" charset="0"/>
              </a:rPr>
              <a:t>«Шнуровка» — это  развивающее занятие для малышей с одного года. По мере развития ребенка она усложняется. Её активно используют для детей 2–3 летнего возраста, так как именно в этот период активно развивается речь. В зависимости от возраста, для которого она предназначена, игра бывает очень простой и довольно сложной. Наипростейший вариант – это доска с двумя или тремя небольшими отверстиями, через которые необходимо протянуть палочку или веревку. Более сложная шнуровка уже имеет больше дырочек. Эта занимательное занятие займет максимум свободного времени ребенка, так как такие упражнения очень увлекательны для них. Не забывайте хвалить маленького ученика, как только у него все получится</a:t>
            </a:r>
            <a:r>
              <a:rPr lang="ru-RU" sz="1200" b="0" dirty="0">
                <a:solidFill>
                  <a:srgbClr val="212121"/>
                </a:solidFill>
                <a:effectLst/>
                <a:latin typeface="Times New Roman" pitchFamily="18" charset="0"/>
                <a:cs typeface="Times New Roman" pitchFamily="18" charset="0"/>
              </a:rPr>
              <a:t>.</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dirty="0"/>
              <a:t/>
            </a:r>
            <a:br>
              <a:rPr lang="ru-RU" dirty="0"/>
            </a:br>
            <a:endParaRPr lang="ru-RU" dirty="0"/>
          </a:p>
        </p:txBody>
      </p:sp>
      <p:sp>
        <p:nvSpPr>
          <p:cNvPr id="3" name="Объект 2"/>
          <p:cNvSpPr>
            <a:spLocks noGrp="1"/>
          </p:cNvSpPr>
          <p:nvPr>
            <p:ph sz="quarter" idx="13"/>
          </p:nvPr>
        </p:nvSpPr>
        <p:spPr>
          <a:xfrm>
            <a:off x="1524000" y="171450"/>
            <a:ext cx="8534400" cy="1128713"/>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marL="45720" indent="0" algn="ctr">
              <a:buNone/>
            </a:pPr>
            <a:r>
              <a:rPr lang="ru-RU" sz="4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Шнуровка</a:t>
            </a:r>
            <a:endParaRPr lang="ru-RU" sz="48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567238" y="-590550"/>
            <a:ext cx="2643188" cy="6167435"/>
          </a:xfrm>
          <a:prstGeom prst="rect">
            <a:avLst/>
          </a:prstGeom>
        </p:spPr>
      </p:pic>
    </p:spTree>
    <p:extLst>
      <p:ext uri="{BB962C8B-B14F-4D97-AF65-F5344CB8AC3E}">
        <p14:creationId xmlns:p14="http://schemas.microsoft.com/office/powerpoint/2010/main" val="776787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208</TotalTime>
  <Words>192</Words>
  <Application>Microsoft Office PowerPoint</Application>
  <PresentationFormat>Широкоэкранный</PresentationFormat>
  <Paragraphs>32</Paragraphs>
  <Slides>11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11</vt:i4>
      </vt:variant>
    </vt:vector>
  </HeadingPairs>
  <TitlesOfParts>
    <vt:vector size="19" baseType="lpstr">
      <vt:lpstr>Arial</vt:lpstr>
      <vt:lpstr>Calibri</vt:lpstr>
      <vt:lpstr>Franklin Gothic Book</vt:lpstr>
      <vt:lpstr>Franklin Gothic Medium</vt:lpstr>
      <vt:lpstr>Georgia</vt:lpstr>
      <vt:lpstr>Times New Roman</vt:lpstr>
      <vt:lpstr>Trebuchet MS</vt:lpstr>
      <vt:lpstr>Воздушный поток</vt:lpstr>
      <vt:lpstr>МУНИЦИПАЛЬНОЕ ДОШКОЛЬНОЕ ОБРАЗОВАТЕЛЬНОЕ УЧРЕЖДЕНИЕ  «ДЕТСКИЙ САД «МЕДВЕЖОНОК» Г. НАДЫМА»  </vt:lpstr>
      <vt:lpstr>Презентация PowerPoint</vt:lpstr>
      <vt:lpstr>Актуальность  На начальном этапе жизни именно мелкая моторика отражает  то, как развивается ребенок, свидетельствует о его интеллектуальных способностях. Дети с плохо развитой ручной моторикой неловко держат ложку, карандаш, не могут застегивать пуговицы, шнуровать ботинки. Им бывает трудно собрать рассыпавшие детали конструктора, работать с пазлами, счетными палочками, мозаикой. Они отказываются от любимых другими детьми лепки и аппликации, не успевают за ребятами на занятиях. Таким образом, возможности освоения мира детьми оказываются обедненными. Дети часто чувствуют себя несостоятельными в элементарных действиях, доступных сверстникам. Это влияет на эмоциональное благополучие ребенка, на его самооценку. С течением времени уровень развития формирует школьные трудности. И, конечно, в дошкольном возрасте работа по развитию мелкой моторики и координации движений руки должна стать важной частью развития детской речи, формирования навыков самообслуживания и подготовки к письму. От того, насколько ловко научится ребенок управлять своими пальчиками, зависит его дальнейшее развитие. Наряду с развитием мелкой моторики развиваются память, внимание, а также словарный запас.</vt:lpstr>
      <vt:lpstr>Презентация PowerPoint</vt:lpstr>
      <vt:lpstr>                                     Задачи  1. Повысить собственный уровень знаний путём изучения необходимой литературы, интернет ресурсов;  2. Разработать и реализовать  перспективный план работы с детьми;  3. Оформить в группе уголок способствующий развитию мелкой моторики у детей;         4. Повысить педагогическую грамотность родителей по данной теме. </vt:lpstr>
      <vt:lpstr>1. Игры со счетными палочками; 2. Пальчиковые игры со стихами; 3. Шнуровка; 4. Лепка. Пластилинография.   </vt:lpstr>
      <vt:lpstr>Все действия с небольшими предметами развивают мелкую моторику, ловкость, силу, усидчивость ,являются естественным массажем для пальцев и кистей рук ребёнка. Дети учатся конструировать по образцу, манипулируя мелкими деталями. </vt:lpstr>
      <vt:lpstr>Пальчиковые игры ­небольшие стихи, сопровождаемые движением пальцев рук, такие  игры хорошие помощники для того, чтобы подготовить руку ребенка к письму, развить координацию, тонкие движения пальцев рук положительно влияют на развитие детской речи. Пальчиковая гимнастика проводится каждый день . Сюжетность стихов и потешек развивает умение слушать и понимать.  </vt:lpstr>
      <vt:lpstr>«Шнуровка» — это  развивающее занятие для малышей с одного года. По мере развития ребенка она усложняется. Её активно используют для детей 2–3 летнего возраста, так как именно в этот период активно развивается речь. В зависимости от возраста, для которого она предназначена, игра бывает очень простой и довольно сложной. Наипростейший вариант – это доска с двумя или тремя небольшими отверстиями, через которые необходимо протянуть палочку или веревку. Более сложная шнуровка уже имеет больше дырочек. Эта занимательное занятие займет максимум свободного времени ребенка, так как такие упражнения очень увлекательны для них. Не забывайте хвалить маленького ученика, как только у него все получится.  </vt:lpstr>
      <vt:lpstr>Пластилинография – это один из сравнительно недавнего появления нового жанра (вида) в изобразительной деятельности. Понятие “пластилинография” имеет два смысловых корня: “графил” – создавать, рисовать, а первая половина слова “пластилин” подразумевает материал, при помощи которого осуществляется исполнение замысла. Занимаясь пластилинографией, у ребенка развивается умелость рук, укрепляется сила рук, движения обеих рук становятся более согласованными, а движения пальцев дифференцируются, ребенок подготавливает руку к освоению такого сложного навыка, как письмо. Этому всему способствует хорошая мышечная нагрузка пальчиков.</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User</dc:creator>
  <cp:lastModifiedBy>Учетная запись Майкрософт</cp:lastModifiedBy>
  <cp:revision>13</cp:revision>
  <dcterms:created xsi:type="dcterms:W3CDTF">2018-12-23T07:40:12Z</dcterms:created>
  <dcterms:modified xsi:type="dcterms:W3CDTF">2023-04-25T12:40:53Z</dcterms:modified>
</cp:coreProperties>
</file>