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0" r:id="rId3"/>
    <p:sldId id="271" r:id="rId4"/>
    <p:sldId id="267" r:id="rId5"/>
    <p:sldId id="288" r:id="rId6"/>
    <p:sldId id="268" r:id="rId7"/>
    <p:sldId id="285" r:id="rId8"/>
    <p:sldId id="280" r:id="rId9"/>
    <p:sldId id="297" r:id="rId10"/>
    <p:sldId id="29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83" autoAdjust="0"/>
    <p:restoredTop sz="94697" autoAdjust="0"/>
  </p:normalViewPr>
  <p:slideViewPr>
    <p:cSldViewPr>
      <p:cViewPr>
        <p:scale>
          <a:sx n="77" d="100"/>
          <a:sy n="77" d="100"/>
        </p:scale>
        <p:origin x="-93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401864-60FE-4114-A188-9BE797CD818C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4A3658-0A28-449F-AFC8-0BCD7E11B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4A3658-0A28-449F-AFC8-0BCD7E11B0A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3058"/>
            <a:ext cx="9165659" cy="690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971600" y="2060848"/>
            <a:ext cx="5904656" cy="2134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cs typeface="Browallia New" pitchFamily="34" charset="-34"/>
              </a:rPr>
              <a:t>      </a:t>
            </a:r>
            <a:r>
              <a:rPr lang="ru-RU" sz="3200" b="1" i="1" dirty="0" smtClean="0">
                <a:solidFill>
                  <a:srgbClr val="7030A0"/>
                </a:solidFill>
                <a:cs typeface="Browallia New" pitchFamily="34" charset="-34"/>
              </a:rPr>
              <a:t>Предметно-развивающая 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cs typeface="Browallia New" pitchFamily="34" charset="-34"/>
              </a:rPr>
              <a:t>среда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cs typeface="Browallia New" pitchFamily="34" charset="-34"/>
              </a:rPr>
              <a:t>  в первой младшей группе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cs typeface="Browallia New" pitchFamily="34" charset="-34"/>
              </a:rPr>
              <a:t>«</a:t>
            </a:r>
            <a:r>
              <a:rPr lang="ru-RU" sz="3200" b="1" i="1" dirty="0" err="1" smtClean="0">
                <a:solidFill>
                  <a:srgbClr val="FF0000"/>
                </a:solidFill>
                <a:cs typeface="Browallia New" pitchFamily="34" charset="-34"/>
              </a:rPr>
              <a:t>Семицветик</a:t>
            </a:r>
            <a:r>
              <a:rPr lang="ru-RU" sz="3200" b="1" i="1" dirty="0" smtClean="0">
                <a:solidFill>
                  <a:srgbClr val="FF0000"/>
                </a:solidFill>
                <a:cs typeface="Browallia New" pitchFamily="34" charset="-34"/>
              </a:rPr>
              <a:t>»</a:t>
            </a:r>
            <a:endParaRPr lang="ru-RU" sz="3200" b="1" i="1" dirty="0">
              <a:solidFill>
                <a:srgbClr val="FF0000"/>
              </a:solidFill>
              <a:cs typeface="Browallia New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1880" y="4293096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Подготовила: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Сердюк Н.В.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1234231099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71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1700808"/>
            <a:ext cx="6596407" cy="341632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FF0000"/>
                </a:solidFill>
              </a:rPr>
              <a:t>СПАСИБО</a:t>
            </a:r>
          </a:p>
          <a:p>
            <a:pPr algn="ctr"/>
            <a:r>
              <a:rPr lang="ru-RU" sz="7200" b="1" i="1" dirty="0" smtClean="0">
                <a:solidFill>
                  <a:srgbClr val="FF0000"/>
                </a:solidFill>
              </a:rPr>
              <a:t>ЗА</a:t>
            </a:r>
          </a:p>
          <a:p>
            <a:pPr algn="ctr"/>
            <a:r>
              <a:rPr lang="ru-RU" sz="7200" b="1" i="1" dirty="0" smtClean="0">
                <a:solidFill>
                  <a:srgbClr val="FF0000"/>
                </a:solidFill>
              </a:rPr>
              <a:t>ВНИМАНИЕ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ownloads\1234231099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476672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ПРЕДМЕТНО-РАЗВИВАЮЩАЯ СРЕДА-</a:t>
            </a:r>
          </a:p>
          <a:p>
            <a:pPr algn="ctr"/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1" y="1268760"/>
            <a:ext cx="79208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это система условий, обеспечивающая возможность осуществления детской деятельности и предусматривающая ряд базовых компонентов, необходимых для полноценного физического, эстетического, познавательного и социального становления личности ребёнка.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3861048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a typeface="Times New Roman" pitchFamily="18" charset="0"/>
                <a:cs typeface="Tahoma" pitchFamily="34" charset="0"/>
              </a:rPr>
              <a:t>Развивающая среда в группе – это необходимый фактор для развития ребенка. Чем богаче и насыщенней предметно-развивающая среда,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тем интереснее и познавательнее в ней находиться ребенку.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admin\Downloads\1234231099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C:\Users\ВЩЬ\Desktop\Фото к ПРсреде\IMG_20221212_14182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 val="0"/>
              </a:ext>
            </a:extLst>
          </a:blip>
          <a:srcRect l="23889" t="2593" r="8056" b="4445"/>
          <a:stretch/>
        </p:blipFill>
        <p:spPr bwMode="auto">
          <a:xfrm>
            <a:off x="0" y="0"/>
            <a:ext cx="2843808" cy="3356992"/>
          </a:xfrm>
          <a:prstGeom prst="snip1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/>
            </a:ext>
          </a:extLst>
        </p:spPr>
      </p:pic>
      <p:pic>
        <p:nvPicPr>
          <p:cNvPr id="8" name="Рисунок 7" descr="C:\Users\ВЩЬ\Desktop\Фото к ПРсреде\IMG_20221212_142119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 val="0"/>
              </a:ext>
            </a:extLst>
          </a:blip>
          <a:srcRect l="13827" r="22629"/>
          <a:stretch/>
        </p:blipFill>
        <p:spPr bwMode="auto">
          <a:xfrm>
            <a:off x="6876256" y="0"/>
            <a:ext cx="2267745" cy="3645024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/>
            </a:ext>
          </a:extLst>
        </p:spPr>
      </p:pic>
      <p:pic>
        <p:nvPicPr>
          <p:cNvPr id="9" name="Рисунок 8" descr="C:\Users\ВЩЬ\Desktop\Фото к ПРсреде\IMG_20221212_141501.jpg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007118"/>
            <a:ext cx="5040560" cy="2850882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10" name="Рисунок 9" descr="C:\Users\ВЩЬ\Desktop\Фото к ПРсреде\IMG_20221212_142921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 val="0"/>
              </a:ext>
            </a:extLst>
          </a:blip>
          <a:srcRect l="7216" t="1069" r="10038" b="3363"/>
          <a:stretch/>
        </p:blipFill>
        <p:spPr bwMode="auto">
          <a:xfrm>
            <a:off x="5724129" y="3933056"/>
            <a:ext cx="3419872" cy="2924944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/>
            </a:ext>
          </a:extLst>
        </p:spPr>
      </p:pic>
      <p:pic>
        <p:nvPicPr>
          <p:cNvPr id="11" name="Рисунок 10" descr="C:\Users\ВЩЬ\Desktop\Фото к ПРсреде\IMG_20221212_142855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 val="0"/>
              </a:ext>
            </a:extLst>
          </a:blip>
          <a:srcRect l="12347" t="6841" r="19666" b="2723"/>
          <a:stretch/>
        </p:blipFill>
        <p:spPr bwMode="auto">
          <a:xfrm>
            <a:off x="3491880" y="0"/>
            <a:ext cx="2880320" cy="3068960"/>
          </a:xfrm>
          <a:prstGeom prst="snip2Diag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/>
            </a:ext>
          </a:ex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\Downloads\1234231099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"/>
            <a:ext cx="9144000" cy="683263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188640"/>
            <a:ext cx="806489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                       ОБРАЗОВАТЕЛЬНЫЙ МОДУЛЬ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МАТЕМАТИЧЕСКОЕ РАЗВИТИЕ.</a:t>
            </a:r>
          </a:p>
          <a:p>
            <a:pPr algn="just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Математические игры в младшем возрасте  наряду с другими играми обеспечивают бодрое, радостное настроение, содействуют жизни детей в коллективе сверстников – приучают детей играть рядом. Математические  игры направляют внимание детей на окружающие предметы, учат замечать, видеть, анализировать. В математическом центре размещены  игры на различие цвета, формы, количество, развитию сенсорных представлений, формированию мелкой моторики пальцев руки(различные виды мозаик, лото, домино  по разным темам, шнуровки, настольно-печатные игры и др.)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1234231099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49907"/>
          </a:xfrm>
          <a:prstGeom prst="rect">
            <a:avLst/>
          </a:prstGeom>
          <a:noFill/>
        </p:spPr>
      </p:pic>
      <p:pic>
        <p:nvPicPr>
          <p:cNvPr id="9" name="Рисунок 8" descr="C:\Users\ВЩЬ\Desktop\Фото к ПРсреде\IMG_20221212_14245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 val="0"/>
              </a:ext>
            </a:extLst>
          </a:blip>
          <a:srcRect l="9140" t="6414" r="7152" b="4646"/>
          <a:stretch/>
        </p:blipFill>
        <p:spPr bwMode="auto">
          <a:xfrm rot="20408157">
            <a:off x="327499" y="220743"/>
            <a:ext cx="2729376" cy="2405585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/>
            </a:ext>
          </a:extLst>
        </p:spPr>
      </p:pic>
      <p:pic>
        <p:nvPicPr>
          <p:cNvPr id="11" name="Рисунок 10" descr="C:\Users\ВЩЬ\Desktop\Фото к ПРсреде\IMG_20221212_142343.jpg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 rot="1131356">
            <a:off x="6225642" y="109798"/>
            <a:ext cx="2592288" cy="2448272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12" name="Рисунок 11" descr="C:\Users\ВЩЬ\Desktop\Фото к ПРсреде\IMG_20221212_141949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 val="0"/>
              </a:ext>
            </a:extLst>
          </a:blip>
          <a:srcRect l="1844" t="477" r="2188" b="-1"/>
          <a:stretch/>
        </p:blipFill>
        <p:spPr bwMode="auto">
          <a:xfrm rot="17760437">
            <a:off x="807413" y="3720861"/>
            <a:ext cx="2309101" cy="3239453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/>
            </a:ext>
          </a:extLst>
        </p:spPr>
      </p:pic>
      <p:pic>
        <p:nvPicPr>
          <p:cNvPr id="13" name="Рисунок 12" descr="C:\Users\ВЩЬ\Desktop\Фото к ПРсреде\IMG_20221212_141959.jpg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 rot="4087076" flipH="1">
            <a:off x="6246648" y="3739153"/>
            <a:ext cx="2367855" cy="3037261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14" name="Рисунок 13" descr="C:\Users\ВЩЬ\Desktop\Фото к ПРсреде\IMG_20221212_141650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 val="0"/>
              </a:ext>
            </a:extLst>
          </a:blip>
          <a:srcRect l="5934" t="25254" r="2181" b="5717"/>
          <a:stretch/>
        </p:blipFill>
        <p:spPr bwMode="auto">
          <a:xfrm rot="16200000">
            <a:off x="3349562" y="1843126"/>
            <a:ext cx="2516884" cy="2520280"/>
          </a:xfrm>
          <a:prstGeom prst="snip2Diag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/>
            </a:ext>
          </a:ex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dmin\Downloads\1234231099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71734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                          </a:t>
            </a:r>
            <a:r>
              <a:rPr lang="ru-RU" sz="2400" b="1" u="sng" dirty="0" smtClean="0">
                <a:solidFill>
                  <a:srgbClr val="FF0000"/>
                </a:solidFill>
              </a:rPr>
              <a:t>ОБРАЗОВАТЕЛЬНЫЙ МОДУЛЬ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ЭКСПЕРИМЕНТИРОВАНИЕ С ЖИВОЙ И НЕЖИВОЙ ПРИРОДОЙ.</a:t>
            </a:r>
          </a:p>
          <a:p>
            <a:pPr algn="just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Организуется в группе с целью формирования познавательных эмоций и развития любознательности. В 1 младшей группе экспериментирование ведется в основном в играх- занятиях , которые содержат как исследовательский так и игровой компоненты и осуществляют постепенный переход от игр–забав к 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</a:rPr>
              <a:t>учебно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–познавательной деятельности – они бесценны для развития такого замечательного качества как наблюдательность . </a:t>
            </a:r>
            <a:endParaRPr lang="ru-RU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433180" y="105489"/>
            <a:ext cx="27764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ВЩЬ\Desktop\Фото к ПРсреде\IMG_20221130_14013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 val="0"/>
              </a:ext>
            </a:extLst>
          </a:blip>
          <a:srcRect t="24375" b="15336"/>
          <a:stretch/>
        </p:blipFill>
        <p:spPr bwMode="auto">
          <a:xfrm>
            <a:off x="1115616" y="3933056"/>
            <a:ext cx="6408712" cy="3168352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/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1234231099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88664" y="332656"/>
            <a:ext cx="63514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u="sng" dirty="0" smtClean="0">
                <a:solidFill>
                  <a:srgbClr val="C00000"/>
                </a:solidFill>
              </a:rPr>
              <a:t>ОБРАЗОВАТЕЛЬНЫЙ МОДУЛЬ</a:t>
            </a:r>
            <a:endParaRPr lang="en-US" sz="3200" b="1" u="sng" dirty="0" smtClean="0">
              <a:solidFill>
                <a:srgbClr val="C00000"/>
              </a:solidFill>
            </a:endParaRPr>
          </a:p>
          <a:p>
            <a:pPr algn="just"/>
            <a:r>
              <a:rPr lang="ru-RU" sz="3200" b="1" dirty="0" smtClean="0">
                <a:solidFill>
                  <a:srgbClr val="C00000"/>
                </a:solidFill>
              </a:rPr>
              <a:t>       </a:t>
            </a:r>
            <a:r>
              <a:rPr lang="en-US" sz="3200" b="1" dirty="0" smtClean="0">
                <a:solidFill>
                  <a:srgbClr val="C00000"/>
                </a:solidFill>
              </a:rPr>
              <a:t>LECO </a:t>
            </a:r>
            <a:r>
              <a:rPr lang="ru-RU" sz="3200" b="1" dirty="0" smtClean="0">
                <a:solidFill>
                  <a:srgbClr val="C00000"/>
                </a:solidFill>
              </a:rPr>
              <a:t>конструирование</a:t>
            </a:r>
          </a:p>
          <a:p>
            <a:pPr algn="just"/>
            <a:endParaRPr lang="ru-RU" sz="3200" b="1" u="sng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996952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Содержимое строительного центра позволяет организовать конструктивную деятельность с группой детей, подгруппой и индивидуально, развернуть строительство на ковре, либо на столе. 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2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Строительные игры приносят большую пользу, развивая малыша. У детей развиваются творческие способности, мышление, трудолюбие, усидчивость и терпение, а так же мелкая моторика.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4437112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В процессе строительства, совместной игры дети учатся общаться, договариваться друг с другом, перенимают опыт товарищей, что тоже очень важно. Но главное - конструирование позволяет ребенку создавать свой собственный неповторимый мир.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1234231099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99592" y="260648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УГОЛОК СТРОИТЕЛЬНО-КОНСТРУКТИВНАЯ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C:\Users\ВЩЬ\Desktop\Фото к ПРсреде\IMG_20221212_142855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 val="0"/>
              </a:ext>
            </a:extLst>
          </a:blip>
          <a:srcRect l="12347" t="6841" r="19666" b="2723"/>
          <a:stretch/>
        </p:blipFill>
        <p:spPr bwMode="auto">
          <a:xfrm>
            <a:off x="5508104" y="1052736"/>
            <a:ext cx="2987824" cy="2376264"/>
          </a:xfrm>
          <a:prstGeom prst="snip2Diag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/>
            </a:ext>
          </a:extLst>
        </p:spPr>
      </p:pic>
      <p:pic>
        <p:nvPicPr>
          <p:cNvPr id="9" name="Рисунок 8" descr="C:\Users\ВЩЬ\Desktop\Фото к ПРсреде\IMG_20221212_14292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 val="0"/>
              </a:ext>
            </a:extLst>
          </a:blip>
          <a:srcRect l="7216" t="1069" r="10038" b="3363"/>
          <a:stretch/>
        </p:blipFill>
        <p:spPr bwMode="auto">
          <a:xfrm>
            <a:off x="5580112" y="3899297"/>
            <a:ext cx="3094087" cy="2958703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/>
            </a:ext>
          </a:extLst>
        </p:spPr>
      </p:pic>
      <p:pic>
        <p:nvPicPr>
          <p:cNvPr id="10" name="Рисунок 9" descr="C:\Users\НДОУ №229 1\Downloads\IMG_20221213_110351.jpg"/>
          <p:cNvPicPr/>
          <p:nvPr/>
        </p:nvPicPr>
        <p:blipFill>
          <a:blip r:embed="rId5" cstate="print"/>
          <a:srcRect l="5469" t="6250" r="13672"/>
          <a:stretch>
            <a:fillRect/>
          </a:stretch>
        </p:blipFill>
        <p:spPr bwMode="auto">
          <a:xfrm>
            <a:off x="467544" y="1268760"/>
            <a:ext cx="4248472" cy="532859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ownloads\1234231099_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714"/>
          </a:xfrm>
          <a:prstGeom prst="rect">
            <a:avLst/>
          </a:prstGeom>
          <a:noFill/>
        </p:spPr>
      </p:pic>
      <p:pic>
        <p:nvPicPr>
          <p:cNvPr id="6" name="Рисунок 5" descr="C:\Users\НДОУ №229 1\Downloads\IMG_20221213_110409.jpg"/>
          <p:cNvPicPr/>
          <p:nvPr/>
        </p:nvPicPr>
        <p:blipFill>
          <a:blip r:embed="rId3" cstate="print"/>
          <a:srcRect l="9847" r="9654"/>
          <a:stretch>
            <a:fillRect/>
          </a:stretch>
        </p:blipFill>
        <p:spPr bwMode="auto">
          <a:xfrm>
            <a:off x="179512" y="0"/>
            <a:ext cx="2952328" cy="314096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НДОУ №229 1\Downloads\IMG_20221213_110602.jpg"/>
          <p:cNvPicPr/>
          <p:nvPr/>
        </p:nvPicPr>
        <p:blipFill>
          <a:blip r:embed="rId4" cstate="print"/>
          <a:srcRect l="4502" t="7082" r="7074" b="11588"/>
          <a:stretch>
            <a:fillRect/>
          </a:stretch>
        </p:blipFill>
        <p:spPr bwMode="auto">
          <a:xfrm>
            <a:off x="251520" y="3356992"/>
            <a:ext cx="3744416" cy="309634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НДОУ №229 1\Downloads\IMG_20221213_11063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548680"/>
            <a:ext cx="3537570" cy="561662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1597</TotalTime>
  <Words>326</Words>
  <Application>Microsoft Office PowerPoint</Application>
  <PresentationFormat>Экран (4:3)</PresentationFormat>
  <Paragraphs>26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НДОУ №229 1</cp:lastModifiedBy>
  <cp:revision>260</cp:revision>
  <dcterms:created xsi:type="dcterms:W3CDTF">2014-11-08T09:37:52Z</dcterms:created>
  <dcterms:modified xsi:type="dcterms:W3CDTF">2022-12-13T04:59:54Z</dcterms:modified>
</cp:coreProperties>
</file>