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58" r:id="rId5"/>
    <p:sldId id="262" r:id="rId6"/>
    <p:sldId id="261" r:id="rId7"/>
    <p:sldId id="256" r:id="rId8"/>
    <p:sldId id="263" r:id="rId9"/>
    <p:sldId id="264" r:id="rId10"/>
    <p:sldId id="267" r:id="rId11"/>
    <p:sldId id="268" r:id="rId12"/>
    <p:sldId id="266" r:id="rId13"/>
    <p:sldId id="265" r:id="rId14"/>
    <p:sldId id="269" r:id="rId15"/>
    <p:sldId id="274" r:id="rId16"/>
    <p:sldId id="270" r:id="rId17"/>
    <p:sldId id="271" r:id="rId18"/>
    <p:sldId id="272" r:id="rId19"/>
    <p:sldId id="273" r:id="rId20"/>
    <p:sldId id="275" r:id="rId21"/>
    <p:sldId id="277" r:id="rId22"/>
    <p:sldId id="276" r:id="rId2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hwqFLLhf6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228600"/>
            <a:ext cx="4686300" cy="624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5867400"/>
            <a:ext cx="846449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ПРОЕКТ «Школа дорожных наук»</a:t>
            </a:r>
            <a:endParaRPr lang="ru-RU" sz="4400" b="1" dirty="0">
              <a:ln w="12700">
                <a:solidFill>
                  <a:srgbClr val="FF00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Рисунок 3" descr="SAM_177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-749300" y="749300"/>
            <a:ext cx="5994400" cy="4495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SAM_179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6200000">
            <a:off x="3810000" y="685800"/>
            <a:ext cx="6019800" cy="4648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5867400"/>
            <a:ext cx="846449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ПРОЕКТ «Школа дорожных наук»</a:t>
            </a:r>
            <a:endParaRPr lang="ru-RU" sz="4400" b="1" dirty="0">
              <a:ln w="12700">
                <a:solidFill>
                  <a:srgbClr val="FF00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Рисунок 2" descr="SAM_178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-723900" y="723900"/>
            <a:ext cx="5791200" cy="4343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SAM_179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6200000">
            <a:off x="3848100" y="647700"/>
            <a:ext cx="5791200" cy="4495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5867400"/>
            <a:ext cx="846449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ПРОЕКТ «Школа дорожных наук»</a:t>
            </a:r>
            <a:endParaRPr lang="ru-RU" sz="4400" b="1" dirty="0">
              <a:ln w="12700">
                <a:solidFill>
                  <a:srgbClr val="FF00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" name="Рисунок 6" descr="SAM_176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470400" cy="3352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SAM_178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6200000">
            <a:off x="3810000" y="762000"/>
            <a:ext cx="6096000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SAM_1783.JPG"/>
          <p:cNvPicPr>
            <a:picLocks noChangeAspect="1"/>
          </p:cNvPicPr>
          <p:nvPr/>
        </p:nvPicPr>
        <p:blipFill>
          <a:blip r:embed="rId5" cstate="print"/>
          <a:srcRect l="9167" t="4444" r="20833" b="24444"/>
          <a:stretch>
            <a:fillRect/>
          </a:stretch>
        </p:blipFill>
        <p:spPr>
          <a:xfrm rot="16200000">
            <a:off x="-317500" y="3670300"/>
            <a:ext cx="2667000" cy="203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SAM_175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981200" y="3505200"/>
            <a:ext cx="2590800" cy="2117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5867400"/>
            <a:ext cx="846449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ПРОЕКТ «Школа дорожных наук»</a:t>
            </a:r>
            <a:endParaRPr lang="ru-RU" sz="4400" b="1" dirty="0">
              <a:ln w="12700">
                <a:solidFill>
                  <a:srgbClr val="FF00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Рисунок 2" descr="SAM_175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0"/>
            <a:ext cx="3886200" cy="2914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SAM_1759.JPG"/>
          <p:cNvPicPr>
            <a:picLocks noChangeAspect="1"/>
          </p:cNvPicPr>
          <p:nvPr/>
        </p:nvPicPr>
        <p:blipFill>
          <a:blip r:embed="rId4" cstate="print"/>
          <a:srcRect t="16883"/>
          <a:stretch>
            <a:fillRect/>
          </a:stretch>
        </p:blipFill>
        <p:spPr>
          <a:xfrm>
            <a:off x="4343400" y="0"/>
            <a:ext cx="4572000" cy="28500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SAM_176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2400" y="2895600"/>
            <a:ext cx="3886200" cy="2914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SAM_176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800600" y="2895600"/>
            <a:ext cx="3860800" cy="2895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5867400"/>
            <a:ext cx="846449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ПРОЕКТ «Школа дорожных наук»</a:t>
            </a:r>
            <a:endParaRPr lang="ru-RU" sz="4400" b="1" dirty="0">
              <a:ln w="12700">
                <a:solidFill>
                  <a:srgbClr val="FF00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Рисунок 2" descr="SAM_179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-523875" y="676275"/>
            <a:ext cx="5410200" cy="4057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SAM_1800.JPG"/>
          <p:cNvPicPr>
            <a:picLocks noChangeAspect="1"/>
          </p:cNvPicPr>
          <p:nvPr/>
        </p:nvPicPr>
        <p:blipFill>
          <a:blip r:embed="rId4" cstate="print"/>
          <a:srcRect l="13333" t="6667" r="11667" b="11111"/>
          <a:stretch>
            <a:fillRect/>
          </a:stretch>
        </p:blipFill>
        <p:spPr>
          <a:xfrm rot="16200000">
            <a:off x="3857368" y="486032"/>
            <a:ext cx="5467862" cy="44957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5867400"/>
            <a:ext cx="846449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ПРОЕКТ «Школа дорожных наук»</a:t>
            </a:r>
            <a:endParaRPr lang="ru-RU" sz="4400" b="1" dirty="0">
              <a:ln w="12700">
                <a:solidFill>
                  <a:srgbClr val="FF00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26" name="AutoShape 2" descr="https://apf.mail.ru/cgi-bin/readmsg?id=16300001152123213228;0;4&amp;exif=1&amp;full=1&amp;x-email=katya.khokhlova.1987%40mail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 descr="SAM_177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191000" cy="3143250"/>
          </a:xfrm>
          <a:prstGeom prst="rect">
            <a:avLst/>
          </a:prstGeom>
        </p:spPr>
      </p:pic>
      <p:pic>
        <p:nvPicPr>
          <p:cNvPr id="9" name="Рисунок 8" descr="SAM_180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8200" y="0"/>
            <a:ext cx="4191000" cy="3143250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743200" y="5638800"/>
            <a:ext cx="838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5867400"/>
            <a:ext cx="846449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ПРОЕКТ «Школа дорожных наук»</a:t>
            </a:r>
            <a:endParaRPr lang="ru-RU" sz="4400" b="1" dirty="0">
              <a:ln w="12700">
                <a:solidFill>
                  <a:srgbClr val="FF00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Рисунок 4" descr="P312299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152400"/>
            <a:ext cx="3295650" cy="4394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SAM_076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29000" y="152400"/>
            <a:ext cx="3886200" cy="2914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5867400"/>
            <a:ext cx="846449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ПРОЕКТ «Школа дорожных наук»</a:t>
            </a:r>
            <a:endParaRPr lang="ru-RU" sz="4400" b="1" dirty="0">
              <a:ln w="12700">
                <a:solidFill>
                  <a:srgbClr val="FF00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26" name="AutoShape 2" descr="https://apf.mail.ru/cgi-bin/readmsg?id=16300001152123213228;0;4&amp;exif=1&amp;full=1&amp;x-email=katya.khokhlova.1987%40mail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 descr="IMG-0f853152b87d3171bb56beb4e2902564-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5571882" cy="38687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хохлов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2418" y="1066800"/>
            <a:ext cx="3641582" cy="5029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5867400"/>
            <a:ext cx="846449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ПРОЕКТ «Школа дорожных наук»</a:t>
            </a:r>
            <a:endParaRPr lang="ru-RU" sz="4400" b="1" dirty="0">
              <a:ln w="12700">
                <a:solidFill>
                  <a:srgbClr val="FF00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26" name="AutoShape 2" descr="https://apf.mail.ru/cgi-bin/readmsg?id=16300001152123213228;0;4&amp;exif=1&amp;full=1&amp;x-email=katya.khokhlova.1987%40mail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" name="Рисунок 10" descr="SAM_114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124200"/>
            <a:ext cx="4191000" cy="2895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2743200" y="5638800"/>
            <a:ext cx="838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 descr="SAM_1152.JPG"/>
          <p:cNvPicPr>
            <a:picLocks noChangeAspect="1"/>
          </p:cNvPicPr>
          <p:nvPr/>
        </p:nvPicPr>
        <p:blipFill>
          <a:blip r:embed="rId4" cstate="print"/>
          <a:srcRect t="27927" r="5000" b="12853"/>
          <a:stretch>
            <a:fillRect/>
          </a:stretch>
        </p:blipFill>
        <p:spPr>
          <a:xfrm>
            <a:off x="4343400" y="3124200"/>
            <a:ext cx="4800600" cy="2895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Рисунок 18" descr="SAM_1156.JPG"/>
          <p:cNvPicPr>
            <a:picLocks noChangeAspect="1"/>
          </p:cNvPicPr>
          <p:nvPr/>
        </p:nvPicPr>
        <p:blipFill>
          <a:blip r:embed="rId5" cstate="print"/>
          <a:srcRect t="63333" r="33333"/>
          <a:stretch>
            <a:fillRect/>
          </a:stretch>
        </p:blipFill>
        <p:spPr>
          <a:xfrm>
            <a:off x="152400" y="228600"/>
            <a:ext cx="5751509" cy="243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5867400"/>
            <a:ext cx="846449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ПРОЕКТ «Школа дорожных наук»</a:t>
            </a:r>
            <a:endParaRPr lang="ru-RU" sz="4400" b="1" dirty="0">
              <a:ln w="12700">
                <a:solidFill>
                  <a:srgbClr val="FF00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26" name="AutoShape 2" descr="https://apf.mail.ru/cgi-bin/readmsg?id=16300001152123213228;0;4&amp;exif=1&amp;full=1&amp;x-email=katya.khokhlova.1987%40mail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743200" y="5638800"/>
            <a:ext cx="838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609600" y="152400"/>
            <a:ext cx="77724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Планируемые результаты моей работы: </a:t>
            </a:r>
          </a:p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- знание правил безопасного поведения на улицах города;</a:t>
            </a:r>
          </a:p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- организация совместной деятельности с родителями по охране и безопасности жизни детей. </a:t>
            </a:r>
          </a:p>
          <a:p>
            <a:endParaRPr lang="ru-RU" sz="4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57200" y="1066800"/>
            <a:ext cx="8305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Безопасность дорожного движения детей, </a:t>
            </a:r>
          </a:p>
          <a:p>
            <a:pPr algn="ctr"/>
            <a:r>
              <a:rPr lang="ru-RU" sz="4800" b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через проектную деятельность </a:t>
            </a:r>
          </a:p>
          <a:p>
            <a:pPr algn="ctr"/>
            <a:r>
              <a:rPr lang="ru-RU" sz="4800" b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"Школа дорожных наук"</a:t>
            </a:r>
            <a:endParaRPr lang="ru-RU" sz="4800" b="1" dirty="0">
              <a:ln w="31550" cmpd="sng">
                <a:solidFill>
                  <a:srgbClr val="002060"/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apf.mail.ru/cgi-bin/readmsg?id=16300001152123213228;0;4&amp;exif=1&amp;full=1&amp;x-email=katya.khokhlova.1987%40mail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743200" y="5638800"/>
            <a:ext cx="838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hello_html_mbd8b34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648200" cy="6858000"/>
          </a:xfrm>
          <a:prstGeom prst="rect">
            <a:avLst/>
          </a:prstGeom>
        </p:spPr>
      </p:pic>
      <p:pic>
        <p:nvPicPr>
          <p:cNvPr id="7" name="Рисунок 6" descr="s120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8199" y="0"/>
            <a:ext cx="4538737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3400" y="-152400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  <a:endParaRPr lang="ru-RU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81600" y="-152400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ru-RU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5867400"/>
            <a:ext cx="846449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ПРОЕКТ «Школа дорожных наук»</a:t>
            </a:r>
            <a:endParaRPr lang="ru-RU" sz="4400" b="1" dirty="0">
              <a:ln w="12700">
                <a:solidFill>
                  <a:srgbClr val="FF00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26" name="AutoShape 2" descr="https://apf.mail.ru/cgi-bin/readmsg?id=16300001152123213228;0;4&amp;exif=1&amp;full=1&amp;x-email=katya.khokhlova.1987%40mail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743200" y="5638800"/>
            <a:ext cx="838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609600" y="152400"/>
            <a:ext cx="777240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Рекомендуемая </a:t>
            </a:r>
            <a:r>
              <a:rPr lang="ru-RU" sz="2400" b="1" dirty="0" smtClean="0"/>
              <a:t>учебно-методическая</a:t>
            </a:r>
            <a:r>
              <a:rPr lang="ru-RU" sz="2800" b="1" dirty="0" smtClean="0"/>
              <a:t> литература:</a:t>
            </a:r>
          </a:p>
          <a:p>
            <a:r>
              <a:rPr lang="ru-RU" sz="2800" dirty="0" smtClean="0"/>
              <a:t>1. «Программа От рождения до школы»» под редакцией Е. Н. </a:t>
            </a:r>
            <a:r>
              <a:rPr lang="ru-RU" sz="2800" dirty="0" err="1" smtClean="0"/>
              <a:t>Вераксы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2. О. Ю. </a:t>
            </a:r>
            <a:r>
              <a:rPr lang="ru-RU" sz="2800" dirty="0" err="1" smtClean="0"/>
              <a:t>Старцева</a:t>
            </a:r>
            <a:r>
              <a:rPr lang="ru-RU" sz="2800" dirty="0" smtClean="0"/>
              <a:t> «Школа </a:t>
            </a:r>
            <a:r>
              <a:rPr lang="ru-RU" sz="2800" b="1" dirty="0" smtClean="0"/>
              <a:t>дорожных наук</a:t>
            </a:r>
            <a:r>
              <a:rPr lang="ru-RU" sz="2800" dirty="0" smtClean="0"/>
              <a:t>» Профилактика </a:t>
            </a:r>
            <a:r>
              <a:rPr lang="ru-RU" sz="2800" b="1" dirty="0" smtClean="0"/>
              <a:t>детского дорожно-транспортного травматизма</a:t>
            </a:r>
            <a:r>
              <a:rPr lang="ru-RU" sz="2800" dirty="0" smtClean="0"/>
              <a:t>. Москва «Сфера» 2010г.</a:t>
            </a:r>
          </a:p>
          <a:p>
            <a:r>
              <a:rPr lang="ru-RU" sz="2800" dirty="0" smtClean="0"/>
              <a:t>3. О. В </a:t>
            </a:r>
            <a:r>
              <a:rPr lang="ru-RU" sz="2800" dirty="0" err="1" smtClean="0"/>
              <a:t>Чермашенцева</a:t>
            </a:r>
            <a:r>
              <a:rPr lang="ru-RU" sz="2800" dirty="0" smtClean="0"/>
              <a:t> «Основы безопасного поведения дошкольников» Волгоград,2008г.</a:t>
            </a:r>
          </a:p>
          <a:p>
            <a:r>
              <a:rPr lang="ru-RU" sz="2800" dirty="0" smtClean="0"/>
              <a:t>4. О. А. </a:t>
            </a:r>
            <a:r>
              <a:rPr lang="ru-RU" sz="2800" dirty="0" err="1" smtClean="0"/>
              <a:t>Скоролупова</a:t>
            </a:r>
            <a:r>
              <a:rPr lang="ru-RU" sz="2800" dirty="0" smtClean="0"/>
              <a:t> «Правила и безопасность </a:t>
            </a:r>
            <a:r>
              <a:rPr lang="ru-RU" sz="2800" b="1" dirty="0" smtClean="0"/>
              <a:t>дорожного движения</a:t>
            </a:r>
            <a:r>
              <a:rPr lang="ru-RU" sz="2800" dirty="0" smtClean="0"/>
              <a:t>», Москва,2007г</a:t>
            </a:r>
          </a:p>
          <a:p>
            <a:r>
              <a:rPr lang="ru-RU" sz="2800" dirty="0" smtClean="0"/>
              <a:t> 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apf.mail.ru/cgi-bin/readmsg?id=16300001152123213228;0;4&amp;exif=1&amp;full=1&amp;x-email=katya.khokhlova.1987%40mail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3400" y="228600"/>
            <a:ext cx="7924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n w="12700">
                  <a:solidFill>
                    <a:srgbClr val="92D05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«Жизнь есть дар, великий дар и тот, кто ее не ценит,</a:t>
            </a:r>
          </a:p>
          <a:p>
            <a:r>
              <a:rPr lang="ru-RU" sz="4800" b="1" dirty="0" smtClean="0">
                <a:ln w="12700">
                  <a:solidFill>
                    <a:srgbClr val="92D05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этого дара не заслуживает»</a:t>
            </a:r>
          </a:p>
          <a:p>
            <a:pPr algn="r"/>
            <a:r>
              <a:rPr lang="ru-RU" sz="4800" b="1" dirty="0" smtClean="0">
                <a:solidFill>
                  <a:srgbClr val="7030A0"/>
                </a:solidFill>
              </a:rPr>
              <a:t>Леонардо да Винчи</a:t>
            </a:r>
            <a:endParaRPr lang="ru-RU" sz="4800" b="1" dirty="0" smtClean="0">
              <a:ln w="12700">
                <a:solidFill>
                  <a:srgbClr val="92D050"/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r"/>
            <a:endParaRPr lang="ru-RU" sz="4800" b="1" dirty="0" smtClean="0">
              <a:ln w="12700">
                <a:solidFill>
                  <a:srgbClr val="92D050"/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210706_101913.jpg"/>
          <p:cNvPicPr>
            <a:picLocks noChangeAspect="1"/>
          </p:cNvPicPr>
          <p:nvPr/>
        </p:nvPicPr>
        <p:blipFill>
          <a:blip r:embed="rId3" cstate="print"/>
          <a:srcRect t="7466"/>
          <a:stretch>
            <a:fillRect/>
          </a:stretch>
        </p:blipFill>
        <p:spPr>
          <a:xfrm>
            <a:off x="152400" y="152400"/>
            <a:ext cx="4419600" cy="2833092"/>
          </a:xfrm>
          <a:prstGeom prst="rect">
            <a:avLst/>
          </a:prstGeom>
        </p:spPr>
      </p:pic>
      <p:pic>
        <p:nvPicPr>
          <p:cNvPr id="5" name="Рисунок 4" descr="20210708_09434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4760562" y="1487838"/>
            <a:ext cx="4194875" cy="4267200"/>
          </a:xfrm>
          <a:prstGeom prst="rect">
            <a:avLst/>
          </a:prstGeom>
        </p:spPr>
      </p:pic>
      <p:pic>
        <p:nvPicPr>
          <p:cNvPr id="6" name="Рисунок 5" descr="20210706_12555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14400" y="3124200"/>
            <a:ext cx="3048873" cy="35814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P1080481.JPG"/>
          <p:cNvPicPr>
            <a:picLocks noChangeAspect="1"/>
          </p:cNvPicPr>
          <p:nvPr/>
        </p:nvPicPr>
        <p:blipFill>
          <a:blip r:embed="rId3" cstate="print"/>
          <a:srcRect r="7037"/>
          <a:stretch>
            <a:fillRect/>
          </a:stretch>
        </p:blipFill>
        <p:spPr>
          <a:xfrm>
            <a:off x="0" y="0"/>
            <a:ext cx="2819400" cy="4043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 descr="P105077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67000" y="0"/>
            <a:ext cx="3657600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 descr="P312295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91200" y="4622800"/>
            <a:ext cx="3352800" cy="2235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Рисунок 20" descr="SAM_074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3962400"/>
            <a:ext cx="2667000" cy="2000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Рисунок 21" descr="P108054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553200" y="0"/>
            <a:ext cx="1885950" cy="2590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" name="Рисунок 23" descr="SAM_1139.JPG"/>
          <p:cNvPicPr>
            <a:picLocks noChangeAspect="1"/>
          </p:cNvPicPr>
          <p:nvPr/>
        </p:nvPicPr>
        <p:blipFill>
          <a:blip r:embed="rId8" cstate="print"/>
          <a:srcRect l="5000" t="10000" r="4167" b="7778"/>
          <a:stretch>
            <a:fillRect/>
          </a:stretch>
        </p:blipFill>
        <p:spPr>
          <a:xfrm>
            <a:off x="5715000" y="2435604"/>
            <a:ext cx="3429000" cy="2327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" name="Рисунок 25" descr="SAM_1141.JPG"/>
          <p:cNvPicPr>
            <a:picLocks noChangeAspect="1"/>
          </p:cNvPicPr>
          <p:nvPr/>
        </p:nvPicPr>
        <p:blipFill>
          <a:blip r:embed="rId9" cstate="print"/>
          <a:srcRect l="7500" t="15556" r="7500"/>
          <a:stretch>
            <a:fillRect/>
          </a:stretch>
        </p:blipFill>
        <p:spPr>
          <a:xfrm>
            <a:off x="2667000" y="2590800"/>
            <a:ext cx="3124200" cy="23278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" name="Рисунок 26" descr="imgpreviewCAXYG306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2590800" y="4876799"/>
            <a:ext cx="3200400" cy="20439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210608_095558.jpg"/>
          <p:cNvPicPr>
            <a:picLocks noChangeAspect="1"/>
          </p:cNvPicPr>
          <p:nvPr/>
        </p:nvPicPr>
        <p:blipFill>
          <a:blip r:embed="rId3" cstate="print"/>
          <a:srcRect l="18889"/>
          <a:stretch>
            <a:fillRect/>
          </a:stretch>
        </p:blipFill>
        <p:spPr>
          <a:xfrm rot="5400000">
            <a:off x="324698" y="-324696"/>
            <a:ext cx="3770207" cy="44196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20210608_101137.jpg"/>
          <p:cNvPicPr>
            <a:picLocks noChangeAspect="1"/>
          </p:cNvPicPr>
          <p:nvPr/>
        </p:nvPicPr>
        <p:blipFill>
          <a:blip r:embed="rId4" cstate="print"/>
          <a:srcRect t="17778" b="8889"/>
          <a:stretch>
            <a:fillRect/>
          </a:stretch>
        </p:blipFill>
        <p:spPr>
          <a:xfrm>
            <a:off x="4419600" y="0"/>
            <a:ext cx="4724400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G-0acccd0c9f6a1e7cf369da0c478ae227-V.jpg"/>
          <p:cNvPicPr>
            <a:picLocks noChangeAspect="1"/>
          </p:cNvPicPr>
          <p:nvPr/>
        </p:nvPicPr>
        <p:blipFill>
          <a:blip r:embed="rId5" cstate="print"/>
          <a:srcRect t="9434" r="16981" b="7547"/>
          <a:stretch>
            <a:fillRect/>
          </a:stretch>
        </p:blipFill>
        <p:spPr>
          <a:xfrm rot="5400000">
            <a:off x="536575" y="4213225"/>
            <a:ext cx="3022600" cy="2266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20210709_093558(0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5400000">
            <a:off x="5181600" y="3733800"/>
            <a:ext cx="2971800" cy="2971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иплом я пассажир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304800"/>
            <a:ext cx="4418493" cy="6248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 descr="20210806_085134.jpg"/>
          <p:cNvPicPr>
            <a:picLocks noChangeAspect="1"/>
          </p:cNvPicPr>
          <p:nvPr/>
        </p:nvPicPr>
        <p:blipFill>
          <a:blip r:embed="rId4" cstate="print"/>
          <a:srcRect t="11429" b="22857"/>
          <a:stretch>
            <a:fillRect/>
          </a:stretch>
        </p:blipFill>
        <p:spPr>
          <a:xfrm rot="5400000">
            <a:off x="4151811" y="1563189"/>
            <a:ext cx="5562600" cy="36554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5867400"/>
            <a:ext cx="846449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ПРОЕКТ «Школа дорожных наук»</a:t>
            </a:r>
            <a:endParaRPr lang="ru-RU" sz="4400" b="1" dirty="0">
              <a:ln w="12700">
                <a:solidFill>
                  <a:srgbClr val="FF00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1219200"/>
            <a:ext cx="8763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 w="17780" cmpd="sng">
                  <a:solidFill>
                    <a:srgbClr val="FF0000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Цель: </a:t>
            </a:r>
          </a:p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формировать и систематизировать знания детей по правилам дорожного движения, прививать навыки правильного поведения на улицах города, во дворе и городском транспорте, соблюдать и осознанно применять их.</a:t>
            </a:r>
            <a:endParaRPr lang="ru-RU" sz="32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5867400"/>
            <a:ext cx="846449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ПРОЕКТ «Школа дорожных наук»</a:t>
            </a:r>
            <a:endParaRPr lang="ru-RU" sz="4400" b="1" dirty="0">
              <a:ln w="12700">
                <a:solidFill>
                  <a:srgbClr val="FF00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228600"/>
            <a:ext cx="86868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Задачи: 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000" b="1" i="1" dirty="0" smtClean="0">
                <a:solidFill>
                  <a:srgbClr val="002060"/>
                </a:solidFill>
              </a:rPr>
              <a:t>Образовательные:</a:t>
            </a:r>
            <a:r>
              <a:rPr lang="ru-RU" sz="2000" i="1" dirty="0" smtClean="0">
                <a:solidFill>
                  <a:srgbClr val="002060"/>
                </a:solidFill>
              </a:rPr>
              <a:t/>
            </a:r>
            <a:br>
              <a:rPr lang="ru-RU" sz="2000" i="1" dirty="0" smtClean="0">
                <a:solidFill>
                  <a:srgbClr val="002060"/>
                </a:solidFill>
              </a:rPr>
            </a:br>
            <a:r>
              <a:rPr lang="ru-RU" sz="2000" i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- обучать детей дошкольного возраста безопасному поведению на дороге;</a:t>
            </a:r>
            <a:br>
              <a:rPr lang="ru-RU" sz="2000" i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</a:br>
            <a:r>
              <a:rPr lang="ru-RU" sz="2000" i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- познакомить со значением дорожных знаков, научить понимать их схематическое изображение для правильной ориентации на улицах, правилам поведения в транспортных средствах, на улице и т.п.</a:t>
            </a:r>
          </a:p>
          <a:p>
            <a:r>
              <a:rPr lang="ru-RU" sz="2000" b="1" i="1" dirty="0" smtClean="0">
                <a:solidFill>
                  <a:srgbClr val="002060"/>
                </a:solidFill>
              </a:rPr>
              <a:t>Развивающие:</a:t>
            </a:r>
            <a:r>
              <a:rPr lang="ru-RU" sz="2000" i="1" dirty="0" smtClean="0">
                <a:solidFill>
                  <a:srgbClr val="002060"/>
                </a:solidFill>
              </a:rPr>
              <a:t/>
            </a:r>
            <a:br>
              <a:rPr lang="ru-RU" sz="2000" i="1" dirty="0" smtClean="0">
                <a:solidFill>
                  <a:srgbClr val="002060"/>
                </a:solidFill>
              </a:rPr>
            </a:br>
            <a:r>
              <a:rPr lang="ru-RU" sz="2000" i="1" dirty="0" smtClean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- расширять словарный запас детей по дорожной лексике;</a:t>
            </a:r>
            <a:br>
              <a:rPr lang="ru-RU" sz="2000" i="1" dirty="0" smtClean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</a:rPr>
            </a:br>
            <a:r>
              <a:rPr lang="ru-RU" sz="2000" i="1" dirty="0" smtClean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- создать условия для сознательного изучения дошкольниками Правил дорожного движения;</a:t>
            </a:r>
            <a:br>
              <a:rPr lang="ru-RU" sz="2000" i="1" dirty="0" smtClean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</a:rPr>
            </a:br>
            <a:r>
              <a:rPr lang="ru-RU" sz="2000" i="1" dirty="0" smtClean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- повышать компетентность родителей по особенностям обучения дошкольников правил безопасного поведения на дороге, в транспорте, Правилам дорожного движения.</a:t>
            </a:r>
            <a:r>
              <a:rPr lang="ru-RU" sz="2000" i="1" dirty="0" smtClean="0">
                <a:solidFill>
                  <a:srgbClr val="002060"/>
                </a:solidFill>
              </a:rPr>
              <a:t/>
            </a:r>
            <a:br>
              <a:rPr lang="ru-RU" sz="2000" i="1" dirty="0" smtClean="0">
                <a:solidFill>
                  <a:srgbClr val="002060"/>
                </a:solidFill>
              </a:rPr>
            </a:br>
            <a:r>
              <a:rPr lang="ru-RU" sz="2000" b="1" i="1" dirty="0" smtClean="0">
                <a:solidFill>
                  <a:srgbClr val="002060"/>
                </a:solidFill>
              </a:rPr>
              <a:t>Воспитательные:</a:t>
            </a:r>
            <a:r>
              <a:rPr lang="ru-RU" sz="2000" i="1" dirty="0" smtClean="0">
                <a:solidFill>
                  <a:srgbClr val="002060"/>
                </a:solidFill>
              </a:rPr>
              <a:t/>
            </a:r>
            <a:br>
              <a:rPr lang="ru-RU" sz="2000" i="1" dirty="0" smtClean="0">
                <a:solidFill>
                  <a:srgbClr val="002060"/>
                </a:solidFill>
              </a:rPr>
            </a:br>
            <a:r>
              <a:rPr lang="ru-RU" sz="2000" i="1" dirty="0" smtClean="0">
                <a:ln>
                  <a:solidFill>
                    <a:srgbClr val="008000"/>
                  </a:solidFill>
                </a:ln>
                <a:solidFill>
                  <a:srgbClr val="008000"/>
                </a:solidFill>
              </a:rPr>
              <a:t>- воспитывать дисциплинированных и грамотных пешеходов и будущих водителей.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180</Words>
  <Application>Microsoft Office PowerPoint</Application>
  <PresentationFormat>Экран (4:3)</PresentationFormat>
  <Paragraphs>35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Вадим</dc:creator>
  <cp:lastModifiedBy>Вадим</cp:lastModifiedBy>
  <cp:revision>35</cp:revision>
  <dcterms:created xsi:type="dcterms:W3CDTF">2021-12-09T12:59:30Z</dcterms:created>
  <dcterms:modified xsi:type="dcterms:W3CDTF">2021-12-09T16:28:26Z</dcterms:modified>
</cp:coreProperties>
</file>