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56" r:id="rId2"/>
    <p:sldId id="257" r:id="rId3"/>
    <p:sldId id="258" r:id="rId4"/>
    <p:sldId id="259" r:id="rId5"/>
    <p:sldId id="263" r:id="rId6"/>
    <p:sldId id="260" r:id="rId7"/>
    <p:sldId id="266" r:id="rId8"/>
    <p:sldId id="261" r:id="rId9"/>
    <p:sldId id="269" r:id="rId10"/>
    <p:sldId id="270" r:id="rId11"/>
    <p:sldId id="264" r:id="rId12"/>
    <p:sldId id="267" r:id="rId13"/>
    <p:sldId id="268" r:id="rId14"/>
    <p:sldId id="262" r:id="rId15"/>
    <p:sldId id="273" r:id="rId16"/>
    <p:sldId id="272" r:id="rId17"/>
    <p:sldId id="271" r:id="rId18"/>
    <p:sldId id="265" r:id="rId19"/>
  </p:sldIdLst>
  <p:sldSz cx="9144000" cy="6858000" type="screen4x3"/>
  <p:notesSz cx="6858000" cy="9144000"/>
  <p:defaultTextStyle>
    <a:defPPr>
      <a:defRPr lang="en-US"/>
    </a:defPPr>
    <a:lvl1pPr marL="0" algn="l" defTabSz="914400" rtl="0" latinLnBrk="0">
      <a:defRPr sz="1800" kern="1200">
        <a:solidFill>
          <a:schemeClr val="tx1"/>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6" d="100"/>
          <a:sy n="76" d="100"/>
        </p:scale>
        <p:origin x="-1206" y="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885380F-20B0-44AB-9281-79826F6E2B32}" type="datetimeFigureOut">
              <a:rPr lang="ru-RU" smtClean="0"/>
              <a:pPr/>
              <a:t>25.06.2021</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FAA076F-734E-4AA9-9B3E-19C0A7DBCB12}" type="slidenum">
              <a:rPr lang="ru-RU" smtClean="0"/>
              <a:pPr/>
              <a:t>‹#›</a:t>
            </a:fld>
            <a:endParaRPr lang="ru-RU"/>
          </a:p>
        </p:txBody>
      </p:sp>
    </p:spTree>
    <p:extLst>
      <p:ext uri="{BB962C8B-B14F-4D97-AF65-F5344CB8AC3E}">
        <p14:creationId xmlns:p14="http://schemas.microsoft.com/office/powerpoint/2010/main" val="12620977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9FAA076F-734E-4AA9-9B3E-19C0A7DBCB12}" type="slidenum">
              <a:rPr lang="ru-RU" smtClean="0"/>
              <a:pPr/>
              <a:t>3</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EAF463A-BC7C-46EE-9F1E-7F377CCA4891}" type="datetimeFigureOut">
              <a:rPr lang="en-US" smtClean="0"/>
              <a:pPr/>
              <a:t>6/25/2021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EAF463A-BC7C-46EE-9F1E-7F377CCA4891}" type="datetimeFigureOut">
              <a:rPr lang="en-US" smtClean="0"/>
              <a:pPr/>
              <a:t>6/25/2021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add title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EAF463A-BC7C-46EE-9F1E-7F377CCA4891}" type="datetimeFigureOut">
              <a:rPr lang="en-US" smtClean="0"/>
              <a:pPr/>
              <a:t>6/25/2021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EAF463A-BC7C-46EE-9F1E-7F377CCA4891}" type="datetimeFigureOut">
              <a:rPr lang="en-US" smtClean="0"/>
              <a:pPr/>
              <a:t>6/25/2021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EAF463A-BC7C-46EE-9F1E-7F377CCA4891}" type="datetimeFigureOut">
              <a:rPr lang="en-US" smtClean="0"/>
              <a:pPr/>
              <a:t>6/25/2021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EAF463A-BC7C-46EE-9F1E-7F377CCA4891}" type="datetimeFigureOut">
              <a:rPr lang="en-US" smtClean="0"/>
              <a:pPr/>
              <a:t>6/25/2021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EAF463A-BC7C-46EE-9F1E-7F377CCA4891}" type="datetimeFigureOut">
              <a:rPr lang="en-US" smtClean="0"/>
              <a:pPr/>
              <a:t>6/25/2021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EAF463A-BC7C-46EE-9F1E-7F377CCA4891}" type="datetimeFigureOut">
              <a:rPr lang="en-US" smtClean="0"/>
              <a:pPr/>
              <a:t>6/25/2021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EAF463A-BC7C-46EE-9F1E-7F377CCA4891}" type="datetimeFigureOut">
              <a:rPr lang="en-US" smtClean="0"/>
              <a:pPr/>
              <a:t>6/25/2021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EAF463A-BC7C-46EE-9F1E-7F377CCA4891}" type="datetimeFigureOut">
              <a:rPr lang="en-US" smtClean="0"/>
              <a:pPr/>
              <a:t>6/25/2021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EAF463A-BC7C-46EE-9F1E-7F377CCA4891}" type="datetimeFigureOut">
              <a:rPr lang="en-US" smtClean="0"/>
              <a:pPr/>
              <a:t>6/25/2021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EAF463A-BC7C-46EE-9F1E-7F377CCA4891}" type="datetimeFigureOut">
              <a:rPr lang="en-US" smtClean="0"/>
              <a:pPr/>
              <a:t>6/25/2021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83448D-3A78-4528-A469-B745A65DA48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latinLnBrk="0">
        <a:spcBef>
          <a:spcPct val="0"/>
        </a:spcBef>
        <a:buNone/>
        <a:defRPr sz="4400" kern="1200">
          <a:solidFill>
            <a:schemeClr val="tx1"/>
          </a:solidFill>
          <a:latin typeface="+mj-lt"/>
          <a:ea typeface="+mj-ea"/>
          <a:cs typeface="+mj-cs"/>
        </a:defRPr>
      </a:lvl1pPr>
    </p:titleStyle>
    <p:bodyStyle>
      <a:lvl1pPr marL="342900" indent="-342900" algn="l" defTabSz="914400" rtl="0" latinLnBrk="0">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latinLnBrk="0">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latinLnBrk="0">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latinLnBrk="0">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latinLnBrk="0">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latinLnBrk="0">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latinLnBrk="0">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latinLnBrk="0">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latinLnBrk="0">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latinLnBrk="0">
        <a:defRPr sz="1800" kern="1200">
          <a:solidFill>
            <a:schemeClr val="tx1"/>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48.jpeg"/><Relationship Id="rId3" Type="http://schemas.openxmlformats.org/officeDocument/2006/relationships/image" Target="../media/image44.jpeg"/><Relationship Id="rId7" Type="http://schemas.openxmlformats.org/officeDocument/2006/relationships/image" Target="../media/image47.jpe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46.jpeg"/><Relationship Id="rId5" Type="http://schemas.openxmlformats.org/officeDocument/2006/relationships/image" Target="../media/image41.jpeg"/><Relationship Id="rId4" Type="http://schemas.openxmlformats.org/officeDocument/2006/relationships/image" Target="../media/image45.jpeg"/></Relationships>
</file>

<file path=ppt/slides/_rels/slide11.xml.rels><?xml version="1.0" encoding="UTF-8" standalone="yes"?>
<Relationships xmlns="http://schemas.openxmlformats.org/package/2006/relationships"><Relationship Id="rId3" Type="http://schemas.openxmlformats.org/officeDocument/2006/relationships/image" Target="../media/image49.jpeg"/><Relationship Id="rId7" Type="http://schemas.openxmlformats.org/officeDocument/2006/relationships/image" Target="../media/image53.jpe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52.jpeg"/><Relationship Id="rId5" Type="http://schemas.openxmlformats.org/officeDocument/2006/relationships/image" Target="../media/image51.jpeg"/><Relationship Id="rId4" Type="http://schemas.openxmlformats.org/officeDocument/2006/relationships/image" Target="../media/image50.jpeg"/></Relationships>
</file>

<file path=ppt/slides/_rels/slide12.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57.jpeg"/><Relationship Id="rId5" Type="http://schemas.openxmlformats.org/officeDocument/2006/relationships/image" Target="../media/image56.jpeg"/><Relationship Id="rId4" Type="http://schemas.openxmlformats.org/officeDocument/2006/relationships/image" Target="../media/image55.jpeg"/></Relationships>
</file>

<file path=ppt/slides/_rels/slide13.xml.rels><?xml version="1.0" encoding="UTF-8" standalone="yes"?>
<Relationships xmlns="http://schemas.openxmlformats.org/package/2006/relationships"><Relationship Id="rId3" Type="http://schemas.openxmlformats.org/officeDocument/2006/relationships/image" Target="../media/image58.jpeg"/><Relationship Id="rId7" Type="http://schemas.openxmlformats.org/officeDocument/2006/relationships/image" Target="../media/image62.jpe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61.jpeg"/><Relationship Id="rId5" Type="http://schemas.openxmlformats.org/officeDocument/2006/relationships/image" Target="../media/image60.jpeg"/><Relationship Id="rId4" Type="http://schemas.openxmlformats.org/officeDocument/2006/relationships/image" Target="../media/image59.jpeg"/></Relationships>
</file>

<file path=ppt/slides/_rels/slide14.xml.rels><?xml version="1.0" encoding="UTF-8" standalone="yes"?>
<Relationships xmlns="http://schemas.openxmlformats.org/package/2006/relationships"><Relationship Id="rId8" Type="http://schemas.openxmlformats.org/officeDocument/2006/relationships/image" Target="../media/image68.jpeg"/><Relationship Id="rId3" Type="http://schemas.openxmlformats.org/officeDocument/2006/relationships/image" Target="../media/image63.jpeg"/><Relationship Id="rId7" Type="http://schemas.openxmlformats.org/officeDocument/2006/relationships/image" Target="../media/image67.jpe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66.jpeg"/><Relationship Id="rId5" Type="http://schemas.openxmlformats.org/officeDocument/2006/relationships/image" Target="../media/image65.jpeg"/><Relationship Id="rId4" Type="http://schemas.openxmlformats.org/officeDocument/2006/relationships/image" Target="../media/image64.jpeg"/></Relationships>
</file>

<file path=ppt/slides/_rels/slide15.xml.rels><?xml version="1.0" encoding="UTF-8" standalone="yes"?>
<Relationships xmlns="http://schemas.openxmlformats.org/package/2006/relationships"><Relationship Id="rId3" Type="http://schemas.openxmlformats.org/officeDocument/2006/relationships/image" Target="../media/image69.jpe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72.jpeg"/><Relationship Id="rId5" Type="http://schemas.openxmlformats.org/officeDocument/2006/relationships/image" Target="../media/image71.jpeg"/><Relationship Id="rId4" Type="http://schemas.openxmlformats.org/officeDocument/2006/relationships/image" Target="../media/image70.jpeg"/></Relationships>
</file>

<file path=ppt/slides/_rels/slide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73.jpeg"/><Relationship Id="rId2" Type="http://schemas.openxmlformats.org/officeDocument/2006/relationships/image" Target="../media/image2.jpeg"/><Relationship Id="rId1" Type="http://schemas.openxmlformats.org/officeDocument/2006/relationships/slideLayout" Target="../slideLayouts/slideLayout2.xml"/><Relationship Id="rId5" Type="http://schemas.openxmlformats.org/officeDocument/2006/relationships/image" Target="../media/image75.jpeg"/><Relationship Id="rId4" Type="http://schemas.openxmlformats.org/officeDocument/2006/relationships/image" Target="../media/image74.jpeg"/></Relationships>
</file>

<file path=ppt/slides/_rels/slide18.xml.rels><?xml version="1.0" encoding="UTF-8" standalone="yes"?>
<Relationships xmlns="http://schemas.openxmlformats.org/package/2006/relationships"><Relationship Id="rId2" Type="http://schemas.openxmlformats.org/officeDocument/2006/relationships/image" Target="../media/image76.g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7"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8" Type="http://schemas.openxmlformats.org/officeDocument/2006/relationships/image" Target="../media/image12.jpeg"/><Relationship Id="rId3" Type="http://schemas.openxmlformats.org/officeDocument/2006/relationships/image" Target="../media/image2.jpeg"/><Relationship Id="rId7" Type="http://schemas.openxmlformats.org/officeDocument/2006/relationships/image" Target="../media/image11.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 Id="rId9" Type="http://schemas.openxmlformats.org/officeDocument/2006/relationships/image" Target="../media/image13.jpeg"/></Relationships>
</file>

<file path=ppt/slides/_rels/slide4.xml.rels><?xml version="1.0" encoding="UTF-8" standalone="yes"?>
<Relationships xmlns="http://schemas.openxmlformats.org/package/2006/relationships"><Relationship Id="rId3" Type="http://schemas.openxmlformats.org/officeDocument/2006/relationships/image" Target="../media/image14.jpeg"/><Relationship Id="rId7" Type="http://schemas.openxmlformats.org/officeDocument/2006/relationships/image" Target="../media/image18.jpe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jpeg"/></Relationships>
</file>

<file path=ppt/slides/_rels/slide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22.gif"/><Relationship Id="rId5" Type="http://schemas.openxmlformats.org/officeDocument/2006/relationships/image" Target="../media/image21.jpeg"/><Relationship Id="rId4" Type="http://schemas.openxmlformats.org/officeDocument/2006/relationships/image" Target="../media/image20.jpeg"/></Relationships>
</file>

<file path=ppt/slides/_rels/slide6.xml.rels><?xml version="1.0" encoding="UTF-8" standalone="yes"?>
<Relationships xmlns="http://schemas.openxmlformats.org/package/2006/relationships"><Relationship Id="rId3" Type="http://schemas.openxmlformats.org/officeDocument/2006/relationships/image" Target="../media/image23.jpeg"/><Relationship Id="rId7" Type="http://schemas.openxmlformats.org/officeDocument/2006/relationships/image" Target="../media/image27.jpe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26.jpeg"/><Relationship Id="rId5" Type="http://schemas.openxmlformats.org/officeDocument/2006/relationships/image" Target="../media/image25.jpeg"/><Relationship Id="rId4" Type="http://schemas.openxmlformats.org/officeDocument/2006/relationships/image" Target="../media/image24.jpeg"/></Relationships>
</file>

<file path=ppt/slides/_rels/slide7.xml.rels><?xml version="1.0" encoding="UTF-8" standalone="yes"?>
<Relationships xmlns="http://schemas.openxmlformats.org/package/2006/relationships"><Relationship Id="rId3" Type="http://schemas.openxmlformats.org/officeDocument/2006/relationships/image" Target="../media/image28.jpeg"/><Relationship Id="rId7" Type="http://schemas.openxmlformats.org/officeDocument/2006/relationships/image" Target="../media/image32.jpe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31.jpeg"/><Relationship Id="rId5" Type="http://schemas.openxmlformats.org/officeDocument/2006/relationships/image" Target="../media/image30.jpeg"/><Relationship Id="rId4" Type="http://schemas.openxmlformats.org/officeDocument/2006/relationships/image" Target="../media/image29.jpeg"/></Relationships>
</file>

<file path=ppt/slides/_rels/slide8.xml.rels><?xml version="1.0" encoding="UTF-8" standalone="yes"?>
<Relationships xmlns="http://schemas.openxmlformats.org/package/2006/relationships"><Relationship Id="rId8" Type="http://schemas.openxmlformats.org/officeDocument/2006/relationships/image" Target="../media/image38.jpeg"/><Relationship Id="rId3" Type="http://schemas.openxmlformats.org/officeDocument/2006/relationships/image" Target="../media/image33.jpeg"/><Relationship Id="rId7" Type="http://schemas.openxmlformats.org/officeDocument/2006/relationships/image" Target="../media/image37.jpe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36.jpeg"/><Relationship Id="rId5" Type="http://schemas.openxmlformats.org/officeDocument/2006/relationships/image" Target="../media/image35.jpeg"/><Relationship Id="rId4" Type="http://schemas.openxmlformats.org/officeDocument/2006/relationships/image" Target="../media/image34.jpeg"/></Relationships>
</file>

<file path=ppt/slides/_rels/slide9.xml.rels><?xml version="1.0" encoding="UTF-8" standalone="yes"?>
<Relationships xmlns="http://schemas.openxmlformats.org/package/2006/relationships"><Relationship Id="rId3" Type="http://schemas.openxmlformats.org/officeDocument/2006/relationships/image" Target="../media/image39.jpeg"/><Relationship Id="rId7" Type="http://schemas.openxmlformats.org/officeDocument/2006/relationships/image" Target="../media/image43.jpe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42.jpeg"/><Relationship Id="rId5" Type="http://schemas.openxmlformats.org/officeDocument/2006/relationships/image" Target="../media/image41.jpeg"/><Relationship Id="rId4" Type="http://schemas.openxmlformats.org/officeDocument/2006/relationships/image" Target="../media/image4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1752600"/>
            <a:ext cx="7772400" cy="1600199"/>
          </a:xfrm>
        </p:spPr>
        <p:txBody>
          <a:bodyPr>
            <a:normAutofit fontScale="90000"/>
          </a:bodyPr>
          <a:lstStyle/>
          <a:p>
            <a:r>
              <a:rPr lang="ru-RU" sz="4000" dirty="0" smtClean="0">
                <a:solidFill>
                  <a:srgbClr val="FF0000"/>
                </a:solidFill>
                <a:latin typeface="Times New Roman" pitchFamily="18" charset="0"/>
                <a:cs typeface="Times New Roman" pitchFamily="18" charset="0"/>
              </a:rPr>
              <a:t>Современные игрушки для детей дошкольного возраста</a:t>
            </a:r>
            <a:br>
              <a:rPr lang="ru-RU" sz="4000" dirty="0" smtClean="0">
                <a:solidFill>
                  <a:srgbClr val="FF0000"/>
                </a:solidFill>
                <a:latin typeface="Times New Roman" pitchFamily="18" charset="0"/>
                <a:cs typeface="Times New Roman" pitchFamily="18" charset="0"/>
              </a:rPr>
            </a:br>
            <a:endParaRPr lang="ru-RU" sz="4000" dirty="0">
              <a:solidFill>
                <a:srgbClr val="FF0000"/>
              </a:solidFill>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1371600" y="3657600"/>
            <a:ext cx="6400800" cy="1524000"/>
          </a:xfrm>
        </p:spPr>
        <p:txBody>
          <a:bodyPr>
            <a:normAutofit/>
          </a:bodyPr>
          <a:lstStyle/>
          <a:p>
            <a:endParaRPr lang="ru-RU" sz="2000" dirty="0" smtClean="0">
              <a:solidFill>
                <a:srgbClr val="7030A0"/>
              </a:solidFill>
              <a:latin typeface="Times New Roman" pitchFamily="18" charset="0"/>
              <a:cs typeface="Times New Roman" pitchFamily="18" charset="0"/>
            </a:endParaRPr>
          </a:p>
          <a:p>
            <a:endParaRPr lang="ru-RU" sz="2000" dirty="0" smtClean="0">
              <a:solidFill>
                <a:srgbClr val="7030A0"/>
              </a:solidFill>
              <a:latin typeface="Times New Roman" pitchFamily="18" charset="0"/>
              <a:cs typeface="Times New Roman" pitchFamily="18" charset="0"/>
            </a:endParaRPr>
          </a:p>
          <a:p>
            <a:r>
              <a:rPr lang="ru-RU" sz="2000" dirty="0" smtClean="0">
                <a:solidFill>
                  <a:srgbClr val="7030A0"/>
                </a:solidFill>
                <a:latin typeface="Times New Roman" pitchFamily="18" charset="0"/>
                <a:cs typeface="Times New Roman" pitchFamily="18" charset="0"/>
              </a:rPr>
              <a:t>Выполнила воспитатель: </a:t>
            </a:r>
            <a:r>
              <a:rPr lang="ru-RU" sz="2000" dirty="0" smtClean="0">
                <a:solidFill>
                  <a:srgbClr val="7030A0"/>
                </a:solidFill>
                <a:latin typeface="Times New Roman" pitchFamily="18" charset="0"/>
                <a:cs typeface="Times New Roman" pitchFamily="18" charset="0"/>
              </a:rPr>
              <a:t>Зельцер Татьяна Геннадиевна</a:t>
            </a:r>
            <a:endParaRPr lang="ru-RU" sz="2000" dirty="0" smtClean="0">
              <a:solidFill>
                <a:srgbClr val="7030A0"/>
              </a:solidFill>
              <a:latin typeface="Times New Roman" pitchFamily="18" charset="0"/>
              <a:cs typeface="Times New Roman" pitchFamily="18" charset="0"/>
            </a:endParaRPr>
          </a:p>
          <a:p>
            <a:endParaRPr lang="ru-RU" sz="2000" dirty="0" smtClean="0">
              <a:solidFill>
                <a:srgbClr val="7030A0"/>
              </a:solidFill>
              <a:latin typeface="Times New Roman" pitchFamily="18" charset="0"/>
              <a:cs typeface="Times New Roman" pitchFamily="18" charset="0"/>
            </a:endParaRPr>
          </a:p>
          <a:p>
            <a:endParaRPr lang="ru-RU" sz="2000" dirty="0" smtClean="0">
              <a:solidFill>
                <a:srgbClr val="7030A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84000"/>
            <a:lum/>
          </a:blip>
          <a:srcRect/>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630362"/>
          </a:xfrm>
        </p:spPr>
        <p:txBody>
          <a:bodyPr>
            <a:noAutofit/>
          </a:bodyPr>
          <a:lstStyle/>
          <a:p>
            <a:r>
              <a:rPr lang="ru-RU" sz="1400" dirty="0" smtClean="0">
                <a:latin typeface="Times New Roman" pitchFamily="18" charset="0"/>
                <a:cs typeface="Times New Roman" pitchFamily="18" charset="0"/>
              </a:rPr>
              <a:t>Несмотря на внушительный ассортимент мягких игрушек, подбираться они должны с учетом возраста малыша, чтобы игры с ними были абсолютно безопасными. Поэтому каждая игрушка, какой бы она ни была, должна соответствовать определенным критериям.</a:t>
            </a:r>
            <a:r>
              <a:rPr lang="ru-RU" sz="1400" dirty="0" smtClean="0"/>
              <a:t> </a:t>
            </a:r>
            <a:br>
              <a:rPr lang="ru-RU" sz="1400" dirty="0" smtClean="0"/>
            </a:br>
            <a:r>
              <a:rPr lang="ru-RU" sz="1400" dirty="0" smtClean="0">
                <a:latin typeface="Times New Roman" pitchFamily="18" charset="0"/>
                <a:cs typeface="Times New Roman" pitchFamily="18" charset="0"/>
              </a:rPr>
              <a:t>Мягкие музыкальные игрушки на вид выглядят, как обычные, их различие заключается лишь в том, что вовнутрь музыкальных игрушек вшиваются механизмы с кнопкой, при нажатии на которую игрушка начинает издавать различные звуки, заложенные в этот механизм, например, может звучать мелодия, песенка или же стихотворение.</a:t>
            </a:r>
            <a:br>
              <a:rPr lang="ru-RU" sz="1400" dirty="0" smtClean="0">
                <a:latin typeface="Times New Roman" pitchFamily="18" charset="0"/>
                <a:cs typeface="Times New Roman" pitchFamily="18" charset="0"/>
              </a:rPr>
            </a:br>
            <a:r>
              <a:rPr lang="ru-RU" sz="1400" dirty="0" smtClean="0">
                <a:latin typeface="Times New Roman" pitchFamily="18" charset="0"/>
                <a:cs typeface="Times New Roman" pitchFamily="18" charset="0"/>
              </a:rPr>
              <a:t>Такие игрушки очень полезны для детей, так как в поисках кнопки у малыша развивается мышление.</a:t>
            </a:r>
            <a:endParaRPr lang="ru-RU" sz="1400" dirty="0">
              <a:latin typeface="Times New Roman" pitchFamily="18" charset="0"/>
              <a:cs typeface="Times New Roman" pitchFamily="18" charset="0"/>
            </a:endParaRPr>
          </a:p>
        </p:txBody>
      </p:sp>
      <p:pic>
        <p:nvPicPr>
          <p:cNvPr id="4" name="Содержимое 3" descr="девочка с мишей.jpg"/>
          <p:cNvPicPr>
            <a:picLocks noGrp="1" noChangeAspect="1"/>
          </p:cNvPicPr>
          <p:nvPr>
            <p:ph idx="1"/>
          </p:nvPr>
        </p:nvPicPr>
        <p:blipFill>
          <a:blip r:embed="rId3"/>
          <a:stretch>
            <a:fillRect/>
          </a:stretch>
        </p:blipFill>
        <p:spPr>
          <a:xfrm>
            <a:off x="3429000" y="4419600"/>
            <a:ext cx="2110359" cy="2209800"/>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pic>
        <p:nvPicPr>
          <p:cNvPr id="5" name="Рисунок 4" descr="ёжик муз.jpg"/>
          <p:cNvPicPr>
            <a:picLocks noChangeAspect="1"/>
          </p:cNvPicPr>
          <p:nvPr/>
        </p:nvPicPr>
        <p:blipFill>
          <a:blip r:embed="rId4"/>
          <a:stretch>
            <a:fillRect/>
          </a:stretch>
        </p:blipFill>
        <p:spPr>
          <a:xfrm>
            <a:off x="304800" y="4495800"/>
            <a:ext cx="2466975" cy="1847850"/>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pic>
        <p:nvPicPr>
          <p:cNvPr id="6" name="Рисунок 5" descr="зайцы.jpg"/>
          <p:cNvPicPr>
            <a:picLocks noChangeAspect="1"/>
          </p:cNvPicPr>
          <p:nvPr/>
        </p:nvPicPr>
        <p:blipFill>
          <a:blip r:embed="rId5"/>
          <a:stretch>
            <a:fillRect/>
          </a:stretch>
        </p:blipFill>
        <p:spPr>
          <a:xfrm>
            <a:off x="6248400" y="4419600"/>
            <a:ext cx="2533650" cy="1924050"/>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pic>
        <p:nvPicPr>
          <p:cNvPr id="7" name="Рисунок 6" descr="малыш муз.jpg"/>
          <p:cNvPicPr>
            <a:picLocks noChangeAspect="1"/>
          </p:cNvPicPr>
          <p:nvPr/>
        </p:nvPicPr>
        <p:blipFill>
          <a:blip r:embed="rId6"/>
          <a:stretch>
            <a:fillRect/>
          </a:stretch>
        </p:blipFill>
        <p:spPr>
          <a:xfrm>
            <a:off x="2971799" y="2133600"/>
            <a:ext cx="3200401" cy="1986612"/>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pic>
        <p:nvPicPr>
          <p:cNvPr id="8" name="Рисунок 7" descr="солнышко.jpg"/>
          <p:cNvPicPr>
            <a:picLocks noChangeAspect="1"/>
          </p:cNvPicPr>
          <p:nvPr/>
        </p:nvPicPr>
        <p:blipFill>
          <a:blip r:embed="rId7"/>
          <a:stretch>
            <a:fillRect/>
          </a:stretch>
        </p:blipFill>
        <p:spPr>
          <a:xfrm>
            <a:off x="228600" y="2057400"/>
            <a:ext cx="2466975" cy="1905000"/>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pic>
        <p:nvPicPr>
          <p:cNvPr id="9" name="Рисунок 8" descr="муз зверьки.jpg"/>
          <p:cNvPicPr>
            <a:picLocks noChangeAspect="1"/>
          </p:cNvPicPr>
          <p:nvPr/>
        </p:nvPicPr>
        <p:blipFill>
          <a:blip r:embed="rId8"/>
          <a:stretch>
            <a:fillRect/>
          </a:stretch>
        </p:blipFill>
        <p:spPr>
          <a:xfrm>
            <a:off x="6400800" y="2057400"/>
            <a:ext cx="2466975" cy="1847850"/>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84000"/>
            <a:lum/>
          </a:blip>
          <a:srcRect/>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325562"/>
          </a:xfrm>
        </p:spPr>
        <p:txBody>
          <a:bodyPr>
            <a:noAutofit/>
          </a:bodyPr>
          <a:lstStyle/>
          <a:p>
            <a:pPr algn="just"/>
            <a:r>
              <a:rPr lang="ru-RU" sz="1400" dirty="0" smtClean="0">
                <a:latin typeface="Times New Roman" pitchFamily="18" charset="0"/>
                <a:cs typeface="Times New Roman" pitchFamily="18" charset="0"/>
              </a:rPr>
              <a:t>От изобилия игрушек голова идет кругом. Но многие из них приносят откровенный </a:t>
            </a:r>
            <a:r>
              <a:rPr lang="ru-RU" sz="1400" dirty="0" smtClean="0">
                <a:solidFill>
                  <a:srgbClr val="FF0000"/>
                </a:solidFill>
                <a:latin typeface="Times New Roman" pitchFamily="18" charset="0"/>
                <a:cs typeface="Times New Roman" pitchFamily="18" charset="0"/>
              </a:rPr>
              <a:t>вред </a:t>
            </a:r>
            <a:r>
              <a:rPr lang="ru-RU" sz="1400" dirty="0" smtClean="0">
                <a:latin typeface="Times New Roman" pitchFamily="18" charset="0"/>
                <a:cs typeface="Times New Roman" pitchFamily="18" charset="0"/>
              </a:rPr>
              <a:t>детской  душе и психике. Самым </a:t>
            </a:r>
            <a:r>
              <a:rPr lang="ru-RU" sz="1400" dirty="0" smtClean="0">
                <a:solidFill>
                  <a:srgbClr val="FF0000"/>
                </a:solidFill>
                <a:latin typeface="Times New Roman" pitchFamily="18" charset="0"/>
                <a:cs typeface="Times New Roman" pitchFamily="18" charset="0"/>
              </a:rPr>
              <a:t>"опасным" </a:t>
            </a:r>
            <a:r>
              <a:rPr lang="ru-RU" sz="1400" dirty="0" smtClean="0">
                <a:latin typeface="Times New Roman" pitchFamily="18" charset="0"/>
                <a:cs typeface="Times New Roman" pitchFamily="18" charset="0"/>
              </a:rPr>
              <a:t>игрушечным материалом по праву считается пластмасса. Ведь именно на ней чаще всего появляются сколы и трещины. Разбившись, пластмасса разлетается на множество мелких кусочков, каждый из которых представляет для малыша опасность. Чтобы не допустить подобных неприятностей, при покупке постарайтесь представить, какие механические нагрузки будет испытывать на себе игрушка вашего малыша.</a:t>
            </a:r>
            <a:endParaRPr lang="ru-RU" sz="1400" dirty="0">
              <a:latin typeface="Times New Roman" pitchFamily="18" charset="0"/>
              <a:cs typeface="Times New Roman" pitchFamily="18" charset="0"/>
            </a:endParaRPr>
          </a:p>
        </p:txBody>
      </p:sp>
      <p:pic>
        <p:nvPicPr>
          <p:cNvPr id="6" name="Содержимое 5" descr="телепузы.jpg"/>
          <p:cNvPicPr>
            <a:picLocks noGrp="1" noChangeAspect="1"/>
          </p:cNvPicPr>
          <p:nvPr>
            <p:ph idx="1"/>
          </p:nvPr>
        </p:nvPicPr>
        <p:blipFill>
          <a:blip r:embed="rId3"/>
          <a:stretch>
            <a:fillRect/>
          </a:stretch>
        </p:blipFill>
        <p:spPr>
          <a:xfrm>
            <a:off x="838200" y="4495800"/>
            <a:ext cx="2743200" cy="2048669"/>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pic>
        <p:nvPicPr>
          <p:cNvPr id="8" name="Рисунок 7" descr="вредят.jpg"/>
          <p:cNvPicPr>
            <a:picLocks noChangeAspect="1"/>
          </p:cNvPicPr>
          <p:nvPr/>
        </p:nvPicPr>
        <p:blipFill>
          <a:blip r:embed="rId4"/>
          <a:stretch>
            <a:fillRect/>
          </a:stretch>
        </p:blipFill>
        <p:spPr>
          <a:xfrm>
            <a:off x="762000" y="1752600"/>
            <a:ext cx="2768600" cy="2076450"/>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pic>
        <p:nvPicPr>
          <p:cNvPr id="5" name="Рисунок 4" descr="опасные.jpg"/>
          <p:cNvPicPr>
            <a:picLocks noChangeAspect="1"/>
          </p:cNvPicPr>
          <p:nvPr/>
        </p:nvPicPr>
        <p:blipFill>
          <a:blip r:embed="rId5"/>
          <a:stretch>
            <a:fillRect/>
          </a:stretch>
        </p:blipFill>
        <p:spPr>
          <a:xfrm>
            <a:off x="5562600" y="1828800"/>
            <a:ext cx="2809875" cy="2061951"/>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pic>
        <p:nvPicPr>
          <p:cNvPr id="9" name="Рисунок 8" descr="апасная.jpg"/>
          <p:cNvPicPr>
            <a:picLocks noChangeAspect="1"/>
          </p:cNvPicPr>
          <p:nvPr/>
        </p:nvPicPr>
        <p:blipFill>
          <a:blip r:embed="rId6"/>
          <a:stretch>
            <a:fillRect/>
          </a:stretch>
        </p:blipFill>
        <p:spPr>
          <a:xfrm>
            <a:off x="5562600" y="4495800"/>
            <a:ext cx="2733675" cy="1981200"/>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pic>
        <p:nvPicPr>
          <p:cNvPr id="10" name="Рисунок 9" descr="уточка череп.jpg"/>
          <p:cNvPicPr>
            <a:picLocks noChangeAspect="1"/>
          </p:cNvPicPr>
          <p:nvPr/>
        </p:nvPicPr>
        <p:blipFill>
          <a:blip r:embed="rId7"/>
          <a:stretch>
            <a:fillRect/>
          </a:stretch>
        </p:blipFill>
        <p:spPr>
          <a:xfrm>
            <a:off x="3810000" y="2895600"/>
            <a:ext cx="1524000" cy="1524000"/>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84000"/>
            <a:lum/>
          </a:blip>
          <a:srcRect/>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1400" b="1" dirty="0" smtClean="0">
                <a:solidFill>
                  <a:srgbClr val="FF0000"/>
                </a:solidFill>
                <a:latin typeface="Times New Roman" pitchFamily="18" charset="0"/>
                <a:cs typeface="Times New Roman" pitchFamily="18" charset="0"/>
              </a:rPr>
              <a:t>Современная тенденция - очеловечивание «малыша для малыша».</a:t>
            </a:r>
            <a:r>
              <a:rPr lang="ru-RU" sz="1400" b="1" dirty="0" smtClean="0">
                <a:latin typeface="Times New Roman" pitchFamily="18" charset="0"/>
                <a:cs typeface="Times New Roman" pitchFamily="18" charset="0"/>
              </a:rPr>
              <a:t> </a:t>
            </a:r>
            <a:r>
              <a:rPr lang="ru-RU" sz="1400" dirty="0" smtClean="0">
                <a:latin typeface="Times New Roman" pitchFamily="18" charset="0"/>
                <a:cs typeface="Times New Roman" pitchFamily="18" charset="0"/>
              </a:rPr>
              <a:t>Вершиной в этом направлении можно назвать куклу «</a:t>
            </a:r>
            <a:r>
              <a:rPr lang="ru-RU" sz="1400" dirty="0" err="1" smtClean="0">
                <a:latin typeface="Times New Roman" pitchFamily="18" charset="0"/>
                <a:cs typeface="Times New Roman" pitchFamily="18" charset="0"/>
              </a:rPr>
              <a:t>My</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Real</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Baby</a:t>
            </a:r>
            <a:r>
              <a:rPr lang="ru-RU" sz="1400" dirty="0" smtClean="0">
                <a:latin typeface="Times New Roman" pitchFamily="18" charset="0"/>
                <a:cs typeface="Times New Roman" pitchFamily="18" charset="0"/>
              </a:rPr>
              <a:t>». Она любопытна тем, что изобретена в лаборатории искусственного интеллекта и очень похожа на настоящего младенца. На ее маленьком личике может воспроизводиться около 15 различных эмоций, которые меняются в зависимости от того, что вы с ней делаете, как прикасаетесь, как с ней говорите. </a:t>
            </a:r>
            <a:endParaRPr lang="ru-RU" sz="1400" dirty="0">
              <a:latin typeface="Times New Roman" pitchFamily="18" charset="0"/>
              <a:cs typeface="Times New Roman" pitchFamily="18" charset="0"/>
            </a:endParaRPr>
          </a:p>
        </p:txBody>
      </p:sp>
      <p:pic>
        <p:nvPicPr>
          <p:cNvPr id="4" name="Содержимое 3" descr="ББ.jpg"/>
          <p:cNvPicPr>
            <a:picLocks noGrp="1" noChangeAspect="1"/>
          </p:cNvPicPr>
          <p:nvPr>
            <p:ph idx="1"/>
          </p:nvPr>
        </p:nvPicPr>
        <p:blipFill>
          <a:blip r:embed="rId3"/>
          <a:stretch>
            <a:fillRect/>
          </a:stretch>
        </p:blipFill>
        <p:spPr>
          <a:xfrm>
            <a:off x="3429000" y="4343400"/>
            <a:ext cx="2771209" cy="1950153"/>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pic>
        <p:nvPicPr>
          <p:cNvPr id="6" name="Рисунок 5" descr="беби.jpg"/>
          <p:cNvPicPr>
            <a:picLocks noChangeAspect="1"/>
          </p:cNvPicPr>
          <p:nvPr/>
        </p:nvPicPr>
        <p:blipFill>
          <a:blip r:embed="rId4"/>
          <a:stretch>
            <a:fillRect/>
          </a:stretch>
        </p:blipFill>
        <p:spPr>
          <a:xfrm>
            <a:off x="6477000" y="1676400"/>
            <a:ext cx="2286000" cy="2091447"/>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pic>
        <p:nvPicPr>
          <p:cNvPr id="7" name="Рисунок 6" descr="бебик.jpg"/>
          <p:cNvPicPr>
            <a:picLocks noChangeAspect="1"/>
          </p:cNvPicPr>
          <p:nvPr/>
        </p:nvPicPr>
        <p:blipFill>
          <a:blip r:embed="rId5"/>
          <a:stretch>
            <a:fillRect/>
          </a:stretch>
        </p:blipFill>
        <p:spPr>
          <a:xfrm>
            <a:off x="381000" y="1600200"/>
            <a:ext cx="2514600" cy="2266950"/>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pic>
        <p:nvPicPr>
          <p:cNvPr id="8" name="Рисунок 7" descr="бон.jpg"/>
          <p:cNvPicPr>
            <a:picLocks noChangeAspect="1"/>
          </p:cNvPicPr>
          <p:nvPr/>
        </p:nvPicPr>
        <p:blipFill>
          <a:blip r:embed="rId6"/>
          <a:stretch>
            <a:fillRect/>
          </a:stretch>
        </p:blipFill>
        <p:spPr>
          <a:xfrm>
            <a:off x="3810000" y="1676400"/>
            <a:ext cx="1962150" cy="2057401"/>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84000"/>
            <a:lum/>
          </a:blip>
          <a:srcRect/>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1400" dirty="0" smtClean="0"/>
              <a:t>«</a:t>
            </a:r>
            <a:r>
              <a:rPr lang="ru-RU" sz="1600" dirty="0" smtClean="0">
                <a:latin typeface="Times New Roman" pitchFamily="18" charset="0"/>
                <a:cs typeface="Times New Roman" pitchFamily="18" charset="0"/>
              </a:rPr>
              <a:t>Растим фотомодель», так говорят некоторые мамы, покупающие малышкам </a:t>
            </a:r>
            <a:r>
              <a:rPr lang="ru-RU" sz="1600" b="1" dirty="0" smtClean="0">
                <a:solidFill>
                  <a:srgbClr val="FF0000"/>
                </a:solidFill>
                <a:latin typeface="Times New Roman" pitchFamily="18" charset="0"/>
                <a:cs typeface="Times New Roman" pitchFamily="18" charset="0"/>
              </a:rPr>
              <a:t>куклу </a:t>
            </a:r>
            <a:r>
              <a:rPr lang="ru-RU" sz="1600" b="1" dirty="0" err="1" smtClean="0">
                <a:solidFill>
                  <a:srgbClr val="FF0000"/>
                </a:solidFill>
                <a:latin typeface="Times New Roman" pitchFamily="18" charset="0"/>
                <a:cs typeface="Times New Roman" pitchFamily="18" charset="0"/>
              </a:rPr>
              <a:t>Барби</a:t>
            </a:r>
            <a:r>
              <a:rPr lang="ru-RU" sz="1600" dirty="0" smtClean="0">
                <a:solidFill>
                  <a:srgbClr val="FF0000"/>
                </a:solidFill>
                <a:latin typeface="Times New Roman" pitchFamily="18" charset="0"/>
                <a:cs typeface="Times New Roman" pitchFamily="18" charset="0"/>
              </a:rPr>
              <a:t>. </a:t>
            </a:r>
            <a:r>
              <a:rPr lang="ru-RU" sz="1600" dirty="0" smtClean="0">
                <a:latin typeface="Times New Roman" pitchFamily="18" charset="0"/>
                <a:cs typeface="Times New Roman" pitchFamily="18" charset="0"/>
              </a:rPr>
              <a:t>Она была верным спутником не одного поколения девочек. Сейчас становится все больше и больше «</a:t>
            </a:r>
            <a:r>
              <a:rPr lang="ru-RU" sz="1600" dirty="0" err="1" smtClean="0">
                <a:latin typeface="Times New Roman" pitchFamily="18" charset="0"/>
                <a:cs typeface="Times New Roman" pitchFamily="18" charset="0"/>
              </a:rPr>
              <a:t>гламурных</a:t>
            </a:r>
            <a:r>
              <a:rPr lang="ru-RU" sz="1600" dirty="0" smtClean="0">
                <a:latin typeface="Times New Roman" pitchFamily="18" charset="0"/>
                <a:cs typeface="Times New Roman" pitchFamily="18" charset="0"/>
              </a:rPr>
              <a:t>» барышень, которые хотят себе </a:t>
            </a:r>
            <a:r>
              <a:rPr lang="ru-RU" sz="1600" dirty="0" err="1" smtClean="0">
                <a:latin typeface="Times New Roman" pitchFamily="18" charset="0"/>
                <a:cs typeface="Times New Roman" pitchFamily="18" charset="0"/>
              </a:rPr>
              <a:t>розовую</a:t>
            </a:r>
            <a:r>
              <a:rPr lang="ru-RU" sz="1600" dirty="0" smtClean="0">
                <a:latin typeface="Times New Roman" pitchFamily="18" charset="0"/>
                <a:cs typeface="Times New Roman" pitchFamily="18" charset="0"/>
              </a:rPr>
              <a:t> машинку, модные наряды, белоснежную улыбку и безукоризненного и богатого Кена. Популярнее </a:t>
            </a:r>
            <a:r>
              <a:rPr lang="ru-RU" sz="1600" dirty="0" err="1" smtClean="0">
                <a:latin typeface="Times New Roman" pitchFamily="18" charset="0"/>
                <a:cs typeface="Times New Roman" pitchFamily="18" charset="0"/>
              </a:rPr>
              <a:t>Барби</a:t>
            </a:r>
            <a:r>
              <a:rPr lang="ru-RU" sz="1600" dirty="0" smtClean="0">
                <a:latin typeface="Times New Roman" pitchFamily="18" charset="0"/>
                <a:cs typeface="Times New Roman" pitchFamily="18" charset="0"/>
              </a:rPr>
              <a:t> сегодня только </a:t>
            </a:r>
            <a:r>
              <a:rPr lang="ru-RU" sz="1600" b="1" dirty="0" smtClean="0">
                <a:solidFill>
                  <a:srgbClr val="FF0000"/>
                </a:solidFill>
                <a:latin typeface="Times New Roman" pitchFamily="18" charset="0"/>
                <a:cs typeface="Times New Roman" pitchFamily="18" charset="0"/>
              </a:rPr>
              <a:t>кукла </a:t>
            </a:r>
            <a:r>
              <a:rPr lang="ru-RU" sz="1600" b="1" dirty="0" err="1" smtClean="0">
                <a:solidFill>
                  <a:srgbClr val="FF0000"/>
                </a:solidFill>
                <a:latin typeface="Times New Roman" pitchFamily="18" charset="0"/>
                <a:cs typeface="Times New Roman" pitchFamily="18" charset="0"/>
              </a:rPr>
              <a:t>Братц</a:t>
            </a:r>
            <a:r>
              <a:rPr lang="ru-RU" sz="1600" dirty="0" smtClean="0">
                <a:latin typeface="Times New Roman" pitchFamily="18" charset="0"/>
                <a:cs typeface="Times New Roman" pitchFamily="18" charset="0"/>
              </a:rPr>
              <a:t>. Если </a:t>
            </a:r>
            <a:r>
              <a:rPr lang="ru-RU" sz="1600" dirty="0" err="1" smtClean="0">
                <a:latin typeface="Times New Roman" pitchFamily="18" charset="0"/>
                <a:cs typeface="Times New Roman" pitchFamily="18" charset="0"/>
              </a:rPr>
              <a:t>Барби</a:t>
            </a:r>
            <a:r>
              <a:rPr lang="ru-RU" sz="1600" dirty="0" smtClean="0">
                <a:latin typeface="Times New Roman" pitchFamily="18" charset="0"/>
                <a:cs typeface="Times New Roman" pitchFamily="18" charset="0"/>
              </a:rPr>
              <a:t> представляла собой куклу-женщину, то </a:t>
            </a:r>
            <a:r>
              <a:rPr lang="ru-RU" sz="1600" dirty="0" err="1" smtClean="0">
                <a:latin typeface="Times New Roman" pitchFamily="18" charset="0"/>
                <a:cs typeface="Times New Roman" pitchFamily="18" charset="0"/>
              </a:rPr>
              <a:t>Братц</a:t>
            </a:r>
            <a:r>
              <a:rPr lang="ru-RU" sz="1600" dirty="0" smtClean="0">
                <a:latin typeface="Times New Roman" pitchFamily="18" charset="0"/>
                <a:cs typeface="Times New Roman" pitchFamily="18" charset="0"/>
              </a:rPr>
              <a:t> - это непропорциональный подросток с утрированными чертами лица.</a:t>
            </a:r>
            <a:r>
              <a:rPr lang="ru-RU" sz="1400" dirty="0" smtClean="0"/>
              <a:t/>
            </a:r>
            <a:br>
              <a:rPr lang="ru-RU" sz="1400" dirty="0" smtClean="0"/>
            </a:br>
            <a:endParaRPr lang="ru-RU" sz="1400" dirty="0"/>
          </a:p>
        </p:txBody>
      </p:sp>
      <p:pic>
        <p:nvPicPr>
          <p:cNvPr id="4" name="Содержимое 3" descr="барби.jpg"/>
          <p:cNvPicPr>
            <a:picLocks noGrp="1" noChangeAspect="1"/>
          </p:cNvPicPr>
          <p:nvPr>
            <p:ph idx="1"/>
          </p:nvPr>
        </p:nvPicPr>
        <p:blipFill>
          <a:blip r:embed="rId3"/>
          <a:stretch>
            <a:fillRect/>
          </a:stretch>
        </p:blipFill>
        <p:spPr>
          <a:xfrm>
            <a:off x="5867400" y="4572000"/>
            <a:ext cx="2939498" cy="1981200"/>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pic>
        <p:nvPicPr>
          <p:cNvPr id="6" name="Рисунок 5" descr="БАРБИИ.jpg"/>
          <p:cNvPicPr>
            <a:picLocks noChangeAspect="1"/>
          </p:cNvPicPr>
          <p:nvPr/>
        </p:nvPicPr>
        <p:blipFill>
          <a:blip r:embed="rId4"/>
          <a:stretch>
            <a:fillRect/>
          </a:stretch>
        </p:blipFill>
        <p:spPr>
          <a:xfrm>
            <a:off x="381000" y="4495800"/>
            <a:ext cx="2895600" cy="2076091"/>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pic>
        <p:nvPicPr>
          <p:cNvPr id="7" name="Рисунок 6" descr="обе.jpg"/>
          <p:cNvPicPr>
            <a:picLocks noChangeAspect="1"/>
          </p:cNvPicPr>
          <p:nvPr/>
        </p:nvPicPr>
        <p:blipFill>
          <a:blip r:embed="rId5"/>
          <a:stretch>
            <a:fillRect/>
          </a:stretch>
        </p:blipFill>
        <p:spPr>
          <a:xfrm>
            <a:off x="3352800" y="1828800"/>
            <a:ext cx="2286000" cy="2286000"/>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pic>
        <p:nvPicPr>
          <p:cNvPr id="8" name="Рисунок 7" descr="берем.jpg"/>
          <p:cNvPicPr>
            <a:picLocks noChangeAspect="1"/>
          </p:cNvPicPr>
          <p:nvPr/>
        </p:nvPicPr>
        <p:blipFill>
          <a:blip r:embed="rId6"/>
          <a:stretch>
            <a:fillRect/>
          </a:stretch>
        </p:blipFill>
        <p:spPr>
          <a:xfrm>
            <a:off x="6324600" y="1447800"/>
            <a:ext cx="2301522" cy="2133600"/>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pic>
        <p:nvPicPr>
          <p:cNvPr id="10" name="Рисунок 9" descr="БАРбииииииииииииииииии.jpg"/>
          <p:cNvPicPr>
            <a:picLocks noChangeAspect="1"/>
          </p:cNvPicPr>
          <p:nvPr/>
        </p:nvPicPr>
        <p:blipFill>
          <a:blip r:embed="rId7"/>
          <a:stretch>
            <a:fillRect/>
          </a:stretch>
        </p:blipFill>
        <p:spPr>
          <a:xfrm>
            <a:off x="533400" y="1447800"/>
            <a:ext cx="2133600" cy="2419350"/>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84000"/>
            <a:lum/>
          </a:blip>
          <a:srcRect/>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1400" dirty="0" smtClean="0">
                <a:latin typeface="Times New Roman" pitchFamily="18" charset="0"/>
                <a:cs typeface="Times New Roman" pitchFamily="18" charset="0"/>
              </a:rPr>
              <a:t>Сейчас появилось огромное количество “</a:t>
            </a:r>
            <a:r>
              <a:rPr lang="ru-RU" sz="1400" dirty="0" smtClean="0">
                <a:solidFill>
                  <a:srgbClr val="FF0000"/>
                </a:solidFill>
                <a:latin typeface="Times New Roman" pitchFamily="18" charset="0"/>
                <a:cs typeface="Times New Roman" pitchFamily="18" charset="0"/>
              </a:rPr>
              <a:t>страшных игрушек”</a:t>
            </a:r>
            <a:r>
              <a:rPr lang="ru-RU" sz="1400" dirty="0" smtClean="0">
                <a:latin typeface="Times New Roman" pitchFamily="18" charset="0"/>
                <a:cs typeface="Times New Roman" pitchFamily="18" charset="0"/>
              </a:rPr>
              <a:t>, которые никак не ассоциируются у ребенка ни с образом человека, ни с образом обычного животного. Постоянное искажение образа человека — это современная тенденция культуры не только в игрушках, но и в фильмах и даже в книгах. </a:t>
            </a:r>
            <a:br>
              <a:rPr lang="ru-RU" sz="1400" dirty="0" smtClean="0">
                <a:latin typeface="Times New Roman" pitchFamily="18" charset="0"/>
                <a:cs typeface="Times New Roman" pitchFamily="18" charset="0"/>
              </a:rPr>
            </a:br>
            <a:endParaRPr lang="ru-RU" sz="1400" dirty="0">
              <a:latin typeface="Times New Roman" pitchFamily="18" charset="0"/>
              <a:cs typeface="Times New Roman" pitchFamily="18" charset="0"/>
            </a:endParaRPr>
          </a:p>
        </p:txBody>
      </p:sp>
      <p:pic>
        <p:nvPicPr>
          <p:cNvPr id="4" name="Содержимое 3" descr="рогатик.jpg"/>
          <p:cNvPicPr>
            <a:picLocks noGrp="1" noChangeAspect="1"/>
          </p:cNvPicPr>
          <p:nvPr>
            <p:ph idx="1"/>
          </p:nvPr>
        </p:nvPicPr>
        <p:blipFill>
          <a:blip r:embed="rId3"/>
          <a:stretch>
            <a:fillRect/>
          </a:stretch>
        </p:blipFill>
        <p:spPr>
          <a:xfrm>
            <a:off x="3733800" y="1447800"/>
            <a:ext cx="1620422" cy="2171700"/>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pic>
        <p:nvPicPr>
          <p:cNvPr id="5" name="Рисунок 4" descr="ужастики.jpg"/>
          <p:cNvPicPr>
            <a:picLocks noChangeAspect="1"/>
          </p:cNvPicPr>
          <p:nvPr/>
        </p:nvPicPr>
        <p:blipFill>
          <a:blip r:embed="rId4"/>
          <a:stretch>
            <a:fillRect/>
          </a:stretch>
        </p:blipFill>
        <p:spPr>
          <a:xfrm>
            <a:off x="6094429" y="4343400"/>
            <a:ext cx="2668571" cy="2143565"/>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pic>
        <p:nvPicPr>
          <p:cNvPr id="6" name="Рисунок 5" descr="ужас.jpg"/>
          <p:cNvPicPr>
            <a:picLocks noChangeAspect="1"/>
          </p:cNvPicPr>
          <p:nvPr/>
        </p:nvPicPr>
        <p:blipFill>
          <a:blip r:embed="rId5"/>
          <a:stretch>
            <a:fillRect/>
          </a:stretch>
        </p:blipFill>
        <p:spPr>
          <a:xfrm>
            <a:off x="457199" y="4343400"/>
            <a:ext cx="2576945" cy="2133600"/>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pic>
        <p:nvPicPr>
          <p:cNvPr id="7" name="Рисунок 6" descr="монстры.jpg"/>
          <p:cNvPicPr>
            <a:picLocks noChangeAspect="1"/>
          </p:cNvPicPr>
          <p:nvPr/>
        </p:nvPicPr>
        <p:blipFill>
          <a:blip r:embed="rId6"/>
          <a:stretch>
            <a:fillRect/>
          </a:stretch>
        </p:blipFill>
        <p:spPr>
          <a:xfrm>
            <a:off x="457200" y="1600200"/>
            <a:ext cx="2365243" cy="1771649"/>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pic>
        <p:nvPicPr>
          <p:cNvPr id="8" name="Рисунок 7" descr="бабайки.jpg"/>
          <p:cNvPicPr>
            <a:picLocks noChangeAspect="1"/>
          </p:cNvPicPr>
          <p:nvPr/>
        </p:nvPicPr>
        <p:blipFill>
          <a:blip r:embed="rId7"/>
          <a:stretch>
            <a:fillRect/>
          </a:stretch>
        </p:blipFill>
        <p:spPr>
          <a:xfrm>
            <a:off x="6172200" y="1752600"/>
            <a:ext cx="2362200" cy="1571937"/>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pic>
        <p:nvPicPr>
          <p:cNvPr id="9" name="Рисунок 8" descr="гроб.jpg"/>
          <p:cNvPicPr>
            <a:picLocks noChangeAspect="1"/>
          </p:cNvPicPr>
          <p:nvPr/>
        </p:nvPicPr>
        <p:blipFill>
          <a:blip r:embed="rId8"/>
          <a:stretch>
            <a:fillRect/>
          </a:stretch>
        </p:blipFill>
        <p:spPr>
          <a:xfrm>
            <a:off x="3505200" y="4419600"/>
            <a:ext cx="2171700" cy="2105025"/>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84000"/>
            <a:lum/>
          </a:blip>
          <a:srcRect/>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858962"/>
          </a:xfrm>
        </p:spPr>
        <p:txBody>
          <a:bodyPr>
            <a:noAutofit/>
          </a:bodyPr>
          <a:lstStyle/>
          <a:p>
            <a:r>
              <a:rPr lang="ru-RU" sz="1400" dirty="0" smtClean="0">
                <a:latin typeface="Times New Roman" pitchFamily="18" charset="0"/>
                <a:cs typeface="Times New Roman" pitchFamily="18" charset="0"/>
              </a:rPr>
              <a:t>Наверное, самыми спорными среди всех являются игрушки, представляющие </a:t>
            </a:r>
            <a:r>
              <a:rPr lang="ru-RU" sz="1400" dirty="0" smtClean="0">
                <a:solidFill>
                  <a:srgbClr val="FF0000"/>
                </a:solidFill>
                <a:latin typeface="Times New Roman" pitchFamily="18" charset="0"/>
                <a:cs typeface="Times New Roman" pitchFamily="18" charset="0"/>
              </a:rPr>
              <a:t>оружие.</a:t>
            </a:r>
            <a:r>
              <a:rPr lang="ru-RU" sz="1400" dirty="0" smtClean="0">
                <a:latin typeface="Times New Roman" pitchFamily="18" charset="0"/>
                <a:cs typeface="Times New Roman" pitchFamily="18" charset="0"/>
              </a:rPr>
              <a:t> Старые добрые пистолетики ожесточенно критикуют уже давно, и, тем не менее, дети продолжают с удовольствием играть в них. Действительно ли игрушечное оружие – опасная игрушка, которая развивает в ребенке агрессию и склонность к насилию? </a:t>
            </a:r>
            <a:r>
              <a:rPr lang="ru-RU" sz="1400" dirty="0" smtClean="0"/>
              <a:t> </a:t>
            </a:r>
            <a:r>
              <a:rPr lang="ru-RU" sz="1400" dirty="0" smtClean="0">
                <a:latin typeface="Times New Roman" pitchFamily="18" charset="0"/>
                <a:cs typeface="Times New Roman" pitchFamily="18" charset="0"/>
              </a:rPr>
              <a:t>Важно лишь понимать, что оружие – игрушка, которая может быть опасной, а это значит, что ребенок нуждается в объяснении и контроле. Необходимо без травмирующих подробностей, но все-таки объяснить, что убийство, война, человеческая боль – это плохо. Рассказать, что именно поэтому нельзя целиться в живых людей, даже из игрушечного пистолета. И наблюдать за тем, как именно ребенок играет со своим «оружием».</a:t>
            </a:r>
            <a:r>
              <a:rPr lang="ru-RU" sz="1400" dirty="0" smtClean="0"/>
              <a:t> </a:t>
            </a:r>
            <a:r>
              <a:rPr lang="ru-RU" sz="1400" dirty="0" smtClean="0">
                <a:latin typeface="Times New Roman" pitchFamily="18" charset="0"/>
                <a:cs typeface="Times New Roman" pitchFamily="18" charset="0"/>
              </a:rPr>
              <a:t>Мы можем как угодно относиться к проблеме выбора игрушек, считать их невинным развлечением. Факт остается фактом – игрушки, имитирующие оружие, созданы для игр, имитирующих убийство. </a:t>
            </a:r>
            <a:endParaRPr lang="ru-RU" sz="1400" dirty="0">
              <a:latin typeface="Times New Roman" pitchFamily="18" charset="0"/>
              <a:cs typeface="Times New Roman" pitchFamily="18" charset="0"/>
            </a:endParaRPr>
          </a:p>
        </p:txBody>
      </p:sp>
      <p:pic>
        <p:nvPicPr>
          <p:cNvPr id="4" name="Содержимое 3" descr="нож.jpg"/>
          <p:cNvPicPr>
            <a:picLocks noGrp="1" noChangeAspect="1"/>
          </p:cNvPicPr>
          <p:nvPr>
            <p:ph idx="1"/>
          </p:nvPr>
        </p:nvPicPr>
        <p:blipFill>
          <a:blip r:embed="rId3"/>
          <a:stretch>
            <a:fillRect/>
          </a:stretch>
        </p:blipFill>
        <p:spPr>
          <a:xfrm>
            <a:off x="6248400" y="2895600"/>
            <a:ext cx="2695575" cy="1924050"/>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pic>
        <p:nvPicPr>
          <p:cNvPr id="5" name="Рисунок 4" descr="оружие.jpg"/>
          <p:cNvPicPr>
            <a:picLocks noChangeAspect="1"/>
          </p:cNvPicPr>
          <p:nvPr/>
        </p:nvPicPr>
        <p:blipFill>
          <a:blip r:embed="rId4"/>
          <a:stretch>
            <a:fillRect/>
          </a:stretch>
        </p:blipFill>
        <p:spPr>
          <a:xfrm>
            <a:off x="3352800" y="4953000"/>
            <a:ext cx="2743200" cy="1666875"/>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pic>
        <p:nvPicPr>
          <p:cNvPr id="6" name="Рисунок 5" descr="автомат.jpg"/>
          <p:cNvPicPr>
            <a:picLocks noChangeAspect="1"/>
          </p:cNvPicPr>
          <p:nvPr/>
        </p:nvPicPr>
        <p:blipFill>
          <a:blip r:embed="rId5"/>
          <a:stretch>
            <a:fillRect/>
          </a:stretch>
        </p:blipFill>
        <p:spPr>
          <a:xfrm>
            <a:off x="457200" y="2895600"/>
            <a:ext cx="2714625" cy="1990725"/>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pic>
        <p:nvPicPr>
          <p:cNvPr id="8" name="Рисунок 7" descr="звёзды.jpg"/>
          <p:cNvPicPr>
            <a:picLocks noChangeAspect="1"/>
          </p:cNvPicPr>
          <p:nvPr/>
        </p:nvPicPr>
        <p:blipFill>
          <a:blip r:embed="rId6"/>
          <a:stretch>
            <a:fillRect/>
          </a:stretch>
        </p:blipFill>
        <p:spPr>
          <a:xfrm>
            <a:off x="3657600" y="2438400"/>
            <a:ext cx="2209800" cy="2209800"/>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84000"/>
            <a:lum/>
          </a:blip>
          <a:srcRect/>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9762"/>
          </a:xfrm>
        </p:spPr>
        <p:txBody>
          <a:bodyPr>
            <a:normAutofit/>
          </a:bodyPr>
          <a:lstStyle/>
          <a:p>
            <a:r>
              <a:rPr lang="ru-RU" sz="2000" dirty="0" smtClean="0">
                <a:solidFill>
                  <a:srgbClr val="FF0000"/>
                </a:solidFill>
                <a:latin typeface="Times New Roman" pitchFamily="18" charset="0"/>
                <a:cs typeface="Times New Roman" pitchFamily="18" charset="0"/>
              </a:rPr>
              <a:t>Несколько полезных советов по выбору игрушки:</a:t>
            </a:r>
            <a:endParaRPr lang="ru-RU" sz="2000" dirty="0">
              <a:solidFill>
                <a:srgbClr val="FF0000"/>
              </a:solidFill>
              <a:latin typeface="Times New Roman" pitchFamily="18" charset="0"/>
              <a:cs typeface="Times New Roman" pitchFamily="18" charset="0"/>
            </a:endParaRPr>
          </a:p>
        </p:txBody>
      </p:sp>
      <p:sp>
        <p:nvSpPr>
          <p:cNvPr id="3" name="Содержимое 2"/>
          <p:cNvSpPr>
            <a:spLocks noGrp="1"/>
          </p:cNvSpPr>
          <p:nvPr>
            <p:ph idx="1"/>
          </p:nvPr>
        </p:nvSpPr>
        <p:spPr>
          <a:xfrm>
            <a:off x="381000" y="914400"/>
            <a:ext cx="8305800" cy="5211763"/>
          </a:xfrm>
        </p:spPr>
        <p:txBody>
          <a:bodyPr>
            <a:normAutofit lnSpcReduction="10000"/>
          </a:bodyPr>
          <a:lstStyle/>
          <a:p>
            <a:pPr algn="just"/>
            <a:endParaRPr lang="ru-RU" sz="1400" dirty="0" smtClean="0">
              <a:latin typeface="Times New Roman" pitchFamily="18" charset="0"/>
              <a:cs typeface="Times New Roman" pitchFamily="18" charset="0"/>
            </a:endParaRPr>
          </a:p>
          <a:p>
            <a:pPr algn="just"/>
            <a:r>
              <a:rPr lang="ru-RU" sz="1400" dirty="0" smtClean="0">
                <a:latin typeface="Times New Roman" pitchFamily="18" charset="0"/>
                <a:cs typeface="Times New Roman" pitchFamily="18" charset="0"/>
              </a:rPr>
              <a:t>Игрушек не должно быть очень много. Ими не нужно заполнять всю комнату. Когда игрушек слишком много, утрачивается их ценность как культурного орудия, принадлежащего человеку, они подавляют личность ребенка.</a:t>
            </a:r>
          </a:p>
          <a:p>
            <a:pPr algn="just"/>
            <a:r>
              <a:rPr lang="ru-RU" sz="1400" dirty="0" smtClean="0">
                <a:latin typeface="Times New Roman" pitchFamily="18" charset="0"/>
                <a:cs typeface="Times New Roman" pitchFamily="18" charset="0"/>
              </a:rPr>
              <a:t>Хороши игрушки полифункциональные. Если это машина, то такая, которую можно разбирать, нагружать, разгружать и так далее.</a:t>
            </a:r>
          </a:p>
          <a:p>
            <a:pPr algn="just"/>
            <a:r>
              <a:rPr lang="ru-RU" sz="1400" dirty="0" smtClean="0">
                <a:latin typeface="Times New Roman" pitchFamily="18" charset="0"/>
                <a:cs typeface="Times New Roman" pitchFamily="18" charset="0"/>
              </a:rPr>
              <a:t>Выбирая игрушку, подумайте, каких качеств не хватает вашему ребенку: смелости, или сдержанности, или он чересчур застенчив. </a:t>
            </a:r>
          </a:p>
          <a:p>
            <a:pPr algn="just"/>
            <a:r>
              <a:rPr lang="ru-RU" sz="1400" dirty="0" smtClean="0">
                <a:latin typeface="Times New Roman" pitchFamily="18" charset="0"/>
                <a:cs typeface="Times New Roman" pitchFamily="18" charset="0"/>
              </a:rPr>
              <a:t>Какая игрушка могла бы помочь вашему ребенку справиться с его недостатками? То есть игрушка должна отвечать педагогическим установкам: чему она может научить, какие качества развить;</a:t>
            </a:r>
          </a:p>
          <a:p>
            <a:pPr algn="just"/>
            <a:r>
              <a:rPr lang="ru-RU" sz="1400" dirty="0" smtClean="0">
                <a:latin typeface="Times New Roman" pitchFamily="18" charset="0"/>
                <a:cs typeface="Times New Roman" pitchFamily="18" charset="0"/>
              </a:rPr>
              <a:t>Обращайте ваше особое внимание на то, чтобы ваш маленький ребёнок не играл с большим количеством шнуров, с прыгалками, лентами. Любой длинный шнур, лента, цепочки могут вызвать риск удушья.  </a:t>
            </a:r>
            <a:r>
              <a:rPr lang="ru-RU" sz="1400" dirty="0" smtClean="0"/>
              <a:t> </a:t>
            </a:r>
          </a:p>
          <a:p>
            <a:pPr algn="just"/>
            <a:r>
              <a:rPr lang="ru-RU" sz="1400" dirty="0" smtClean="0">
                <a:latin typeface="Times New Roman" pitchFamily="18" charset="0"/>
                <a:cs typeface="Times New Roman" pitchFamily="18" charset="0"/>
              </a:rPr>
              <a:t>Чтобы не навредить ребенку надо вдумчиво выбирать игрушки. Помнить о том, что они должны приносить определенную пользу душе.</a:t>
            </a:r>
          </a:p>
          <a:p>
            <a:pPr algn="just"/>
            <a:endParaRPr lang="ru-RU" sz="1400" dirty="0" smtClean="0">
              <a:latin typeface="Times New Roman" pitchFamily="18" charset="0"/>
              <a:cs typeface="Times New Roman" pitchFamily="18" charset="0"/>
            </a:endParaRPr>
          </a:p>
          <a:p>
            <a:pPr algn="just">
              <a:buNone/>
            </a:pPr>
            <a:r>
              <a:rPr lang="ru-RU" sz="1400" dirty="0" smtClean="0">
                <a:latin typeface="Times New Roman" pitchFamily="18" charset="0"/>
                <a:cs typeface="Times New Roman" pitchFamily="18" charset="0"/>
              </a:rPr>
              <a:t>       </a:t>
            </a:r>
            <a:r>
              <a:rPr lang="ru-RU" sz="1800" dirty="0" smtClean="0">
                <a:solidFill>
                  <a:srgbClr val="0070C0"/>
                </a:solidFill>
                <a:latin typeface="Times New Roman" pitchFamily="18" charset="0"/>
                <a:cs typeface="Times New Roman" pitchFamily="18" charset="0"/>
              </a:rPr>
              <a:t>Помощь взрослых не заканчивается предоставлением правильных игрушек. Важно дать игрушке жизнь, то есть ввести ее в игру, тогда ребенок с удовольствием подхватит это. Когда у ребенка получается что-то сделать самому, у него появляется блеск и радость в глазах.</a:t>
            </a:r>
          </a:p>
          <a:p>
            <a:pPr algn="just">
              <a:buNone/>
            </a:pPr>
            <a:endParaRPr lang="ru-RU" sz="1800" dirty="0" smtClean="0">
              <a:solidFill>
                <a:srgbClr val="0070C0"/>
              </a:solidFill>
              <a:latin typeface="Times New Roman" pitchFamily="18" charset="0"/>
              <a:cs typeface="Times New Roman" pitchFamily="18" charset="0"/>
            </a:endParaRPr>
          </a:p>
          <a:p>
            <a:pPr algn="just">
              <a:buNone/>
            </a:pPr>
            <a:r>
              <a:rPr lang="ru-RU" sz="1800" dirty="0" smtClean="0">
                <a:latin typeface="Times New Roman" pitchFamily="18" charset="0"/>
                <a:cs typeface="Times New Roman" pitchFamily="18" charset="0"/>
              </a:rPr>
              <a:t>                         </a:t>
            </a:r>
            <a:r>
              <a:rPr lang="ru-RU" sz="1800" dirty="0" smtClean="0"/>
              <a:t> </a:t>
            </a:r>
            <a:r>
              <a:rPr lang="ru-RU" sz="1800" dirty="0" smtClean="0">
                <a:solidFill>
                  <a:srgbClr val="FF0000"/>
                </a:solidFill>
                <a:latin typeface="Times New Roman" pitchFamily="18" charset="0"/>
                <a:cs typeface="Times New Roman" pitchFamily="18" charset="0"/>
              </a:rPr>
              <a:t>И конечно же, играйте в игрушки вместе с ребенком!</a:t>
            </a:r>
          </a:p>
          <a:p>
            <a:pPr algn="just"/>
            <a:endParaRPr lang="ru-RU" sz="1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84000"/>
            <a:lum/>
          </a:blip>
          <a:srcRect/>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81000" y="304800"/>
            <a:ext cx="8305800" cy="1524000"/>
          </a:xfrm>
        </p:spPr>
        <p:txBody>
          <a:bodyPr>
            <a:normAutofit/>
          </a:bodyPr>
          <a:lstStyle/>
          <a:p>
            <a:r>
              <a:rPr lang="ru-RU" sz="1600" dirty="0" smtClean="0">
                <a:latin typeface="Times New Roman" pitchFamily="18" charset="0"/>
                <a:cs typeface="Times New Roman" pitchFamily="18" charset="0"/>
              </a:rPr>
              <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 </a:t>
            </a:r>
            <a:r>
              <a:rPr lang="ru-RU" sz="1400" dirty="0" smtClean="0">
                <a:latin typeface="Times New Roman" pitchFamily="18" charset="0"/>
                <a:cs typeface="Times New Roman" pitchFamily="18" charset="0"/>
              </a:rPr>
              <a:t> </a:t>
            </a:r>
            <a:r>
              <a:rPr lang="ru-RU" sz="1600" dirty="0" smtClean="0">
                <a:latin typeface="Times New Roman" pitchFamily="18" charset="0"/>
                <a:cs typeface="Times New Roman" pitchFamily="18" charset="0"/>
              </a:rPr>
              <a:t/>
            </a:r>
            <a:br>
              <a:rPr lang="ru-RU" sz="1600" dirty="0" smtClean="0">
                <a:latin typeface="Times New Roman" pitchFamily="18" charset="0"/>
                <a:cs typeface="Times New Roman" pitchFamily="18" charset="0"/>
              </a:rPr>
            </a:br>
            <a:r>
              <a:rPr lang="ru-RU" sz="1400" dirty="0" smtClean="0"/>
              <a:t> </a:t>
            </a:r>
            <a:br>
              <a:rPr lang="ru-RU" sz="1400" dirty="0" smtClean="0"/>
            </a:br>
            <a:endParaRPr lang="ru-RU" sz="1400" dirty="0"/>
          </a:p>
        </p:txBody>
      </p:sp>
      <p:pic>
        <p:nvPicPr>
          <p:cNvPr id="4" name="Содержимое 3" descr="родители.jpg"/>
          <p:cNvPicPr>
            <a:picLocks noGrp="1" noChangeAspect="1"/>
          </p:cNvPicPr>
          <p:nvPr>
            <p:ph idx="1"/>
          </p:nvPr>
        </p:nvPicPr>
        <p:blipFill>
          <a:blip r:embed="rId3"/>
          <a:stretch>
            <a:fillRect/>
          </a:stretch>
        </p:blipFill>
        <p:spPr>
          <a:xfrm>
            <a:off x="609600" y="457200"/>
            <a:ext cx="3255390" cy="2438400"/>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pic>
        <p:nvPicPr>
          <p:cNvPr id="5" name="Рисунок 4" descr="родит.jpg"/>
          <p:cNvPicPr>
            <a:picLocks noChangeAspect="1"/>
          </p:cNvPicPr>
          <p:nvPr/>
        </p:nvPicPr>
        <p:blipFill>
          <a:blip r:embed="rId4"/>
          <a:stretch>
            <a:fillRect/>
          </a:stretch>
        </p:blipFill>
        <p:spPr>
          <a:xfrm>
            <a:off x="5029200" y="533400"/>
            <a:ext cx="3535441" cy="2362200"/>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pic>
        <p:nvPicPr>
          <p:cNvPr id="6" name="Рисунок 5" descr="дети.jpg"/>
          <p:cNvPicPr>
            <a:picLocks noChangeAspect="1"/>
          </p:cNvPicPr>
          <p:nvPr/>
        </p:nvPicPr>
        <p:blipFill>
          <a:blip r:embed="rId5"/>
          <a:stretch>
            <a:fillRect/>
          </a:stretch>
        </p:blipFill>
        <p:spPr>
          <a:xfrm>
            <a:off x="2844147" y="3429001"/>
            <a:ext cx="3785253" cy="2835286"/>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Picture 15" descr="f11b4e43d2c3"/>
          <p:cNvPicPr>
            <a:picLocks noGrp="1" noChangeAspect="1" noChangeArrowheads="1" noCrop="1"/>
          </p:cNvPicPr>
          <p:nvPr>
            <p:ph idx="1"/>
          </p:nvPr>
        </p:nvPicPr>
        <p:blipFill>
          <a:blip r:embed="rId2">
            <a:extLst>
              <a:ext uri="{28A0092B-C50C-407E-A947-70E740481C1C}">
                <a14:useLocalDpi xmlns:a14="http://schemas.microsoft.com/office/drawing/2010/main"/>
              </a:ext>
            </a:extLst>
          </a:blip>
          <a:srcRect/>
          <a:stretch>
            <a:fillRect/>
          </a:stretch>
        </p:blipFill>
        <p:spPr bwMode="auto">
          <a:xfrm>
            <a:off x="1403826" y="1600200"/>
            <a:ext cx="6336348"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84000"/>
            <a:lum/>
          </a:blip>
          <a:srcRect/>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52400"/>
            <a:ext cx="8229600" cy="1905000"/>
          </a:xfrm>
        </p:spPr>
        <p:txBody>
          <a:bodyPr>
            <a:normAutofit fontScale="90000"/>
          </a:bodyPr>
          <a:lstStyle/>
          <a:p>
            <a:r>
              <a:rPr lang="ru-RU" sz="1600" b="1" dirty="0" smtClean="0">
                <a:solidFill>
                  <a:srgbClr val="FF0000"/>
                </a:solidFill>
                <a:latin typeface="Times New Roman" pitchFamily="18" charset="0"/>
                <a:cs typeface="Times New Roman" pitchFamily="18" charset="0"/>
              </a:rPr>
              <a:t>Русские игрушки</a:t>
            </a:r>
            <a:r>
              <a:rPr lang="ru-RU" sz="1600" b="1" dirty="0" smtClean="0">
                <a:latin typeface="Times New Roman" pitchFamily="18" charset="0"/>
                <a:cs typeface="Times New Roman" pitchFamily="18" charset="0"/>
              </a:rPr>
              <a:t/>
            </a:r>
            <a:br>
              <a:rPr lang="ru-RU" sz="1600" b="1"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Игрушка в России до восемнадцатого века называлась потеха, </a:t>
            </a:r>
            <a:r>
              <a:rPr lang="ru-RU" sz="1600" dirty="0" err="1" smtClean="0">
                <a:latin typeface="Times New Roman" pitchFamily="18" charset="0"/>
                <a:cs typeface="Times New Roman" pitchFamily="18" charset="0"/>
              </a:rPr>
              <a:t>потешка</a:t>
            </a:r>
            <a:r>
              <a:rPr lang="ru-RU" sz="1600" dirty="0" smtClean="0">
                <a:latin typeface="Times New Roman" pitchFamily="18" charset="0"/>
                <a:cs typeface="Times New Roman" pitchFamily="18" charset="0"/>
              </a:rPr>
              <a:t>.</a:t>
            </a:r>
            <a:r>
              <a:rPr lang="ru-RU" sz="1600" dirty="0" smtClean="0"/>
              <a:t> </a:t>
            </a:r>
            <a:r>
              <a:rPr lang="ru-RU" sz="1600" dirty="0" smtClean="0">
                <a:latin typeface="Times New Roman" pitchFamily="18" charset="0"/>
                <a:cs typeface="Times New Roman" pitchFamily="18" charset="0"/>
              </a:rPr>
              <a:t>В Москве  игрушки продавались в Овощном, Пряничном и Потешном рядах, или изготовлялись дома. Игрушки — деревянные фигурки: лошадки, барашки, козлики, птички, медведи, петушки, собачки, львы, кошечки, мужички, немки (куклы); деревянные и глиняные сосуды, игрушечными ковшики, стаканы, чашки и так далее. Игрушечные домики, колодцы, избы, городки, беседки и т. д.</a:t>
            </a:r>
            <a:r>
              <a:rPr lang="ru-RU" sz="1400" dirty="0" smtClean="0"/>
              <a:t/>
            </a:r>
            <a:br>
              <a:rPr lang="ru-RU" sz="1400" dirty="0" smtClean="0"/>
            </a:br>
            <a:r>
              <a:rPr lang="ru-RU" sz="1600" dirty="0" smtClean="0">
                <a:latin typeface="Times New Roman" pitchFamily="18" charset="0"/>
                <a:cs typeface="Times New Roman" pitchFamily="18" charset="0"/>
              </a:rPr>
              <a:t/>
            </a:r>
            <a:br>
              <a:rPr lang="ru-RU" sz="1600" dirty="0" smtClean="0">
                <a:latin typeface="Times New Roman" pitchFamily="18" charset="0"/>
                <a:cs typeface="Times New Roman" pitchFamily="18" charset="0"/>
              </a:rPr>
            </a:br>
            <a:endParaRPr lang="ru-RU" sz="1400" dirty="0">
              <a:latin typeface="Times New Roman" pitchFamily="18" charset="0"/>
              <a:cs typeface="Times New Roman" pitchFamily="18" charset="0"/>
            </a:endParaRPr>
          </a:p>
        </p:txBody>
      </p:sp>
      <p:pic>
        <p:nvPicPr>
          <p:cNvPr id="4" name="Содержимое 3" descr="бычёк.jpg"/>
          <p:cNvPicPr>
            <a:picLocks noGrp="1" noChangeAspect="1"/>
          </p:cNvPicPr>
          <p:nvPr>
            <p:ph idx="1"/>
          </p:nvPr>
        </p:nvPicPr>
        <p:blipFill>
          <a:blip r:embed="rId3"/>
          <a:stretch>
            <a:fillRect/>
          </a:stretch>
        </p:blipFill>
        <p:spPr>
          <a:xfrm>
            <a:off x="838200" y="1752600"/>
            <a:ext cx="2619375" cy="1743075"/>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pic>
        <p:nvPicPr>
          <p:cNvPr id="5" name="Рисунок 4" descr="Лошадка.jpg"/>
          <p:cNvPicPr>
            <a:picLocks noChangeAspect="1"/>
          </p:cNvPicPr>
          <p:nvPr/>
        </p:nvPicPr>
        <p:blipFill>
          <a:blip r:embed="rId4"/>
          <a:stretch>
            <a:fillRect/>
          </a:stretch>
        </p:blipFill>
        <p:spPr>
          <a:xfrm>
            <a:off x="914400" y="4191000"/>
            <a:ext cx="2085975" cy="2133600"/>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pic>
        <p:nvPicPr>
          <p:cNvPr id="6" name="Рисунок 5" descr="медведи.jpg"/>
          <p:cNvPicPr>
            <a:picLocks noChangeAspect="1"/>
          </p:cNvPicPr>
          <p:nvPr/>
        </p:nvPicPr>
        <p:blipFill>
          <a:blip r:embed="rId5"/>
          <a:stretch>
            <a:fillRect/>
          </a:stretch>
        </p:blipFill>
        <p:spPr>
          <a:xfrm>
            <a:off x="4800600" y="1752600"/>
            <a:ext cx="3543300" cy="1752600"/>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pic>
        <p:nvPicPr>
          <p:cNvPr id="7" name="Рисунок 6" descr="лошадь.jpg"/>
          <p:cNvPicPr>
            <a:picLocks noChangeAspect="1"/>
          </p:cNvPicPr>
          <p:nvPr/>
        </p:nvPicPr>
        <p:blipFill>
          <a:blip r:embed="rId6"/>
          <a:stretch>
            <a:fillRect/>
          </a:stretch>
        </p:blipFill>
        <p:spPr>
          <a:xfrm>
            <a:off x="6324600" y="4267200"/>
            <a:ext cx="2095500" cy="2133600"/>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pic>
        <p:nvPicPr>
          <p:cNvPr id="8" name="Рисунок 7" descr="бычки.jpg"/>
          <p:cNvPicPr>
            <a:picLocks noChangeAspect="1"/>
          </p:cNvPicPr>
          <p:nvPr/>
        </p:nvPicPr>
        <p:blipFill>
          <a:blip r:embed="rId7"/>
          <a:stretch>
            <a:fillRect/>
          </a:stretch>
        </p:blipFill>
        <p:spPr>
          <a:xfrm>
            <a:off x="3429000" y="3810000"/>
            <a:ext cx="2562225" cy="1781175"/>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84000"/>
            <a:lum/>
          </a:blip>
          <a:srcRect/>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2011362"/>
          </a:xfrm>
        </p:spPr>
        <p:txBody>
          <a:bodyPr>
            <a:normAutofit fontScale="90000"/>
          </a:bodyPr>
          <a:lstStyle/>
          <a:p>
            <a:r>
              <a:rPr lang="ru-RU" sz="1600" dirty="0" smtClean="0">
                <a:latin typeface="Times New Roman" pitchFamily="18" charset="0"/>
                <a:cs typeface="Times New Roman" pitchFamily="18" charset="0"/>
              </a:rPr>
              <a:t>В старые времена люди хорошо понимали значение игры для передачи опыта от поколения к поколению. Даже в самых бедных семьях у детей были игрушки. Иногда куклой могло быть просто завернутое в тряпицы полено, с которым девочка играла в дочки-матери. Мало кто знает, что на Руси в приданое девушке полагалась корзина с куклами.</a:t>
            </a:r>
            <a:r>
              <a:rPr lang="ru-RU" sz="1400" dirty="0" smtClean="0"/>
              <a:t> </a:t>
            </a:r>
            <a:r>
              <a:rPr lang="ru-RU" sz="1600" dirty="0" smtClean="0">
                <a:latin typeface="Times New Roman" pitchFamily="18" charset="0"/>
                <a:cs typeface="Times New Roman" pitchFamily="18" charset="0"/>
              </a:rPr>
              <a:t>Хочется также упомянуть о том, что воспитанные в скромности великие княжны предпочитали играть в простые куклы, одетые в костюмы разных народов России, хотя у них были и дорогие куклы в великолепных нарядах Любимыми игрушками цесаревича были солдатики. Он устраивал с ними войны, маневры и парады. Уже в играх царские дети знакомились со славной историей своей страны, готовились к своему будущему предназначению.</a:t>
            </a:r>
            <a:r>
              <a:rPr lang="ru-RU" sz="1200" dirty="0" smtClean="0"/>
              <a:t/>
            </a:r>
            <a:br>
              <a:rPr lang="ru-RU" sz="1200" dirty="0" smtClean="0"/>
            </a:br>
            <a:r>
              <a:rPr lang="ru-RU" sz="1200" dirty="0" smtClean="0"/>
              <a:t> </a:t>
            </a:r>
            <a:r>
              <a:rPr lang="ru-RU" sz="1400" dirty="0" smtClean="0"/>
              <a:t/>
            </a:r>
            <a:br>
              <a:rPr lang="ru-RU" sz="1400" dirty="0" smtClean="0"/>
            </a:br>
            <a:endParaRPr lang="ru-RU" sz="1400" dirty="0">
              <a:latin typeface="Times New Roman" pitchFamily="18" charset="0"/>
              <a:cs typeface="Times New Roman" pitchFamily="18" charset="0"/>
            </a:endParaRPr>
          </a:p>
        </p:txBody>
      </p:sp>
      <p:pic>
        <p:nvPicPr>
          <p:cNvPr id="4" name="Содержимое 3" descr="приданое.jpg"/>
          <p:cNvPicPr>
            <a:picLocks noGrp="1" noChangeAspect="1"/>
          </p:cNvPicPr>
          <p:nvPr>
            <p:ph idx="1"/>
          </p:nvPr>
        </p:nvPicPr>
        <p:blipFill>
          <a:blip r:embed="rId4"/>
          <a:stretch>
            <a:fillRect/>
          </a:stretch>
        </p:blipFill>
        <p:spPr>
          <a:xfrm>
            <a:off x="3581400" y="2133600"/>
            <a:ext cx="2286000" cy="1714500"/>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pic>
        <p:nvPicPr>
          <p:cNvPr id="5" name="Рисунок 4" descr="тряпочная.jpg"/>
          <p:cNvPicPr>
            <a:picLocks noChangeAspect="1"/>
          </p:cNvPicPr>
          <p:nvPr/>
        </p:nvPicPr>
        <p:blipFill>
          <a:blip r:embed="rId5"/>
          <a:stretch>
            <a:fillRect/>
          </a:stretch>
        </p:blipFill>
        <p:spPr>
          <a:xfrm>
            <a:off x="762000" y="2057400"/>
            <a:ext cx="2438400" cy="1752600"/>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pic>
        <p:nvPicPr>
          <p:cNvPr id="7" name="Рисунок 6" descr="куклёшки.jpg"/>
          <p:cNvPicPr>
            <a:picLocks noChangeAspect="1"/>
          </p:cNvPicPr>
          <p:nvPr/>
        </p:nvPicPr>
        <p:blipFill>
          <a:blip r:embed="rId6"/>
          <a:stretch>
            <a:fillRect/>
          </a:stretch>
        </p:blipFill>
        <p:spPr>
          <a:xfrm>
            <a:off x="6324600" y="2133600"/>
            <a:ext cx="2447925" cy="1676400"/>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pic>
        <p:nvPicPr>
          <p:cNvPr id="8" name="Рисунок 7" descr="принцессы.jpg"/>
          <p:cNvPicPr>
            <a:picLocks noChangeAspect="1"/>
          </p:cNvPicPr>
          <p:nvPr/>
        </p:nvPicPr>
        <p:blipFill>
          <a:blip r:embed="rId7"/>
          <a:stretch>
            <a:fillRect/>
          </a:stretch>
        </p:blipFill>
        <p:spPr>
          <a:xfrm>
            <a:off x="762001" y="4038600"/>
            <a:ext cx="2514600" cy="1828800"/>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pic>
        <p:nvPicPr>
          <p:cNvPr id="9" name="Рисунок 8" descr="царские.jpg"/>
          <p:cNvPicPr>
            <a:picLocks noChangeAspect="1"/>
          </p:cNvPicPr>
          <p:nvPr/>
        </p:nvPicPr>
        <p:blipFill>
          <a:blip r:embed="rId8"/>
          <a:stretch>
            <a:fillRect/>
          </a:stretch>
        </p:blipFill>
        <p:spPr>
          <a:xfrm>
            <a:off x="6324600" y="4038600"/>
            <a:ext cx="2466975" cy="1752599"/>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pic>
        <p:nvPicPr>
          <p:cNvPr id="10" name="Рисунок 9" descr="Солдатики.jpg"/>
          <p:cNvPicPr>
            <a:picLocks noChangeAspect="1"/>
          </p:cNvPicPr>
          <p:nvPr/>
        </p:nvPicPr>
        <p:blipFill>
          <a:blip r:embed="rId9"/>
          <a:stretch>
            <a:fillRect/>
          </a:stretch>
        </p:blipFill>
        <p:spPr>
          <a:xfrm>
            <a:off x="3505200" y="4343400"/>
            <a:ext cx="2428875" cy="1885950"/>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84000"/>
            <a:lum/>
          </a:blip>
          <a:srcRect/>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04800"/>
            <a:ext cx="8229600" cy="1371600"/>
          </a:xfrm>
        </p:spPr>
        <p:txBody>
          <a:bodyPr>
            <a:normAutofit fontScale="90000"/>
          </a:bodyPr>
          <a:lstStyle/>
          <a:p>
            <a:r>
              <a:rPr lang="ru-RU" sz="1400" b="1" dirty="0" smtClean="0">
                <a:solidFill>
                  <a:srgbClr val="FF0000"/>
                </a:solidFill>
              </a:rPr>
              <a:t/>
            </a:r>
            <a:br>
              <a:rPr lang="ru-RU" sz="1400" b="1" dirty="0" smtClean="0">
                <a:solidFill>
                  <a:srgbClr val="FF0000"/>
                </a:solidFill>
              </a:rPr>
            </a:br>
            <a:r>
              <a:rPr lang="ru-RU" sz="1400" b="1" dirty="0" smtClean="0">
                <a:solidFill>
                  <a:srgbClr val="FF0000"/>
                </a:solidFill>
              </a:rPr>
              <a:t/>
            </a:r>
            <a:br>
              <a:rPr lang="ru-RU" sz="1400" b="1" dirty="0" smtClean="0">
                <a:solidFill>
                  <a:srgbClr val="FF0000"/>
                </a:solidFill>
              </a:rPr>
            </a:br>
            <a:r>
              <a:rPr lang="ru-RU" sz="1400" b="1" dirty="0" smtClean="0">
                <a:solidFill>
                  <a:srgbClr val="FF0000"/>
                </a:solidFill>
              </a:rPr>
              <a:t>Какие игрушки нужны детям </a:t>
            </a:r>
            <a:r>
              <a:rPr lang="ru-RU" sz="1400" b="1" dirty="0" smtClean="0"/>
              <a:t/>
            </a:r>
            <a:br>
              <a:rPr lang="ru-RU" sz="1400" b="1" dirty="0" smtClean="0"/>
            </a:br>
            <a:r>
              <a:rPr lang="ru-RU" sz="1400" dirty="0" smtClean="0">
                <a:latin typeface="Times New Roman" pitchFamily="18" charset="0"/>
                <a:cs typeface="Times New Roman" pitchFamily="18" charset="0"/>
              </a:rPr>
              <a:t>Современная игрушечная промышленность в условиях современной конкуренции постоянно создает что-то новенькое.</a:t>
            </a:r>
            <a:r>
              <a:rPr lang="ru-RU" sz="1400" dirty="0" smtClean="0"/>
              <a:t> </a:t>
            </a:r>
            <a:r>
              <a:rPr lang="ru-RU" sz="1400" dirty="0" smtClean="0">
                <a:latin typeface="Times New Roman" pitchFamily="18" charset="0"/>
                <a:cs typeface="Times New Roman" pitchFamily="18" charset="0"/>
              </a:rPr>
              <a:t>Большое количество современных игрушек призывно смотрит на родителей с витрин магазинов, хочется побаловать свое дитя, сделать ему приятный подарок, обрадовать. </a:t>
            </a:r>
            <a:r>
              <a:rPr lang="ru-RU" sz="1600" dirty="0" smtClean="0">
                <a:latin typeface="Times New Roman" pitchFamily="18" charset="0"/>
                <a:cs typeface="Times New Roman" pitchFamily="18" charset="0"/>
              </a:rPr>
              <a:t>Выбор такого подарка требует внимательного отношения. Первые игрушки малыша – Важно! Неваляшка считается традиционной игрушкой для детей. </a:t>
            </a:r>
            <a:r>
              <a:rPr lang="ru-RU" sz="1400" dirty="0" smtClean="0"/>
              <a:t/>
            </a:r>
            <a:br>
              <a:rPr lang="ru-RU" sz="1400" dirty="0" smtClean="0"/>
            </a:br>
            <a:endParaRPr lang="ru-RU" sz="1600" dirty="0">
              <a:latin typeface="Times New Roman" pitchFamily="18" charset="0"/>
              <a:cs typeface="Times New Roman" pitchFamily="18" charset="0"/>
            </a:endParaRPr>
          </a:p>
        </p:txBody>
      </p:sp>
      <p:pic>
        <p:nvPicPr>
          <p:cNvPr id="5" name="Рисунок 4" descr="погремушки.jpg"/>
          <p:cNvPicPr>
            <a:picLocks noChangeAspect="1"/>
          </p:cNvPicPr>
          <p:nvPr/>
        </p:nvPicPr>
        <p:blipFill>
          <a:blip r:embed="rId3"/>
          <a:stretch>
            <a:fillRect/>
          </a:stretch>
        </p:blipFill>
        <p:spPr>
          <a:xfrm>
            <a:off x="685800" y="1828800"/>
            <a:ext cx="2523688" cy="1809008"/>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6" name="Рисунок 5" descr="погремушк.jpg"/>
          <p:cNvPicPr>
            <a:picLocks noChangeAspect="1"/>
          </p:cNvPicPr>
          <p:nvPr/>
        </p:nvPicPr>
        <p:blipFill>
          <a:blip r:embed="rId4"/>
          <a:stretch>
            <a:fillRect/>
          </a:stretch>
        </p:blipFill>
        <p:spPr>
          <a:xfrm>
            <a:off x="762000" y="4572000"/>
            <a:ext cx="2514600" cy="167640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8" name="Рисунок 7" descr="невал.jpg"/>
          <p:cNvPicPr>
            <a:picLocks noChangeAspect="1"/>
          </p:cNvPicPr>
          <p:nvPr/>
        </p:nvPicPr>
        <p:blipFill>
          <a:blip r:embed="rId5"/>
          <a:stretch>
            <a:fillRect/>
          </a:stretch>
        </p:blipFill>
        <p:spPr>
          <a:xfrm>
            <a:off x="6172200" y="1905000"/>
            <a:ext cx="2362200" cy="1730534"/>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10" name="Рисунок 9" descr="нева.jpg"/>
          <p:cNvPicPr>
            <a:picLocks noChangeAspect="1"/>
          </p:cNvPicPr>
          <p:nvPr/>
        </p:nvPicPr>
        <p:blipFill>
          <a:blip r:embed="rId6"/>
          <a:stretch>
            <a:fillRect/>
          </a:stretch>
        </p:blipFill>
        <p:spPr>
          <a:xfrm>
            <a:off x="3733800" y="2667000"/>
            <a:ext cx="2012245" cy="23622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1" name="Рисунок 10" descr="неваляшки.jpg"/>
          <p:cNvPicPr>
            <a:picLocks noChangeAspect="1"/>
          </p:cNvPicPr>
          <p:nvPr/>
        </p:nvPicPr>
        <p:blipFill>
          <a:blip r:embed="rId7"/>
          <a:stretch>
            <a:fillRect/>
          </a:stretch>
        </p:blipFill>
        <p:spPr>
          <a:xfrm>
            <a:off x="6172200" y="4572000"/>
            <a:ext cx="2438400" cy="167640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14" name="Содержимое 13"/>
          <p:cNvSpPr>
            <a:spLocks noGrp="1"/>
          </p:cNvSpPr>
          <p:nvPr>
            <p:ph idx="1"/>
          </p:nvPr>
        </p:nvSpPr>
        <p:spPr>
          <a:xfrm flipH="1">
            <a:off x="8991599" y="1524000"/>
            <a:ext cx="45719" cy="762000"/>
          </a:xfrm>
        </p:spPr>
        <p:txBody>
          <a:bodyPr/>
          <a:lstStyle/>
          <a:p>
            <a:endParaRPr lang="ru-RU"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84000"/>
            <a:lum/>
          </a:blip>
          <a:srcRect/>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8229600" cy="1143000"/>
          </a:xfrm>
        </p:spPr>
        <p:txBody>
          <a:bodyPr>
            <a:normAutofit fontScale="90000"/>
          </a:bodyPr>
          <a:lstStyle/>
          <a:p>
            <a:r>
              <a:rPr lang="ru-RU" sz="1600" b="1" dirty="0" smtClean="0">
                <a:solidFill>
                  <a:srgbClr val="FF0000"/>
                </a:solidFill>
                <a:latin typeface="Times New Roman" pitchFamily="18" charset="0"/>
                <a:cs typeface="Times New Roman" pitchFamily="18" charset="0"/>
              </a:rPr>
              <a:t>Матрёшка</a:t>
            </a:r>
            <a:r>
              <a:rPr lang="ru-RU" sz="1600" dirty="0" smtClean="0">
                <a:solidFill>
                  <a:srgbClr val="FF0000"/>
                </a:solidFill>
                <a:latin typeface="Times New Roman" pitchFamily="18" charset="0"/>
                <a:cs typeface="Times New Roman" pitchFamily="18" charset="0"/>
              </a:rPr>
              <a:t> </a:t>
            </a:r>
            <a:r>
              <a:rPr lang="ru-RU" sz="1600" dirty="0" smtClean="0">
                <a:latin typeface="Times New Roman" pitchFamily="18" charset="0"/>
                <a:cs typeface="Times New Roman" pitchFamily="18" charset="0"/>
              </a:rPr>
              <a:t>— русская деревянная  игрушка ,в виде расписной куклы, внутри которой находятся подобные ей куклы меньшего размера. Число вложенных кукол обычно от трёх и более. Обычно они имеют форму в виде яйца с плоским донцем и состоят из двух частей: верхней и нижней. Детям нравится играть с ними</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 </a:t>
            </a:r>
            <a:r>
              <a:rPr lang="ru-RU" sz="1400" dirty="0" smtClean="0"/>
              <a:t/>
            </a:r>
            <a:br>
              <a:rPr lang="ru-RU" sz="1400" dirty="0" smtClean="0"/>
            </a:br>
            <a:endParaRPr lang="ru-RU" sz="1400" dirty="0"/>
          </a:p>
        </p:txBody>
      </p:sp>
      <p:pic>
        <p:nvPicPr>
          <p:cNvPr id="4" name="Содержимое 3" descr="Матрёша.jpg"/>
          <p:cNvPicPr>
            <a:picLocks noGrp="1" noChangeAspect="1"/>
          </p:cNvPicPr>
          <p:nvPr>
            <p:ph idx="1"/>
          </p:nvPr>
        </p:nvPicPr>
        <p:blipFill>
          <a:blip r:embed="rId3"/>
          <a:stretch>
            <a:fillRect/>
          </a:stretch>
        </p:blipFill>
        <p:spPr>
          <a:xfrm>
            <a:off x="5105400" y="1143000"/>
            <a:ext cx="3420932" cy="2276475"/>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pic>
        <p:nvPicPr>
          <p:cNvPr id="5" name="Рисунок 4" descr="Мотря.jpg"/>
          <p:cNvPicPr>
            <a:picLocks noChangeAspect="1"/>
          </p:cNvPicPr>
          <p:nvPr/>
        </p:nvPicPr>
        <p:blipFill>
          <a:blip r:embed="rId4"/>
          <a:stretch>
            <a:fillRect/>
          </a:stretch>
        </p:blipFill>
        <p:spPr>
          <a:xfrm>
            <a:off x="685800" y="1143000"/>
            <a:ext cx="3420933" cy="2276475"/>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pic>
        <p:nvPicPr>
          <p:cNvPr id="6" name="Рисунок 5" descr="Котя Км.jpg"/>
          <p:cNvPicPr>
            <a:picLocks noChangeAspect="1"/>
          </p:cNvPicPr>
          <p:nvPr/>
        </p:nvPicPr>
        <p:blipFill>
          <a:blip r:embed="rId5"/>
          <a:stretch>
            <a:fillRect/>
          </a:stretch>
        </p:blipFill>
        <p:spPr>
          <a:xfrm>
            <a:off x="685800" y="3886200"/>
            <a:ext cx="3276600" cy="2401017"/>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pic>
        <p:nvPicPr>
          <p:cNvPr id="8" name="Picture 3" descr="C:\Documents and Settings\1\Рабочий стол\аним\цццц.gif"/>
          <p:cNvPicPr>
            <a:picLocks noChangeAspect="1" noChangeArrowheads="1" noCrop="1"/>
          </p:cNvPicPr>
          <p:nvPr/>
        </p:nvPicPr>
        <p:blipFill>
          <a:blip r:embed="rId6"/>
          <a:srcRect/>
          <a:stretch>
            <a:fillRect/>
          </a:stretch>
        </p:blipFill>
        <p:spPr bwMode="auto">
          <a:xfrm>
            <a:off x="5410200" y="5334000"/>
            <a:ext cx="2857500" cy="1057275"/>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84000"/>
            <a:lum/>
          </a:blip>
          <a:srcRect/>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1600" b="1" dirty="0" smtClean="0">
                <a:solidFill>
                  <a:srgbClr val="FF0000"/>
                </a:solidFill>
                <a:latin typeface="Times New Roman" pitchFamily="18" charset="0"/>
                <a:cs typeface="Times New Roman" pitchFamily="18" charset="0"/>
              </a:rPr>
              <a:t> Неваляшка </a:t>
            </a:r>
            <a:r>
              <a:rPr lang="ru-RU" sz="1600" dirty="0" smtClean="0">
                <a:latin typeface="Times New Roman" pitchFamily="18" charset="0"/>
                <a:cs typeface="Times New Roman" pitchFamily="18" charset="0"/>
              </a:rPr>
              <a:t>считается традиционной игрушкой для детей. В самом  раннем возрасте детям очень нравится обнаруживать новые интересные предметы, и поэтому ребенок с удовольствием играет в куклу-неваляшку. Стоит ему уронить эту игрушку, как она тут же самостоятельно принимает стоячее положение.</a:t>
            </a:r>
            <a:r>
              <a:rPr lang="ru-RU" sz="1400" dirty="0" smtClean="0"/>
              <a:t/>
            </a:r>
            <a:br>
              <a:rPr lang="ru-RU" sz="1400" dirty="0" smtClean="0"/>
            </a:br>
            <a:endParaRPr lang="ru-RU" sz="1400" dirty="0">
              <a:latin typeface="Times New Roman" pitchFamily="18" charset="0"/>
              <a:cs typeface="Times New Roman" pitchFamily="18" charset="0"/>
            </a:endParaRPr>
          </a:p>
        </p:txBody>
      </p:sp>
      <p:pic>
        <p:nvPicPr>
          <p:cNvPr id="4" name="Содержимое 3" descr="неваляшечки.jpg"/>
          <p:cNvPicPr>
            <a:picLocks noGrp="1" noChangeAspect="1"/>
          </p:cNvPicPr>
          <p:nvPr>
            <p:ph idx="1"/>
          </p:nvPr>
        </p:nvPicPr>
        <p:blipFill>
          <a:blip r:embed="rId3"/>
          <a:stretch>
            <a:fillRect/>
          </a:stretch>
        </p:blipFill>
        <p:spPr>
          <a:xfrm>
            <a:off x="1143000" y="1295400"/>
            <a:ext cx="2666999" cy="197748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7" name="Рисунок 6" descr="ребёнок и невал.jpg"/>
          <p:cNvPicPr>
            <a:picLocks noChangeAspect="1"/>
          </p:cNvPicPr>
          <p:nvPr/>
        </p:nvPicPr>
        <p:blipFill>
          <a:blip r:embed="rId4"/>
          <a:stretch>
            <a:fillRect/>
          </a:stretch>
        </p:blipFill>
        <p:spPr>
          <a:xfrm>
            <a:off x="5181600" y="1295400"/>
            <a:ext cx="2667000" cy="198112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9" name="TextBox 8"/>
          <p:cNvSpPr txBox="1"/>
          <p:nvPr/>
        </p:nvSpPr>
        <p:spPr>
          <a:xfrm>
            <a:off x="533400" y="3505200"/>
            <a:ext cx="7848600" cy="738664"/>
          </a:xfrm>
          <a:prstGeom prst="rect">
            <a:avLst/>
          </a:prstGeom>
          <a:noFill/>
        </p:spPr>
        <p:txBody>
          <a:bodyPr wrap="square" rtlCol="0">
            <a:spAutoFit/>
          </a:bodyPr>
          <a:lstStyle/>
          <a:p>
            <a:r>
              <a:rPr lang="ru-RU" sz="1400" b="1" dirty="0" smtClean="0">
                <a:solidFill>
                  <a:srgbClr val="FF0000"/>
                </a:solidFill>
                <a:latin typeface="Times New Roman" pitchFamily="18" charset="0"/>
                <a:cs typeface="Times New Roman" pitchFamily="18" charset="0"/>
              </a:rPr>
              <a:t>Полезные игрушки </a:t>
            </a:r>
            <a:r>
              <a:rPr lang="ru-RU" sz="1400" dirty="0" smtClean="0">
                <a:latin typeface="Times New Roman" pitchFamily="18" charset="0"/>
                <a:cs typeface="Times New Roman" pitchFamily="18" charset="0"/>
              </a:rPr>
              <a:t>— это традиционные игрушки, в которые дети играли испокон века: обычные куклы, мягкие игрушки, детские столовые приборы, солдатики, машинки. Потому что игра — это создание воображаемого пространства, мира и игрушка не должна ребенку в этом препятствовать.</a:t>
            </a:r>
            <a:endParaRPr lang="ru-RU" dirty="0"/>
          </a:p>
        </p:txBody>
      </p:sp>
      <p:pic>
        <p:nvPicPr>
          <p:cNvPr id="10" name="Рисунок 9" descr="кук.jpg"/>
          <p:cNvPicPr>
            <a:picLocks noChangeAspect="1"/>
          </p:cNvPicPr>
          <p:nvPr/>
        </p:nvPicPr>
        <p:blipFill>
          <a:blip r:embed="rId5"/>
          <a:stretch>
            <a:fillRect/>
          </a:stretch>
        </p:blipFill>
        <p:spPr>
          <a:xfrm>
            <a:off x="685800" y="4343400"/>
            <a:ext cx="1905000" cy="2362200"/>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pic>
        <p:nvPicPr>
          <p:cNvPr id="11" name="Рисунок 10" descr="кукла.jpg"/>
          <p:cNvPicPr>
            <a:picLocks noChangeAspect="1"/>
          </p:cNvPicPr>
          <p:nvPr/>
        </p:nvPicPr>
        <p:blipFill>
          <a:blip r:embed="rId6"/>
          <a:stretch>
            <a:fillRect/>
          </a:stretch>
        </p:blipFill>
        <p:spPr>
          <a:xfrm>
            <a:off x="6858000" y="4343400"/>
            <a:ext cx="1733550" cy="2381250"/>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pic>
        <p:nvPicPr>
          <p:cNvPr id="12" name="Рисунок 11" descr="куколка.jpg"/>
          <p:cNvPicPr>
            <a:picLocks noChangeAspect="1"/>
          </p:cNvPicPr>
          <p:nvPr/>
        </p:nvPicPr>
        <p:blipFill>
          <a:blip r:embed="rId7"/>
          <a:stretch>
            <a:fillRect/>
          </a:stretch>
        </p:blipFill>
        <p:spPr>
          <a:xfrm>
            <a:off x="3733800" y="4343400"/>
            <a:ext cx="1981200" cy="2305050"/>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84000"/>
            <a:lum/>
          </a:blip>
          <a:srcRect/>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1400" b="1" dirty="0" smtClean="0">
                <a:solidFill>
                  <a:srgbClr val="FF0000"/>
                </a:solidFill>
                <a:latin typeface="Times New Roman" pitchFamily="18" charset="0"/>
                <a:cs typeface="Times New Roman" pitchFamily="18" charset="0"/>
              </a:rPr>
              <a:t>Кукла </a:t>
            </a:r>
            <a:r>
              <a:rPr lang="ru-RU" sz="1400" dirty="0" smtClean="0">
                <a:solidFill>
                  <a:srgbClr val="FF0000"/>
                </a:solidFill>
                <a:latin typeface="Times New Roman" pitchFamily="18" charset="0"/>
                <a:cs typeface="Times New Roman" pitchFamily="18" charset="0"/>
              </a:rPr>
              <a:t>-</a:t>
            </a:r>
            <a:r>
              <a:rPr lang="ru-RU" sz="1400" dirty="0" smtClean="0">
                <a:latin typeface="Times New Roman" pitchFamily="18" charset="0"/>
                <a:cs typeface="Times New Roman" pitchFamily="18" charset="0"/>
              </a:rPr>
              <a:t> одна из интереснейших страниц в истории культуры. Человек соединен с куклой куда более прочно, чем мы сегодня можем представить. Кукла, повторяя человека и отталкиваясь от него, связана с ним физическими, психологическими и мировоззренческими связями.</a:t>
            </a:r>
            <a:endParaRPr lang="ru-RU" sz="1400" dirty="0">
              <a:latin typeface="Times New Roman" pitchFamily="18" charset="0"/>
              <a:cs typeface="Times New Roman" pitchFamily="18" charset="0"/>
            </a:endParaRPr>
          </a:p>
        </p:txBody>
      </p:sp>
      <p:pic>
        <p:nvPicPr>
          <p:cNvPr id="4" name="Содержимое 3" descr="красная ш.jpg"/>
          <p:cNvPicPr>
            <a:picLocks noGrp="1" noChangeAspect="1"/>
          </p:cNvPicPr>
          <p:nvPr>
            <p:ph idx="1"/>
          </p:nvPr>
        </p:nvPicPr>
        <p:blipFill>
          <a:blip r:embed="rId3"/>
          <a:stretch>
            <a:fillRect/>
          </a:stretch>
        </p:blipFill>
        <p:spPr>
          <a:xfrm>
            <a:off x="762000" y="3886200"/>
            <a:ext cx="1847850" cy="2466975"/>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pic>
        <p:nvPicPr>
          <p:cNvPr id="5" name="Рисунок 4" descr="кук.jpg"/>
          <p:cNvPicPr>
            <a:picLocks noChangeAspect="1"/>
          </p:cNvPicPr>
          <p:nvPr/>
        </p:nvPicPr>
        <p:blipFill>
          <a:blip r:embed="rId4"/>
          <a:stretch>
            <a:fillRect/>
          </a:stretch>
        </p:blipFill>
        <p:spPr>
          <a:xfrm>
            <a:off x="6477000" y="3962400"/>
            <a:ext cx="1847850" cy="2466975"/>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pic>
        <p:nvPicPr>
          <p:cNvPr id="6" name="Рисунок 5" descr="куколка.jpg"/>
          <p:cNvPicPr>
            <a:picLocks noChangeAspect="1"/>
          </p:cNvPicPr>
          <p:nvPr/>
        </p:nvPicPr>
        <p:blipFill>
          <a:blip r:embed="rId5"/>
          <a:stretch>
            <a:fillRect/>
          </a:stretch>
        </p:blipFill>
        <p:spPr>
          <a:xfrm>
            <a:off x="3733800" y="2286000"/>
            <a:ext cx="1600200" cy="2857500"/>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pic>
        <p:nvPicPr>
          <p:cNvPr id="7" name="Рисунок 6" descr="куколки.jpg"/>
          <p:cNvPicPr>
            <a:picLocks noChangeAspect="1"/>
          </p:cNvPicPr>
          <p:nvPr/>
        </p:nvPicPr>
        <p:blipFill>
          <a:blip r:embed="rId6"/>
          <a:stretch>
            <a:fillRect/>
          </a:stretch>
        </p:blipFill>
        <p:spPr>
          <a:xfrm>
            <a:off x="685800" y="1524000"/>
            <a:ext cx="2619375" cy="1743075"/>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pic>
        <p:nvPicPr>
          <p:cNvPr id="8" name="Рисунок 7" descr="невеста.jpg"/>
          <p:cNvPicPr>
            <a:picLocks noChangeAspect="1"/>
          </p:cNvPicPr>
          <p:nvPr/>
        </p:nvPicPr>
        <p:blipFill>
          <a:blip r:embed="rId7"/>
          <a:stretch>
            <a:fillRect/>
          </a:stretch>
        </p:blipFill>
        <p:spPr>
          <a:xfrm>
            <a:off x="5715000" y="1524000"/>
            <a:ext cx="2619375" cy="1819275"/>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84000"/>
            <a:lum/>
          </a:blip>
          <a:srcRect/>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325562"/>
          </a:xfrm>
        </p:spPr>
        <p:txBody>
          <a:bodyPr>
            <a:noAutofit/>
          </a:bodyPr>
          <a:lstStyle/>
          <a:p>
            <a:r>
              <a:rPr lang="ru-RU" sz="1400" dirty="0" smtClean="0">
                <a:latin typeface="Times New Roman" pitchFamily="18" charset="0"/>
                <a:cs typeface="Times New Roman" pitchFamily="18" charset="0"/>
              </a:rPr>
              <a:t>Сегодня существует огромный выбор </a:t>
            </a:r>
            <a:r>
              <a:rPr lang="ru-RU" sz="1400" b="1" dirty="0" smtClean="0">
                <a:solidFill>
                  <a:srgbClr val="FF0000"/>
                </a:solidFill>
                <a:latin typeface="Times New Roman" pitchFamily="18" charset="0"/>
                <a:cs typeface="Times New Roman" pitchFamily="18" charset="0"/>
              </a:rPr>
              <a:t>игрушек для мальчиков</a:t>
            </a:r>
            <a:r>
              <a:rPr lang="ru-RU" sz="1400" b="1" dirty="0" smtClean="0">
                <a:latin typeface="Times New Roman" pitchFamily="18" charset="0"/>
                <a:cs typeface="Times New Roman" pitchFamily="18" charset="0"/>
              </a:rPr>
              <a:t> </a:t>
            </a:r>
            <a:r>
              <a:rPr lang="ru-RU" sz="1400" dirty="0" smtClean="0">
                <a:latin typeface="Times New Roman" pitchFamily="18" charset="0"/>
                <a:cs typeface="Times New Roman" pitchFamily="18" charset="0"/>
              </a:rPr>
              <a:t>и сделать правильный выбор не так уж просто. Порой нам кажется, что у ребенка игрушек уже достаточно и покупать новые игрушки совсем не обязательно. Поверьте, это не так! Время не стоит на месте, игрушки меняются, стремительно совершенствуются, а </a:t>
            </a:r>
            <a:r>
              <a:rPr lang="ru-RU" sz="1400" b="1" dirty="0" smtClean="0">
                <a:solidFill>
                  <a:srgbClr val="FF0000"/>
                </a:solidFill>
                <a:latin typeface="Times New Roman" pitchFamily="18" charset="0"/>
                <a:cs typeface="Times New Roman" pitchFamily="18" charset="0"/>
              </a:rPr>
              <a:t>современным мальчикам</a:t>
            </a:r>
            <a:r>
              <a:rPr lang="ru-RU" sz="1400" dirty="0" smtClean="0">
                <a:solidFill>
                  <a:srgbClr val="FF0000"/>
                </a:solidFill>
                <a:latin typeface="Times New Roman" pitchFamily="18" charset="0"/>
                <a:cs typeface="Times New Roman" pitchFamily="18" charset="0"/>
              </a:rPr>
              <a:t> </a:t>
            </a:r>
            <a:r>
              <a:rPr lang="ru-RU" sz="1400" dirty="0" smtClean="0">
                <a:latin typeface="Times New Roman" pitchFamily="18" charset="0"/>
                <a:cs typeface="Times New Roman" pitchFamily="18" charset="0"/>
              </a:rPr>
              <a:t>нужны </a:t>
            </a:r>
            <a:r>
              <a:rPr lang="ru-RU" sz="1400" b="1" dirty="0" smtClean="0">
                <a:solidFill>
                  <a:srgbClr val="FF0000"/>
                </a:solidFill>
                <a:latin typeface="Times New Roman" pitchFamily="18" charset="0"/>
                <a:cs typeface="Times New Roman" pitchFamily="18" charset="0"/>
              </a:rPr>
              <a:t>современные игрушки</a:t>
            </a:r>
            <a:r>
              <a:rPr lang="ru-RU" sz="1400" dirty="0" smtClean="0">
                <a:latin typeface="Times New Roman" pitchFamily="18" charset="0"/>
                <a:cs typeface="Times New Roman" pitchFamily="18" charset="0"/>
              </a:rPr>
              <a:t>! Ведь наши мальчики должны идти в ногу со временем, нельзя забывать, </a:t>
            </a:r>
            <a:r>
              <a:rPr lang="ru-RU" sz="1400" b="1" dirty="0" smtClean="0">
                <a:solidFill>
                  <a:srgbClr val="FF0000"/>
                </a:solidFill>
                <a:latin typeface="Times New Roman" pitchFamily="18" charset="0"/>
                <a:cs typeface="Times New Roman" pitchFamily="18" charset="0"/>
              </a:rPr>
              <a:t>как важны</a:t>
            </a:r>
            <a:r>
              <a:rPr lang="ru-RU" sz="1400" dirty="0" smtClean="0">
                <a:solidFill>
                  <a:srgbClr val="FF0000"/>
                </a:solidFill>
                <a:latin typeface="Times New Roman" pitchFamily="18" charset="0"/>
                <a:cs typeface="Times New Roman" pitchFamily="18" charset="0"/>
              </a:rPr>
              <a:t> </a:t>
            </a:r>
            <a:r>
              <a:rPr lang="ru-RU" sz="1400" b="1" dirty="0" smtClean="0">
                <a:solidFill>
                  <a:srgbClr val="FF0000"/>
                </a:solidFill>
                <a:latin typeface="Times New Roman" pitchFamily="18" charset="0"/>
                <a:cs typeface="Times New Roman" pitchFamily="18" charset="0"/>
              </a:rPr>
              <a:t>игрушки для развития ребёнка</a:t>
            </a:r>
            <a:r>
              <a:rPr lang="ru-RU" sz="1400" dirty="0" smtClean="0">
                <a:latin typeface="Times New Roman" pitchFamily="18" charset="0"/>
                <a:cs typeface="Times New Roman" pitchFamily="18" charset="0"/>
              </a:rPr>
              <a:t>, и то, что взрослому кажется игрой, на самом деле очень важный процесс обучения и познания! </a:t>
            </a:r>
            <a:endParaRPr lang="ru-RU" sz="1400" dirty="0">
              <a:latin typeface="Times New Roman" pitchFamily="18" charset="0"/>
              <a:cs typeface="Times New Roman" pitchFamily="18" charset="0"/>
            </a:endParaRPr>
          </a:p>
        </p:txBody>
      </p:sp>
      <p:pic>
        <p:nvPicPr>
          <p:cNvPr id="4" name="Содержимое 3" descr="машинка.jpg"/>
          <p:cNvPicPr>
            <a:picLocks noGrp="1" noChangeAspect="1"/>
          </p:cNvPicPr>
          <p:nvPr>
            <p:ph idx="1"/>
          </p:nvPr>
        </p:nvPicPr>
        <p:blipFill>
          <a:blip r:embed="rId3"/>
          <a:stretch>
            <a:fillRect/>
          </a:stretch>
        </p:blipFill>
        <p:spPr>
          <a:xfrm>
            <a:off x="533400" y="1752600"/>
            <a:ext cx="2286000" cy="1904999"/>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pic>
        <p:nvPicPr>
          <p:cNvPr id="6" name="Рисунок 5" descr="машинк.jpg"/>
          <p:cNvPicPr>
            <a:picLocks noChangeAspect="1"/>
          </p:cNvPicPr>
          <p:nvPr/>
        </p:nvPicPr>
        <p:blipFill>
          <a:blip r:embed="rId4"/>
          <a:stretch>
            <a:fillRect/>
          </a:stretch>
        </p:blipFill>
        <p:spPr>
          <a:xfrm>
            <a:off x="6477000" y="4343400"/>
            <a:ext cx="2438400" cy="2133600"/>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pic>
        <p:nvPicPr>
          <p:cNvPr id="7" name="Рисунок 6" descr="машин.jpg"/>
          <p:cNvPicPr>
            <a:picLocks noChangeAspect="1"/>
          </p:cNvPicPr>
          <p:nvPr/>
        </p:nvPicPr>
        <p:blipFill>
          <a:blip r:embed="rId5"/>
          <a:stretch>
            <a:fillRect/>
          </a:stretch>
        </p:blipFill>
        <p:spPr>
          <a:xfrm>
            <a:off x="3200400" y="3886200"/>
            <a:ext cx="2895600" cy="2133600"/>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pic>
        <p:nvPicPr>
          <p:cNvPr id="8" name="Рисунок 7" descr="маши.jpg"/>
          <p:cNvPicPr>
            <a:picLocks noChangeAspect="1"/>
          </p:cNvPicPr>
          <p:nvPr/>
        </p:nvPicPr>
        <p:blipFill>
          <a:blip r:embed="rId6"/>
          <a:stretch>
            <a:fillRect/>
          </a:stretch>
        </p:blipFill>
        <p:spPr>
          <a:xfrm>
            <a:off x="6324600" y="1752600"/>
            <a:ext cx="2390775" cy="1905000"/>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pic>
        <p:nvPicPr>
          <p:cNvPr id="9" name="Рисунок 8" descr="маш.jpg"/>
          <p:cNvPicPr>
            <a:picLocks noChangeAspect="1"/>
          </p:cNvPicPr>
          <p:nvPr/>
        </p:nvPicPr>
        <p:blipFill>
          <a:blip r:embed="rId7"/>
          <a:stretch>
            <a:fillRect/>
          </a:stretch>
        </p:blipFill>
        <p:spPr>
          <a:xfrm>
            <a:off x="3200400" y="1752600"/>
            <a:ext cx="2819400" cy="1905000"/>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pic>
        <p:nvPicPr>
          <p:cNvPr id="10" name="Рисунок 9" descr="конструктор.jpg"/>
          <p:cNvPicPr>
            <a:picLocks noChangeAspect="1"/>
          </p:cNvPicPr>
          <p:nvPr/>
        </p:nvPicPr>
        <p:blipFill>
          <a:blip r:embed="rId8"/>
          <a:stretch>
            <a:fillRect/>
          </a:stretch>
        </p:blipFill>
        <p:spPr>
          <a:xfrm>
            <a:off x="533400" y="4343400"/>
            <a:ext cx="2362200" cy="2171700"/>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84000"/>
            <a:lum/>
          </a:blip>
          <a:srcRect/>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1400" b="1" dirty="0" smtClean="0">
                <a:solidFill>
                  <a:srgbClr val="FF0000"/>
                </a:solidFill>
                <a:latin typeface="Times New Roman" pitchFamily="18" charset="0"/>
                <a:cs typeface="Times New Roman" pitchFamily="18" charset="0"/>
              </a:rPr>
              <a:t>Мягкая игрушка</a:t>
            </a:r>
            <a:r>
              <a:rPr lang="ru-RU" sz="1400" dirty="0" smtClean="0">
                <a:latin typeface="Times New Roman" pitchFamily="18" charset="0"/>
                <a:cs typeface="Times New Roman" pitchFamily="18" charset="0"/>
              </a:rPr>
              <a:t> — детская игрушка из искусственного меха, ткани и набивного материала. Раньше для набивки использовали солому, опилки, стружку, вату, волокна хлопка и т. п. Теперь используются современные материалы: </a:t>
            </a:r>
            <a:r>
              <a:rPr lang="ru-RU" sz="1400" dirty="0" err="1" smtClean="0">
                <a:latin typeface="Times New Roman" pitchFamily="18" charset="0"/>
                <a:cs typeface="Times New Roman" pitchFamily="18" charset="0"/>
              </a:rPr>
              <a:t>синтепон</a:t>
            </a:r>
            <a:r>
              <a:rPr lang="ru-RU" sz="1400" dirty="0" smtClean="0">
                <a:latin typeface="Times New Roman" pitchFamily="18" charset="0"/>
                <a:cs typeface="Times New Roman" pitchFamily="18" charset="0"/>
              </a:rPr>
              <a:t>, синтетические гранулы и т. п.</a:t>
            </a:r>
            <a:r>
              <a:rPr lang="ru-RU" sz="1400" b="1" dirty="0" smtClean="0">
                <a:latin typeface="Times New Roman" pitchFamily="18" charset="0"/>
                <a:cs typeface="Times New Roman" pitchFamily="18" charset="0"/>
              </a:rPr>
              <a:t> </a:t>
            </a:r>
            <a:r>
              <a:rPr lang="ru-RU" sz="1400" b="1" dirty="0" smtClean="0">
                <a:solidFill>
                  <a:srgbClr val="FF0000"/>
                </a:solidFill>
                <a:latin typeface="Times New Roman" pitchFamily="18" charset="0"/>
                <a:cs typeface="Times New Roman" pitchFamily="18" charset="0"/>
              </a:rPr>
              <a:t>Мягкие игрушки</a:t>
            </a:r>
            <a:r>
              <a:rPr lang="ru-RU" sz="1400" dirty="0" smtClean="0">
                <a:latin typeface="Times New Roman" pitchFamily="18" charset="0"/>
                <a:cs typeface="Times New Roman" pitchFamily="18" charset="0"/>
              </a:rPr>
              <a:t> – это наиболее безопасные игрушки для детей, так как об них невозможно пораниться. Однако такие игрушки не рекомендуется приобретать для совсем маленьких детей, которые норовят все испытать на зуб.</a:t>
            </a:r>
            <a:endParaRPr lang="ru-RU" sz="1400" dirty="0">
              <a:latin typeface="Times New Roman" pitchFamily="18" charset="0"/>
              <a:cs typeface="Times New Roman" pitchFamily="18" charset="0"/>
            </a:endParaRPr>
          </a:p>
        </p:txBody>
      </p:sp>
      <p:pic>
        <p:nvPicPr>
          <p:cNvPr id="4" name="Содержимое 3" descr="чебураха.jpg"/>
          <p:cNvPicPr>
            <a:picLocks noGrp="1" noChangeAspect="1"/>
          </p:cNvPicPr>
          <p:nvPr>
            <p:ph idx="1"/>
          </p:nvPr>
        </p:nvPicPr>
        <p:blipFill>
          <a:blip r:embed="rId3"/>
          <a:stretch>
            <a:fillRect/>
          </a:stretch>
        </p:blipFill>
        <p:spPr>
          <a:xfrm>
            <a:off x="533400" y="4419600"/>
            <a:ext cx="2143125" cy="2143125"/>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pic>
        <p:nvPicPr>
          <p:cNvPr id="5" name="Рисунок 4" descr="пух.jpg"/>
          <p:cNvPicPr>
            <a:picLocks noChangeAspect="1"/>
          </p:cNvPicPr>
          <p:nvPr/>
        </p:nvPicPr>
        <p:blipFill>
          <a:blip r:embed="rId4"/>
          <a:stretch>
            <a:fillRect/>
          </a:stretch>
        </p:blipFill>
        <p:spPr>
          <a:xfrm>
            <a:off x="6553200" y="4419600"/>
            <a:ext cx="2143125" cy="2143125"/>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pic>
        <p:nvPicPr>
          <p:cNvPr id="6" name="Рисунок 5" descr="зайцы.jpg"/>
          <p:cNvPicPr>
            <a:picLocks noChangeAspect="1"/>
          </p:cNvPicPr>
          <p:nvPr/>
        </p:nvPicPr>
        <p:blipFill>
          <a:blip r:embed="rId5"/>
          <a:stretch>
            <a:fillRect/>
          </a:stretch>
        </p:blipFill>
        <p:spPr>
          <a:xfrm>
            <a:off x="6172199" y="1752600"/>
            <a:ext cx="2546287" cy="2057400"/>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pic>
        <p:nvPicPr>
          <p:cNvPr id="7" name="Рисунок 6" descr="миша.jpg"/>
          <p:cNvPicPr>
            <a:picLocks noChangeAspect="1"/>
          </p:cNvPicPr>
          <p:nvPr/>
        </p:nvPicPr>
        <p:blipFill>
          <a:blip r:embed="rId6"/>
          <a:stretch>
            <a:fillRect/>
          </a:stretch>
        </p:blipFill>
        <p:spPr>
          <a:xfrm>
            <a:off x="390939" y="1600200"/>
            <a:ext cx="2276061" cy="2434856"/>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pic>
        <p:nvPicPr>
          <p:cNvPr id="8" name="Рисунок 7" descr="маша миша.jpg"/>
          <p:cNvPicPr>
            <a:picLocks noChangeAspect="1"/>
          </p:cNvPicPr>
          <p:nvPr/>
        </p:nvPicPr>
        <p:blipFill>
          <a:blip r:embed="rId7"/>
          <a:stretch>
            <a:fillRect/>
          </a:stretch>
        </p:blipFill>
        <p:spPr>
          <a:xfrm>
            <a:off x="3048000" y="2133600"/>
            <a:ext cx="2819399" cy="2743200"/>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rnd" cmpd="sng" algn="ctr">
          <a:solidFill>
            <a:schemeClr val="phClr">
              <a:shade val="95000"/>
              <a:satMod val="105000"/>
            </a:schemeClr>
          </a:solidFill>
          <a:prstDash val="solid"/>
        </a:ln>
        <a:ln w="25400" cap="rnd" cmpd="sng" algn="ctr">
          <a:solidFill>
            <a:schemeClr val="phClr"/>
          </a:solidFill>
          <a:prstDash val="solid"/>
        </a:ln>
        <a:ln w="38100" cap="rnd" cmpd="sng" algn="ctr">
          <a:solidFill>
            <a:schemeClr val="phClr"/>
          </a:solidFill>
          <a:prstDash val="solid"/>
        </a:ln>
      </a:lnStyleLst>
      <a:effectStyleLst>
        <a:effectStyle>
          <a:effectLst>
            <a:outerShdw blurRad="40000" dist="20000" dir="5400000">
              <a:srgbClr val="000000">
                <a:alpha val="38000"/>
              </a:srgbClr>
            </a:outerShdw>
          </a:effectLst>
        </a:effectStyle>
        <a:effectStyle>
          <a:effectLst>
            <a:outerShdw blurRad="40000" dist="23000" dir="5400000">
              <a:srgbClr val="000000">
                <a:alpha val="35000"/>
              </a:srgbClr>
            </a:outerShdw>
          </a:effectLst>
        </a:effectStyle>
        <a:effectStyle>
          <a:effectLst>
            <a:outerShdw blurRad="40000" dist="23000" dir="540000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60000" r="100000" b="200000"/>
          </a:path>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394</TotalTime>
  <Words>481</Words>
  <Application>Microsoft Office PowerPoint</Application>
  <PresentationFormat>Экран (4:3)</PresentationFormat>
  <Paragraphs>33</Paragraphs>
  <Slides>18</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18</vt:i4>
      </vt:variant>
    </vt:vector>
  </HeadingPairs>
  <TitlesOfParts>
    <vt:vector size="19" baseType="lpstr">
      <vt:lpstr>Office Theme</vt:lpstr>
      <vt:lpstr>Современные игрушки для детей дошкольного возраста </vt:lpstr>
      <vt:lpstr>Русские игрушки Игрушка в России до восемнадцатого века называлась потеха, потешка. В Москве  игрушки продавались в Овощном, Пряничном и Потешном рядах, или изготовлялись дома. Игрушки — деревянные фигурки: лошадки, барашки, козлики, птички, медведи, петушки, собачки, львы, кошечки, мужички, немки (куклы); деревянные и глиняные сосуды, игрушечными ковшики, стаканы, чашки и так далее. Игрушечные домики, колодцы, избы, городки, беседки и т. д.  </vt:lpstr>
      <vt:lpstr>В старые времена люди хорошо понимали значение игры для передачи опыта от поколения к поколению. Даже в самых бедных семьях у детей были игрушки. Иногда куклой могло быть просто завернутое в тряпицы полено, с которым девочка играла в дочки-матери. Мало кто знает, что на Руси в приданое девушке полагалась корзина с куклами. Хочется также упомянуть о том, что воспитанные в скромности великие княжны предпочитали играть в простые куклы, одетые в костюмы разных народов России, хотя у них были и дорогие куклы в великолепных нарядах Любимыми игрушками цесаревича были солдатики. Он устраивал с ними войны, маневры и парады. Уже в играх царские дети знакомились со славной историей своей страны, готовились к своему будущему предназначению.   </vt:lpstr>
      <vt:lpstr>  Какие игрушки нужны детям  Современная игрушечная промышленность в условиях современной конкуренции постоянно создает что-то новенькое. Большое количество современных игрушек призывно смотрит на родителей с витрин магазинов, хочется побаловать свое дитя, сделать ему приятный подарок, обрадовать. Выбор такого подарка требует внимательного отношения. Первые игрушки малыша – Важно! Неваляшка считается традиционной игрушкой для детей.  </vt:lpstr>
      <vt:lpstr>Матрёшка — русская деревянная  игрушка ,в виде расписной куклы, внутри которой находятся подобные ей куклы меньшего размера. Число вложенных кукол обычно от трёх и более. Обычно они имеют форму в виде яйца с плоским донцем и состоят из двух частей: верхней и нижней. Детям нравится играть с ними   </vt:lpstr>
      <vt:lpstr> Неваляшка считается традиционной игрушкой для детей. В самом  раннем возрасте детям очень нравится обнаруживать новые интересные предметы, и поэтому ребенок с удовольствием играет в куклу-неваляшку. Стоит ему уронить эту игрушку, как она тут же самостоятельно принимает стоячее положение. </vt:lpstr>
      <vt:lpstr>Кукла - одна из интереснейших страниц в истории культуры. Человек соединен с куклой куда более прочно, чем мы сегодня можем представить. Кукла, повторяя человека и отталкиваясь от него, связана с ним физическими, психологическими и мировоззренческими связями.</vt:lpstr>
      <vt:lpstr>Сегодня существует огромный выбор игрушек для мальчиков и сделать правильный выбор не так уж просто. Порой нам кажется, что у ребенка игрушек уже достаточно и покупать новые игрушки совсем не обязательно. Поверьте, это не так! Время не стоит на месте, игрушки меняются, стремительно совершенствуются, а современным мальчикам нужны современные игрушки! Ведь наши мальчики должны идти в ногу со временем, нельзя забывать, как важны игрушки для развития ребёнка, и то, что взрослому кажется игрой, на самом деле очень важный процесс обучения и познания! </vt:lpstr>
      <vt:lpstr>Мягкая игрушка — детская игрушка из искусственного меха, ткани и набивного материала. Раньше для набивки использовали солому, опилки, стружку, вату, волокна хлопка и т. п. Теперь используются современные материалы: синтепон, синтетические гранулы и т. п. Мягкие игрушки – это наиболее безопасные игрушки для детей, так как об них невозможно пораниться. Однако такие игрушки не рекомендуется приобретать для совсем маленьких детей, которые норовят все испытать на зуб.</vt:lpstr>
      <vt:lpstr>Несмотря на внушительный ассортимент мягких игрушек, подбираться они должны с учетом возраста малыша, чтобы игры с ними были абсолютно безопасными. Поэтому каждая игрушка, какой бы она ни была, должна соответствовать определенным критериям.  Мягкие музыкальные игрушки на вид выглядят, как обычные, их различие заключается лишь в том, что вовнутрь музыкальных игрушек вшиваются механизмы с кнопкой, при нажатии на которую игрушка начинает издавать различные звуки, заложенные в этот механизм, например, может звучать мелодия, песенка или же стихотворение. Такие игрушки очень полезны для детей, так как в поисках кнопки у малыша развивается мышление.</vt:lpstr>
      <vt:lpstr>От изобилия игрушек голова идет кругом. Но многие из них приносят откровенный вред детской  душе и психике. Самым "опасным" игрушечным материалом по праву считается пластмасса. Ведь именно на ней чаще всего появляются сколы и трещины. Разбившись, пластмасса разлетается на множество мелких кусочков, каждый из которых представляет для малыша опасность. Чтобы не допустить подобных неприятностей, при покупке постарайтесь представить, какие механические нагрузки будет испытывать на себе игрушка вашего малыша.</vt:lpstr>
      <vt:lpstr>Современная тенденция - очеловечивание «малыша для малыша». Вершиной в этом направлении можно назвать куклу «My Real Baby». Она любопытна тем, что изобретена в лаборатории искусственного интеллекта и очень похожа на настоящего младенца. На ее маленьком личике может воспроизводиться около 15 различных эмоций, которые меняются в зависимости от того, что вы с ней делаете, как прикасаетесь, как с ней говорите. </vt:lpstr>
      <vt:lpstr>«Растим фотомодель», так говорят некоторые мамы, покупающие малышкам куклу Барби. Она была верным спутником не одного поколения девочек. Сейчас становится все больше и больше «гламурных» барышень, которые хотят себе розовую машинку, модные наряды, белоснежную улыбку и безукоризненного и богатого Кена. Популярнее Барби сегодня только кукла Братц. Если Барби представляла собой куклу-женщину, то Братц - это непропорциональный подросток с утрированными чертами лица. </vt:lpstr>
      <vt:lpstr>Сейчас появилось огромное количество “страшных игрушек”, которые никак не ассоциируются у ребенка ни с образом человека, ни с образом обычного животного. Постоянное искажение образа человека — это современная тенденция культуры не только в игрушках, но и в фильмах и даже в книгах.  </vt:lpstr>
      <vt:lpstr>Наверное, самыми спорными среди всех являются игрушки, представляющие оружие. Старые добрые пистолетики ожесточенно критикуют уже давно, и, тем не менее, дети продолжают с удовольствием играть в них. Действительно ли игрушечное оружие – опасная игрушка, которая развивает в ребенке агрессию и склонность к насилию?  Важно лишь понимать, что оружие – игрушка, которая может быть опасной, а это значит, что ребенок нуждается в объяснении и контроле. Необходимо без травмирующих подробностей, но все-таки объяснить, что убийство, война, человеческая боль – это плохо. Рассказать, что именно поэтому нельзя целиться в живых людей, даже из игрушечного пистолета. И наблюдать за тем, как именно ребенок играет со своим «оружием». Мы можем как угодно относиться к проблеме выбора игрушек, считать их невинным развлечением. Факт остается фактом – игрушки, имитирующие оружие, созданы для игр, имитирующих убийство. </vt:lpstr>
      <vt:lpstr>Несколько полезных советов по выбору игрушки:</vt:lpstr>
      <vt:lpstr>      </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cp:lastModifiedBy>hobbit</cp:lastModifiedBy>
  <cp:revision>47</cp:revision>
  <dcterms:modified xsi:type="dcterms:W3CDTF">2021-06-24T22:41:22Z</dcterms:modified>
</cp:coreProperties>
</file>