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  <p:sldId id="257" r:id="rId3"/>
    <p:sldId id="276" r:id="rId4"/>
    <p:sldId id="258" r:id="rId5"/>
    <p:sldId id="259" r:id="rId6"/>
    <p:sldId id="272" r:id="rId7"/>
    <p:sldId id="273" r:id="rId8"/>
    <p:sldId id="274" r:id="rId9"/>
    <p:sldId id="260" r:id="rId10"/>
    <p:sldId id="261" r:id="rId11"/>
    <p:sldId id="262" r:id="rId12"/>
    <p:sldId id="277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5" r:id="rId22"/>
  </p:sldIdLst>
  <p:sldSz cx="9144000" cy="6858000" type="screen4x3"/>
  <p:notesSz cx="9144000" cy="6858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90" d="100"/>
          <a:sy n="90" d="100"/>
        </p:scale>
        <p:origin x="-1404" y="3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979119" y="72897"/>
            <a:ext cx="7185761" cy="5740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b="0" i="0">
                <a:solidFill>
                  <a:schemeClr val="tx1"/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371600" y="3840480"/>
            <a:ext cx="6400800" cy="17145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 sz="2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45720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4709160" y="1577340"/>
            <a:ext cx="3977640" cy="45262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4/25/2023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 sz="24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4/25/2023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4/25/2023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g object 1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17" name="bg object 17"/>
          <p:cNvSpPr/>
          <p:nvPr/>
        </p:nvSpPr>
        <p:spPr>
          <a:xfrm>
            <a:off x="8435975" y="573087"/>
            <a:ext cx="709930" cy="573405"/>
          </a:xfrm>
          <a:custGeom>
            <a:avLst/>
            <a:gdLst/>
            <a:ahLst/>
            <a:cxnLst/>
            <a:rect l="l" t="t" r="r" b="b"/>
            <a:pathLst>
              <a:path w="709929" h="573405">
                <a:moveTo>
                  <a:pt x="85725" y="0"/>
                </a:moveTo>
                <a:lnTo>
                  <a:pt x="0" y="0"/>
                </a:lnTo>
                <a:lnTo>
                  <a:pt x="0" y="573087"/>
                </a:lnTo>
                <a:lnTo>
                  <a:pt x="85725" y="573087"/>
                </a:lnTo>
                <a:lnTo>
                  <a:pt x="85725" y="0"/>
                </a:lnTo>
                <a:close/>
              </a:path>
              <a:path w="709929" h="573405">
                <a:moveTo>
                  <a:pt x="709612" y="0"/>
                </a:moveTo>
                <a:lnTo>
                  <a:pt x="133350" y="0"/>
                </a:lnTo>
                <a:lnTo>
                  <a:pt x="133350" y="573087"/>
                </a:lnTo>
                <a:lnTo>
                  <a:pt x="709612" y="573087"/>
                </a:lnTo>
                <a:lnTo>
                  <a:pt x="709612" y="0"/>
                </a:lnTo>
                <a:close/>
              </a:path>
            </a:pathLst>
          </a:custGeom>
          <a:solidFill>
            <a:srgbClr val="FF8500"/>
          </a:solid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2700273" y="864489"/>
            <a:ext cx="4102100" cy="39115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400" b="1" i="1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709574" y="1721357"/>
            <a:ext cx="7724851" cy="301244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 sz="2800" b="0" i="0">
                <a:solidFill>
                  <a:schemeClr val="bg1"/>
                </a:solidFill>
                <a:latin typeface="Times New Roman"/>
                <a:cs typeface="Times New Roman"/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108960" y="6377940"/>
            <a:ext cx="292608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45720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4/25/2023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6583680" y="6377940"/>
            <a:ext cx="2103120" cy="3429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hyperlink" Target="https://pedkoll.ru/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4800600" y="4800601"/>
            <a:ext cx="4038600" cy="1674817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algn="r"/>
            <a:r>
              <a:rPr lang="ru-RU" sz="4800" i="0" dirty="0" smtClean="0"/>
              <a:t/>
            </a:r>
            <a:br>
              <a:rPr lang="ru-RU" sz="4800" i="0" dirty="0" smtClean="0"/>
            </a:br>
            <a:r>
              <a:rPr lang="ru-RU" sz="2000" i="0" dirty="0" smtClean="0"/>
              <a:t>Автор: Михайлова В.С., </a:t>
            </a:r>
            <a:br>
              <a:rPr lang="ru-RU" sz="2000" i="0" dirty="0" smtClean="0"/>
            </a:br>
            <a:r>
              <a:rPr lang="ru-RU" sz="2000" i="0" dirty="0" smtClean="0"/>
              <a:t>учитель русского языка и литературы</a:t>
            </a:r>
            <a:endParaRPr sz="2000" i="0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828800" y="457200"/>
            <a:ext cx="6879081" cy="1247136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spcBef>
                <a:spcPts val="125"/>
              </a:spcBef>
            </a:pPr>
            <a:r>
              <a:rPr lang="ru-RU" sz="2000" dirty="0" smtClean="0">
                <a:solidFill>
                  <a:schemeClr val="bg1"/>
                </a:solidFill>
              </a:rPr>
              <a:t>МУНИЦИПАЛЬНОЕ БЮДЖЕТНОЕ ОБЩЕОБРАЗОВАТЕЛЬНОЕ УЧРЕЖДЕНИЕ "РЫБКОВСКАЯ СРЕДНЯЯ ОБЩЕОБРАЗОВАТЕЛЬНАЯ ШКОЛА" САФОНОВСКОГО РАЙОНА СМОЛЕНСКОЙ ОБЛАСТИ</a:t>
            </a:r>
          </a:p>
        </p:txBody>
      </p:sp>
      <p:sp>
        <p:nvSpPr>
          <p:cNvPr id="4" name="object 4"/>
          <p:cNvSpPr txBox="1"/>
          <p:nvPr/>
        </p:nvSpPr>
        <p:spPr>
          <a:xfrm>
            <a:off x="3886200" y="2057401"/>
            <a:ext cx="4343400" cy="767518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 algn="ctr">
              <a:spcBef>
                <a:spcPts val="125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Проект по профориентации:</a:t>
            </a:r>
          </a:p>
          <a:p>
            <a:pPr marL="12700" algn="ctr">
              <a:spcBef>
                <a:spcPts val="125"/>
              </a:spcBef>
            </a:pP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«Профессия – учитель»</a:t>
            </a:r>
            <a:endParaRPr sz="24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object 5"/>
          <p:cNvSpPr txBox="1"/>
          <p:nvPr/>
        </p:nvSpPr>
        <p:spPr>
          <a:xfrm>
            <a:off x="6096000" y="6172199"/>
            <a:ext cx="2819400" cy="2026837"/>
          </a:xfrm>
          <a:prstGeom prst="rect">
            <a:avLst/>
          </a:prstGeom>
        </p:spPr>
        <p:txBody>
          <a:bodyPr vert="horz" wrap="square" lIns="0" tIns="15875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25"/>
              </a:spcBef>
            </a:pPr>
            <a:r>
              <a:rPr lang="ru-RU" sz="4300" i="1" spc="-50" dirty="0" smtClean="0">
                <a:solidFill>
                  <a:srgbClr val="FFFFFF"/>
                </a:solidFill>
                <a:latin typeface="Arial"/>
                <a:cs typeface="Arial"/>
              </a:rPr>
              <a:t>      </a:t>
            </a:r>
          </a:p>
          <a:p>
            <a:pPr marL="12700" algn="r">
              <a:lnSpc>
                <a:spcPct val="100000"/>
              </a:lnSpc>
              <a:spcBef>
                <a:spcPts val="125"/>
              </a:spcBef>
            </a:pPr>
            <a:endParaRPr lang="ru-RU" sz="4300" i="1" spc="-50" dirty="0" smtClean="0">
              <a:solidFill>
                <a:srgbClr val="FFFFFF"/>
              </a:solidFill>
              <a:latin typeface="Arial"/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25"/>
              </a:spcBef>
            </a:pPr>
            <a:endParaRPr lang="ru-RU" sz="4300" i="1" spc="-50" dirty="0" smtClean="0"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6" name="object 6"/>
          <p:cNvSpPr/>
          <p:nvPr/>
        </p:nvSpPr>
        <p:spPr>
          <a:xfrm>
            <a:off x="2286000" y="4572003"/>
            <a:ext cx="2895600" cy="2285997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8" name="object 8"/>
          <p:cNvSpPr/>
          <p:nvPr/>
        </p:nvSpPr>
        <p:spPr>
          <a:xfrm>
            <a:off x="152400" y="1143000"/>
            <a:ext cx="3065526" cy="4968875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708025" y="1224025"/>
            <a:ext cx="2640076" cy="4535424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3" name="object 3"/>
          <p:cNvSpPr txBox="1"/>
          <p:nvPr/>
        </p:nvSpPr>
        <p:spPr>
          <a:xfrm>
            <a:off x="3427221" y="1230884"/>
            <a:ext cx="4886960" cy="3890168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765175" marR="548640" algn="ctr">
              <a:lnSpc>
                <a:spcPct val="100000"/>
              </a:lnSpc>
              <a:spcBef>
                <a:spcPts val="95"/>
              </a:spcBef>
            </a:pPr>
            <a:r>
              <a:rPr sz="2800" b="1" i="1" spc="-5" dirty="0">
                <a:solidFill>
                  <a:schemeClr val="accent6"/>
                </a:solidFill>
                <a:latin typeface="Times New Roman"/>
                <a:cs typeface="Times New Roman"/>
              </a:rPr>
              <a:t>По </a:t>
            </a:r>
            <a:r>
              <a:rPr sz="2800" b="1" i="1" spc="-10" dirty="0" err="1">
                <a:solidFill>
                  <a:schemeClr val="accent6"/>
                </a:solidFill>
                <a:latin typeface="Times New Roman"/>
                <a:cs typeface="Times New Roman"/>
              </a:rPr>
              <a:t>мнению</a:t>
            </a:r>
            <a:r>
              <a:rPr sz="2800" b="1" i="1" spc="-50" dirty="0">
                <a:solidFill>
                  <a:schemeClr val="accent6"/>
                </a:solidFill>
                <a:latin typeface="Times New Roman"/>
                <a:cs typeface="Times New Roman"/>
              </a:rPr>
              <a:t> </a:t>
            </a:r>
            <a:r>
              <a:rPr sz="2800" b="1" i="1" spc="-25" dirty="0" err="1" smtClean="0">
                <a:solidFill>
                  <a:schemeClr val="accent6"/>
                </a:solidFill>
                <a:latin typeface="Times New Roman"/>
                <a:cs typeface="Times New Roman"/>
              </a:rPr>
              <a:t>родителей</a:t>
            </a:r>
            <a:r>
              <a:rPr lang="ru-RU" sz="2800" b="1" i="1" spc="-25" dirty="0" smtClean="0">
                <a:solidFill>
                  <a:schemeClr val="accent6"/>
                </a:solidFill>
                <a:latin typeface="Times New Roman"/>
                <a:cs typeface="Times New Roman"/>
              </a:rPr>
              <a:t>,</a:t>
            </a:r>
            <a:r>
              <a:rPr sz="2800" b="1" i="1" spc="-25" dirty="0" smtClean="0">
                <a:solidFill>
                  <a:schemeClr val="accent6"/>
                </a:solidFill>
                <a:latin typeface="Times New Roman"/>
                <a:cs typeface="Times New Roman"/>
              </a:rPr>
              <a:t>  </a:t>
            </a:r>
            <a:r>
              <a:rPr sz="2800" b="1" i="1" spc="-15" dirty="0">
                <a:solidFill>
                  <a:schemeClr val="accent6"/>
                </a:solidFill>
                <a:latin typeface="Times New Roman"/>
                <a:cs typeface="Times New Roman"/>
              </a:rPr>
              <a:t>престиж </a:t>
            </a:r>
            <a:r>
              <a:rPr sz="2800" b="1" i="1" spc="-25" dirty="0">
                <a:solidFill>
                  <a:schemeClr val="accent6"/>
                </a:solidFill>
                <a:latin typeface="Times New Roman"/>
                <a:cs typeface="Times New Roman"/>
              </a:rPr>
              <a:t>учителя  </a:t>
            </a:r>
            <a:r>
              <a:rPr sz="2800" b="1" i="1" spc="-20" dirty="0">
                <a:solidFill>
                  <a:schemeClr val="accent6"/>
                </a:solidFill>
                <a:latin typeface="Times New Roman"/>
                <a:cs typeface="Times New Roman"/>
              </a:rPr>
              <a:t>определяется:</a:t>
            </a:r>
            <a:endParaRPr sz="2800" dirty="0">
              <a:solidFill>
                <a:schemeClr val="accent6"/>
              </a:solidFill>
              <a:latin typeface="Times New Roman"/>
              <a:cs typeface="Times New Roman"/>
            </a:endParaRPr>
          </a:p>
          <a:p>
            <a:pPr marL="365760" indent="-353695">
              <a:lnSpc>
                <a:spcPct val="100000"/>
              </a:lnSpc>
              <a:buAutoNum type="arabicPeriod"/>
              <a:tabLst>
                <a:tab pos="366395" algn="l"/>
              </a:tabLst>
            </a:pP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Мастерством;</a:t>
            </a:r>
            <a:endParaRPr sz="2800" dirty="0">
              <a:latin typeface="Times New Roman"/>
              <a:cs typeface="Times New Roman"/>
            </a:endParaRPr>
          </a:p>
          <a:p>
            <a:pPr marL="365760" indent="-353695">
              <a:lnSpc>
                <a:spcPct val="100000"/>
              </a:lnSpc>
              <a:buAutoNum type="arabicPeriod"/>
              <a:tabLst>
                <a:tab pos="366395" algn="l"/>
              </a:tabLst>
            </a:pP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Человеческими</a:t>
            </a:r>
            <a:r>
              <a:rPr sz="2800" spc="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20" dirty="0">
                <a:solidFill>
                  <a:srgbClr val="FFFFFF"/>
                </a:solidFill>
                <a:latin typeface="Times New Roman"/>
                <a:cs typeface="Times New Roman"/>
              </a:rPr>
              <a:t>качествами;</a:t>
            </a:r>
            <a:endParaRPr sz="2800" dirty="0">
              <a:latin typeface="Times New Roman"/>
              <a:cs typeface="Times New Roman"/>
            </a:endParaRPr>
          </a:p>
          <a:p>
            <a:pPr marL="365760" indent="-353695">
              <a:lnSpc>
                <a:spcPct val="100000"/>
              </a:lnSpc>
              <a:buAutoNum type="arabicPeriod"/>
              <a:tabLst>
                <a:tab pos="366395" algn="l"/>
              </a:tabLst>
            </a:pP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Стилем</a:t>
            </a:r>
            <a:r>
              <a:rPr sz="28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10" dirty="0">
                <a:solidFill>
                  <a:srgbClr val="FFFFFF"/>
                </a:solidFill>
                <a:latin typeface="Times New Roman"/>
                <a:cs typeface="Times New Roman"/>
              </a:rPr>
              <a:t>общения;</a:t>
            </a:r>
            <a:endParaRPr sz="2800" dirty="0">
              <a:latin typeface="Times New Roman"/>
              <a:cs typeface="Times New Roman"/>
            </a:endParaRPr>
          </a:p>
          <a:p>
            <a:pPr marL="12700" marR="5080">
              <a:lnSpc>
                <a:spcPct val="100000"/>
              </a:lnSpc>
              <a:buAutoNum type="arabicPeriod"/>
              <a:tabLst>
                <a:tab pos="366395" algn="l"/>
              </a:tabLst>
            </a:pPr>
            <a:r>
              <a:rPr lang="ru-RU" sz="2800" spc="-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spc="-3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Результатами</a:t>
            </a:r>
            <a:r>
              <a:rPr sz="2800" spc="-3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800" dirty="0">
                <a:solidFill>
                  <a:srgbClr val="FFFFFF"/>
                </a:solidFill>
                <a:latin typeface="Times New Roman"/>
                <a:cs typeface="Times New Roman"/>
              </a:rPr>
              <a:t>образованности  </a:t>
            </a:r>
            <a:r>
              <a:rPr sz="2800" spc="-15" dirty="0">
                <a:solidFill>
                  <a:srgbClr val="FFFFFF"/>
                </a:solidFill>
                <a:latin typeface="Times New Roman"/>
                <a:cs typeface="Times New Roman"/>
              </a:rPr>
              <a:t>учащихся.</a:t>
            </a:r>
            <a:endParaRPr sz="28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690168" y="3233166"/>
            <a:ext cx="7674609" cy="378116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984885" marR="5080" indent="-660400" algn="ctr">
              <a:lnSpc>
                <a:spcPct val="100000"/>
              </a:lnSpc>
              <a:spcBef>
                <a:spcPts val="105"/>
              </a:spcBef>
            </a:pPr>
            <a:r>
              <a:rPr sz="2800" b="1" i="1" dirty="0">
                <a:solidFill>
                  <a:schemeClr val="accent6"/>
                </a:solidFill>
                <a:latin typeface="Times New Roman"/>
                <a:cs typeface="Times New Roman"/>
              </a:rPr>
              <a:t>По </a:t>
            </a:r>
            <a:r>
              <a:rPr sz="2800" b="1" i="1" spc="-5" dirty="0" err="1">
                <a:solidFill>
                  <a:schemeClr val="accent6"/>
                </a:solidFill>
                <a:latin typeface="Times New Roman"/>
                <a:cs typeface="Times New Roman"/>
              </a:rPr>
              <a:t>мнению</a:t>
            </a:r>
            <a:r>
              <a:rPr sz="2800" b="1" i="1" spc="-5" dirty="0">
                <a:solidFill>
                  <a:schemeClr val="accent6"/>
                </a:solidFill>
                <a:latin typeface="Times New Roman"/>
                <a:cs typeface="Times New Roman"/>
              </a:rPr>
              <a:t> </a:t>
            </a:r>
            <a:r>
              <a:rPr sz="2800" b="1" i="1" spc="-10" dirty="0" err="1" smtClean="0">
                <a:solidFill>
                  <a:schemeClr val="accent6"/>
                </a:solidFill>
                <a:latin typeface="Times New Roman"/>
                <a:cs typeface="Times New Roman"/>
              </a:rPr>
              <a:t>учащихся</a:t>
            </a:r>
            <a:r>
              <a:rPr lang="ru-RU" sz="2800" b="1" i="1" spc="-10" dirty="0" smtClean="0">
                <a:solidFill>
                  <a:schemeClr val="accent6"/>
                </a:solidFill>
                <a:latin typeface="Times New Roman"/>
                <a:cs typeface="Times New Roman"/>
              </a:rPr>
              <a:t>,</a:t>
            </a:r>
            <a:r>
              <a:rPr sz="2800" b="1" i="1" spc="-10" dirty="0" smtClean="0">
                <a:solidFill>
                  <a:schemeClr val="accent6"/>
                </a:solidFill>
                <a:latin typeface="Times New Roman"/>
                <a:cs typeface="Times New Roman"/>
              </a:rPr>
              <a:t> </a:t>
            </a:r>
            <a:r>
              <a:rPr sz="2800" b="1" i="1" spc="-5" dirty="0">
                <a:solidFill>
                  <a:schemeClr val="accent6"/>
                </a:solidFill>
                <a:latin typeface="Times New Roman"/>
                <a:cs typeface="Times New Roman"/>
              </a:rPr>
              <a:t>престиж</a:t>
            </a:r>
            <a:r>
              <a:rPr sz="2800" b="1" i="1" spc="-100" dirty="0">
                <a:solidFill>
                  <a:schemeClr val="accent6"/>
                </a:solidFill>
                <a:latin typeface="Times New Roman"/>
                <a:cs typeface="Times New Roman"/>
              </a:rPr>
              <a:t> </a:t>
            </a:r>
            <a:r>
              <a:rPr sz="2800" b="1" i="1" spc="-20" dirty="0">
                <a:solidFill>
                  <a:schemeClr val="accent6"/>
                </a:solidFill>
                <a:latin typeface="Times New Roman"/>
                <a:cs typeface="Times New Roman"/>
              </a:rPr>
              <a:t>учителя  </a:t>
            </a:r>
            <a:r>
              <a:rPr sz="2800" b="1" i="1" spc="-5" dirty="0">
                <a:solidFill>
                  <a:schemeClr val="accent6"/>
                </a:solidFill>
                <a:latin typeface="Times New Roman"/>
                <a:cs typeface="Times New Roman"/>
              </a:rPr>
              <a:t>складывается из</a:t>
            </a:r>
            <a:r>
              <a:rPr sz="2800" b="1" i="1" spc="-55" dirty="0">
                <a:solidFill>
                  <a:schemeClr val="accent6"/>
                </a:solidFill>
                <a:latin typeface="Times New Roman"/>
                <a:cs typeface="Times New Roman"/>
              </a:rPr>
              <a:t> </a:t>
            </a:r>
            <a:r>
              <a:rPr sz="2800" b="1" i="1" spc="-5" dirty="0">
                <a:solidFill>
                  <a:schemeClr val="accent6"/>
                </a:solidFill>
                <a:latin typeface="Times New Roman"/>
                <a:cs typeface="Times New Roman"/>
              </a:rPr>
              <a:t>составляющих:</a:t>
            </a:r>
            <a:endParaRPr sz="2800" dirty="0">
              <a:solidFill>
                <a:schemeClr val="accent6"/>
              </a:solidFill>
              <a:latin typeface="Times New Roman"/>
              <a:cs typeface="Times New Roman"/>
            </a:endParaRPr>
          </a:p>
          <a:p>
            <a:pPr marL="417830" indent="-405765" algn="ctr">
              <a:lnSpc>
                <a:spcPct val="100000"/>
              </a:lnSpc>
              <a:buAutoNum type="arabicPeriod"/>
              <a:tabLst>
                <a:tab pos="418465" algn="l"/>
              </a:tabLst>
            </a:pPr>
            <a:r>
              <a:rPr sz="2000" spc="-55" dirty="0">
                <a:solidFill>
                  <a:srgbClr val="FFFFFF"/>
                </a:solidFill>
                <a:latin typeface="Times New Roman"/>
                <a:cs typeface="Times New Roman"/>
              </a:rPr>
              <a:t>Уважение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и</a:t>
            </a:r>
            <a:r>
              <a:rPr sz="2000" spc="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доверие;</a:t>
            </a:r>
            <a:endParaRPr sz="2000" dirty="0">
              <a:latin typeface="Times New Roman"/>
              <a:cs typeface="Times New Roman"/>
            </a:endParaRPr>
          </a:p>
          <a:p>
            <a:pPr marL="417830" indent="-405765" algn="ctr">
              <a:lnSpc>
                <a:spcPct val="100000"/>
              </a:lnSpc>
              <a:buAutoNum type="arabicPeriod"/>
              <a:tabLst>
                <a:tab pos="418465" algn="l"/>
              </a:tabLst>
            </a:pP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Оптимизм;</a:t>
            </a:r>
            <a:endParaRPr sz="2000" dirty="0">
              <a:latin typeface="Times New Roman"/>
              <a:cs typeface="Times New Roman"/>
            </a:endParaRPr>
          </a:p>
          <a:p>
            <a:pPr marL="417830" indent="-405765" algn="ctr">
              <a:lnSpc>
                <a:spcPct val="100000"/>
              </a:lnSpc>
              <a:buAutoNum type="arabicPeriod"/>
              <a:tabLst>
                <a:tab pos="418465" algn="l"/>
              </a:tabLst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Настойчивость и</a:t>
            </a:r>
            <a:r>
              <a:rPr sz="2000" spc="-5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требовательность;</a:t>
            </a:r>
            <a:endParaRPr sz="2000" dirty="0">
              <a:latin typeface="Times New Roman"/>
              <a:cs typeface="Times New Roman"/>
            </a:endParaRPr>
          </a:p>
          <a:p>
            <a:pPr marL="417830" indent="-405765" algn="ctr">
              <a:lnSpc>
                <a:spcPct val="100000"/>
              </a:lnSpc>
              <a:buAutoNum type="arabicPeriod"/>
              <a:tabLst>
                <a:tab pos="418465" algn="l"/>
              </a:tabLst>
            </a:pPr>
            <a:r>
              <a:rPr sz="2000" dirty="0" err="1">
                <a:solidFill>
                  <a:srgbClr val="FFFFFF"/>
                </a:solidFill>
                <a:latin typeface="Times New Roman"/>
                <a:cs typeface="Times New Roman"/>
              </a:rPr>
              <a:t>Внешний</a:t>
            </a:r>
            <a:r>
              <a:rPr sz="20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вид</a:t>
            </a:r>
            <a:endParaRPr lang="ru-RU" sz="2000" spc="-5" dirty="0" smtClean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ru-RU" sz="2000" spc="10" dirty="0" smtClean="0">
                <a:solidFill>
                  <a:schemeClr val="bg1"/>
                </a:solidFill>
                <a:latin typeface="Times New Roman"/>
                <a:cs typeface="Times New Roman"/>
              </a:rPr>
              <a:t>Учащиеся </a:t>
            </a:r>
            <a:r>
              <a:rPr lang="ru-RU" sz="20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ценят </a:t>
            </a:r>
            <a:r>
              <a:rPr lang="ru-RU" sz="2000" spc="5" dirty="0" smtClean="0">
                <a:solidFill>
                  <a:schemeClr val="bg1"/>
                </a:solidFill>
                <a:latin typeface="Times New Roman"/>
                <a:cs typeface="Times New Roman"/>
              </a:rPr>
              <a:t>скромность,</a:t>
            </a:r>
            <a:r>
              <a:rPr lang="ru-RU" sz="2000" spc="-10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000" spc="-40" dirty="0" smtClean="0">
                <a:solidFill>
                  <a:schemeClr val="bg1"/>
                </a:solidFill>
                <a:latin typeface="Times New Roman"/>
                <a:cs typeface="Times New Roman"/>
              </a:rPr>
              <a:t>простоту,  </a:t>
            </a:r>
          </a:p>
          <a:p>
            <a:pPr marL="12700" marR="5080" algn="ctr">
              <a:lnSpc>
                <a:spcPct val="100000"/>
              </a:lnSpc>
              <a:spcBef>
                <a:spcPts val="105"/>
              </a:spcBef>
            </a:pPr>
            <a:r>
              <a:rPr lang="ru-RU" sz="2000" spc="15" dirty="0" smtClean="0">
                <a:solidFill>
                  <a:schemeClr val="bg1"/>
                </a:solidFill>
                <a:latin typeface="Times New Roman"/>
                <a:cs typeface="Times New Roman"/>
              </a:rPr>
              <a:t>естественность </a:t>
            </a:r>
            <a:r>
              <a:rPr lang="ru-RU" sz="2000" spc="-15" dirty="0" smtClean="0">
                <a:solidFill>
                  <a:schemeClr val="bg1"/>
                </a:solidFill>
                <a:latin typeface="Times New Roman"/>
                <a:cs typeface="Times New Roman"/>
              </a:rPr>
              <a:t>во </a:t>
            </a:r>
            <a:r>
              <a:rPr lang="ru-RU" sz="2000" spc="5" dirty="0" smtClean="0">
                <a:solidFill>
                  <a:schemeClr val="bg1"/>
                </a:solidFill>
                <a:latin typeface="Times New Roman"/>
                <a:cs typeface="Times New Roman"/>
              </a:rPr>
              <a:t>внешности</a:t>
            </a:r>
            <a:r>
              <a:rPr lang="ru-RU" sz="2000" spc="-70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и</a:t>
            </a:r>
          </a:p>
          <a:p>
            <a:pPr marL="12700" algn="ctr">
              <a:lnSpc>
                <a:spcPct val="100000"/>
              </a:lnSpc>
            </a:pPr>
            <a:r>
              <a:rPr lang="ru-RU" sz="2000" spc="-5" dirty="0" smtClean="0">
                <a:solidFill>
                  <a:schemeClr val="bg1"/>
                </a:solidFill>
                <a:latin typeface="Times New Roman"/>
                <a:cs typeface="Times New Roman"/>
              </a:rPr>
              <a:t>поведении своих</a:t>
            </a:r>
            <a:r>
              <a:rPr lang="ru-RU" sz="2000" spc="-65" dirty="0" smtClean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/>
                <a:cs typeface="Times New Roman"/>
              </a:rPr>
              <a:t>учителей.</a:t>
            </a:r>
            <a:endParaRPr lang="ru-RU" sz="2000" spc="-5" dirty="0" smtClean="0">
              <a:solidFill>
                <a:schemeClr val="bg1"/>
              </a:solidFill>
              <a:latin typeface="Times New Roman"/>
              <a:cs typeface="Times New Roman"/>
            </a:endParaRPr>
          </a:p>
          <a:p>
            <a:pPr marL="417830" indent="-405765">
              <a:lnSpc>
                <a:spcPct val="100000"/>
              </a:lnSpc>
              <a:buAutoNum type="arabicPeriod"/>
              <a:tabLst>
                <a:tab pos="418465" algn="l"/>
              </a:tabLst>
            </a:pPr>
            <a:endParaRPr lang="ru-RU" sz="2400" spc="-5" dirty="0" smtClean="0">
              <a:solidFill>
                <a:srgbClr val="FFFFFF"/>
              </a:solidFill>
              <a:latin typeface="Times New Roman"/>
              <a:cs typeface="Times New Roman"/>
            </a:endParaRPr>
          </a:p>
          <a:p>
            <a:pPr marL="417830" indent="-405765">
              <a:lnSpc>
                <a:spcPct val="100000"/>
              </a:lnSpc>
              <a:tabLst>
                <a:tab pos="418465" algn="l"/>
              </a:tabLst>
            </a:pP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411476" y="0"/>
            <a:ext cx="4473575" cy="3284601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04801"/>
            <a:ext cx="8077200" cy="369332"/>
          </a:xfrm>
        </p:spPr>
        <p:txBody>
          <a:bodyPr/>
          <a:lstStyle/>
          <a:p>
            <a:pPr algn="ctr"/>
            <a:r>
              <a:rPr lang="ru-RU" dirty="0" smtClean="0"/>
              <a:t>Какие универсальные компетенции нужны учителю?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762000"/>
            <a:ext cx="8382000" cy="5791200"/>
          </a:xfrm>
        </p:spPr>
        <p:txBody>
          <a:bodyPr/>
          <a:lstStyle/>
          <a:p>
            <a:r>
              <a:rPr lang="ru-RU" sz="2000" dirty="0" smtClean="0"/>
              <a:t>Конечно, главное в работе воспитателя и педагога – это любовь к  детям. </a:t>
            </a:r>
            <a:br>
              <a:rPr lang="ru-RU" sz="2000" dirty="0" smtClean="0"/>
            </a:br>
            <a:r>
              <a:rPr lang="ru-RU" sz="2000" dirty="0" smtClean="0"/>
              <a:t>Но есть компетенции, которые необходимы будущему учителю и обязательно помогут ему в ежедневной работе.</a:t>
            </a:r>
            <a:br>
              <a:rPr lang="ru-RU" sz="2000" dirty="0" smtClean="0"/>
            </a:br>
            <a:r>
              <a:rPr lang="ru-RU" sz="2000" dirty="0" smtClean="0"/>
              <a:t>✔ Коммуникабельность</a:t>
            </a:r>
            <a:br>
              <a:rPr lang="ru-RU" sz="2000" dirty="0" smtClean="0"/>
            </a:br>
            <a:r>
              <a:rPr lang="ru-RU" sz="2000" dirty="0" smtClean="0"/>
              <a:t>✔ Грамотная устная и письменная речь</a:t>
            </a:r>
            <a:br>
              <a:rPr lang="ru-RU" sz="2000" dirty="0" smtClean="0"/>
            </a:br>
            <a:r>
              <a:rPr lang="ru-RU" sz="2000" dirty="0" smtClean="0"/>
              <a:t>✔ Умение хорошо рассказывать</a:t>
            </a:r>
            <a:br>
              <a:rPr lang="ru-RU" sz="2000" dirty="0" smtClean="0"/>
            </a:br>
            <a:r>
              <a:rPr lang="ru-RU" sz="2000" dirty="0" smtClean="0"/>
              <a:t>✔ Эмоциональный интеллект</a:t>
            </a:r>
            <a:br>
              <a:rPr lang="ru-RU" sz="2000" dirty="0" smtClean="0"/>
            </a:br>
            <a:r>
              <a:rPr lang="ru-RU" sz="2000" dirty="0" smtClean="0"/>
              <a:t>✔ Уверенность в себе</a:t>
            </a:r>
            <a:br>
              <a:rPr lang="ru-RU" sz="2000" dirty="0" smtClean="0"/>
            </a:br>
            <a:r>
              <a:rPr lang="ru-RU" sz="2000" dirty="0" smtClean="0"/>
              <a:t>✔ Дружелюбие</a:t>
            </a:r>
            <a:br>
              <a:rPr lang="ru-RU" sz="2000" dirty="0" smtClean="0"/>
            </a:br>
            <a:r>
              <a:rPr lang="ru-RU" sz="2000" dirty="0" smtClean="0"/>
              <a:t>✔ Позитивный настрой</a:t>
            </a:r>
            <a:br>
              <a:rPr lang="ru-RU" sz="2000" dirty="0" smtClean="0"/>
            </a:br>
            <a:r>
              <a:rPr lang="ru-RU" sz="2000" dirty="0" smtClean="0"/>
              <a:t>✔ Способность сопереживать</a:t>
            </a:r>
            <a:br>
              <a:rPr lang="ru-RU" sz="2000" dirty="0" smtClean="0"/>
            </a:br>
            <a:r>
              <a:rPr lang="ru-RU" sz="2000" dirty="0" smtClean="0"/>
              <a:t>✔ Хороший внешний вид</a:t>
            </a:r>
            <a:br>
              <a:rPr lang="ru-RU" sz="2000" dirty="0" smtClean="0"/>
            </a:br>
            <a:r>
              <a:rPr lang="ru-RU" sz="2000" dirty="0" smtClean="0"/>
              <a:t>✔ Терпеливость</a:t>
            </a:r>
            <a:br>
              <a:rPr lang="ru-RU" sz="2000" dirty="0" smtClean="0"/>
            </a:br>
            <a:r>
              <a:rPr lang="ru-RU" sz="2000" dirty="0" smtClean="0"/>
              <a:t>✔ </a:t>
            </a:r>
            <a:r>
              <a:rPr lang="ru-RU" sz="2000" dirty="0" err="1" smtClean="0"/>
              <a:t>Стрессоустойчивость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✔ Организованность</a:t>
            </a:r>
            <a:br>
              <a:rPr lang="ru-RU" sz="2000" dirty="0" smtClean="0"/>
            </a:br>
            <a:r>
              <a:rPr lang="ru-RU" sz="2000" dirty="0" smtClean="0"/>
              <a:t>✔ Умение мотивировать</a:t>
            </a:r>
            <a:br>
              <a:rPr lang="ru-RU" sz="2000" dirty="0" smtClean="0"/>
            </a:br>
            <a:r>
              <a:rPr lang="ru-RU" sz="2000" dirty="0" smtClean="0"/>
              <a:t>✔ </a:t>
            </a:r>
            <a:r>
              <a:rPr lang="ru-RU" sz="2000" dirty="0" err="1" smtClean="0"/>
              <a:t>Креативность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>✔ Любознательность</a:t>
            </a:r>
            <a:endParaRPr lang="ru-RU" sz="2000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97763" y="530478"/>
            <a:ext cx="7747000" cy="1490152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4945" marR="5080" indent="-182880" algn="ctr">
              <a:lnSpc>
                <a:spcPct val="100000"/>
              </a:lnSpc>
              <a:spcBef>
                <a:spcPts val="10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По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данным </a:t>
            </a:r>
            <a:r>
              <a:rPr sz="2400" spc="-30" dirty="0">
                <a:solidFill>
                  <a:srgbClr val="FFFFFF"/>
                </a:solidFill>
                <a:latin typeface="Arial"/>
                <a:cs typeface="Arial"/>
              </a:rPr>
              <a:t>Росстата, 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численность </a:t>
            </a:r>
            <a:r>
              <a:rPr sz="2400" spc="-15" dirty="0">
                <a:solidFill>
                  <a:srgbClr val="FFFFFF"/>
                </a:solidFill>
                <a:latin typeface="Arial"/>
                <a:cs typeface="Arial"/>
              </a:rPr>
              <a:t>учителей </a:t>
            </a:r>
            <a:r>
              <a:rPr sz="2400" dirty="0">
                <a:solidFill>
                  <a:srgbClr val="FFFFFF"/>
                </a:solidFill>
                <a:latin typeface="Arial"/>
                <a:cs typeface="Arial"/>
              </a:rPr>
              <a:t>в  </a:t>
            </a:r>
            <a:r>
              <a:rPr sz="2400" spc="-20" dirty="0">
                <a:solidFill>
                  <a:srgbClr val="FFFFFF"/>
                </a:solidFill>
                <a:latin typeface="Arial"/>
                <a:cs typeface="Arial"/>
              </a:rPr>
              <a:t>общеобразовательных </a:t>
            </a:r>
            <a:r>
              <a:rPr sz="2400" spc="-5" dirty="0" err="1">
                <a:solidFill>
                  <a:srgbClr val="FFFFFF"/>
                </a:solidFill>
                <a:latin typeface="Arial"/>
                <a:cs typeface="Arial"/>
              </a:rPr>
              <a:t>учреждениях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400" spc="-5" dirty="0" smtClean="0">
                <a:solidFill>
                  <a:srgbClr val="FFFFFF"/>
                </a:solidFill>
                <a:latin typeface="Arial"/>
                <a:cs typeface="Arial"/>
              </a:rPr>
              <a:t>Смоленской области</a:t>
            </a:r>
            <a:r>
              <a:rPr sz="2400" dirty="0" smtClean="0">
                <a:solidFill>
                  <a:srgbClr val="FFFFFF"/>
                </a:solidFill>
                <a:latin typeface="Arial"/>
                <a:cs typeface="Arial"/>
              </a:rPr>
              <a:t>- </a:t>
            </a:r>
            <a:r>
              <a:rPr sz="2400" spc="-5" dirty="0" err="1">
                <a:solidFill>
                  <a:srgbClr val="FFFFFF"/>
                </a:solidFill>
                <a:latin typeface="Arial"/>
                <a:cs typeface="Arial"/>
              </a:rPr>
              <a:t>около</a:t>
            </a:r>
            <a:r>
              <a:rPr sz="2400" spc="-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400" dirty="0">
                <a:solidFill>
                  <a:schemeClr val="bg1"/>
                </a:solidFill>
              </a:rPr>
              <a:t>7 </a:t>
            </a:r>
            <a:r>
              <a:rPr lang="ru-RU" sz="2400" dirty="0" smtClean="0">
                <a:solidFill>
                  <a:schemeClr val="bg1"/>
                </a:solidFill>
              </a:rPr>
              <a:t>950 </a:t>
            </a:r>
            <a:r>
              <a:rPr sz="2400" spc="-15" dirty="0" err="1" smtClean="0">
                <a:solidFill>
                  <a:srgbClr val="FFFFFF"/>
                </a:solidFill>
                <a:latin typeface="Arial"/>
                <a:cs typeface="Arial"/>
              </a:rPr>
              <a:t>человек</a:t>
            </a:r>
            <a:r>
              <a:rPr sz="2400" spc="-15" dirty="0" smtClean="0">
                <a:solidFill>
                  <a:srgbClr val="FFFFFF"/>
                </a:solidFill>
                <a:latin typeface="Arial"/>
                <a:cs typeface="Arial"/>
              </a:rPr>
              <a:t>.</a:t>
            </a:r>
            <a:r>
              <a:rPr lang="ru-RU" sz="2400" spc="-15" dirty="0" smtClean="0">
                <a:solidFill>
                  <a:srgbClr val="FFFFFF"/>
                </a:solidFill>
                <a:latin typeface="Arial"/>
                <a:cs typeface="Arial"/>
              </a:rPr>
              <a:t> В нашей МБОУ «</a:t>
            </a:r>
            <a:r>
              <a:rPr lang="ru-RU" sz="2400" spc="-15" dirty="0" err="1" smtClean="0">
                <a:solidFill>
                  <a:srgbClr val="FFFFFF"/>
                </a:solidFill>
                <a:latin typeface="Arial"/>
                <a:cs typeface="Arial"/>
              </a:rPr>
              <a:t>Рыбковская</a:t>
            </a:r>
            <a:r>
              <a:rPr lang="ru-RU" sz="2400" spc="-15" dirty="0" smtClean="0">
                <a:solidFill>
                  <a:srgbClr val="FFFFFF"/>
                </a:solidFill>
                <a:latin typeface="Arial"/>
                <a:cs typeface="Arial"/>
              </a:rPr>
              <a:t> СОШ» работает 12 педагогов.</a:t>
            </a:r>
            <a:endParaRPr sz="2400" dirty="0">
              <a:latin typeface="Arial"/>
              <a:cs typeface="Arial"/>
            </a:endParaRPr>
          </a:p>
        </p:txBody>
      </p:sp>
      <p:pic>
        <p:nvPicPr>
          <p:cNvPr id="8193" name="Picture 1" descr="C:\Users\User\Downloads\IMG_20210901_1401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7400" y="2286000"/>
            <a:ext cx="5486400" cy="4267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304800" y="214376"/>
            <a:ext cx="7894319" cy="6514604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algn="ctr">
              <a:lnSpc>
                <a:spcPct val="100000"/>
              </a:lnSpc>
              <a:spcBef>
                <a:spcPts val="100"/>
              </a:spcBef>
              <a:tabLst>
                <a:tab pos="945515" algn="l"/>
                <a:tab pos="2862580" algn="l"/>
                <a:tab pos="5548630" algn="l"/>
              </a:tabLst>
            </a:pPr>
            <a:r>
              <a:rPr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По </a:t>
            </a:r>
            <a:r>
              <a:rPr sz="2000" b="1" spc="-5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данным сайта </a:t>
            </a:r>
            <a:r>
              <a:rPr sz="2000" b="1" spc="-15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Департамента</a:t>
            </a:r>
            <a:r>
              <a:rPr sz="2000" b="1" spc="-5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10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образования</a:t>
            </a:r>
            <a:r>
              <a:rPr lang="ru-RU" sz="2000" b="1" spc="-1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pc="-1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Смоленской области, </a:t>
            </a:r>
            <a:r>
              <a:rPr sz="2000" b="1" spc="-1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sz="2000" b="1" dirty="0" err="1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вакансии</a:t>
            </a:r>
            <a:r>
              <a:rPr sz="2000" b="1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000" b="1" spc="-15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учителей</a:t>
            </a:r>
            <a:r>
              <a:rPr sz="2000" b="1" spc="-3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spc="-5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на</a:t>
            </a:r>
            <a:r>
              <a:rPr sz="2000" b="1" spc="-5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spc="-5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2022-2023 </a:t>
            </a:r>
            <a:r>
              <a:rPr sz="2000" b="1" spc="-3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000" b="1" spc="-3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.г.</a:t>
            </a:r>
            <a:r>
              <a:rPr sz="2000" b="1" spc="-3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000" b="1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000" b="1" spc="-15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общеобразовательных </a:t>
            </a:r>
            <a:r>
              <a:rPr sz="2000" b="1" spc="-10" dirty="0" err="1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организациях</a:t>
            </a:r>
            <a:r>
              <a:rPr sz="2000" b="1" spc="-10" dirty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000" b="1" spc="-20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Смоленской области:</a:t>
            </a:r>
            <a:endParaRPr sz="2000" b="1" dirty="0">
              <a:solidFill>
                <a:schemeClr val="accent6"/>
              </a:solidFill>
              <a:latin typeface="Times New Roman" pitchFamily="18" charset="0"/>
              <a:cs typeface="Times New Roman" pitchFamily="18" charset="0"/>
            </a:endParaRPr>
          </a:p>
          <a:p>
            <a:pPr marL="195580" indent="-182880">
              <a:lnSpc>
                <a:spcPct val="100000"/>
              </a:lnSpc>
              <a:spcBef>
                <a:spcPts val="484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Учитель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русского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языка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spc="-7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40</a:t>
            </a:r>
            <a:endParaRPr sz="2000" dirty="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Учитель </a:t>
            </a: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английского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языка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spc="-8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13</a:t>
            </a:r>
            <a:endParaRPr sz="2000" dirty="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Учитель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истории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spc="-5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10</a:t>
            </a:r>
            <a:endParaRPr sz="2000" dirty="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Учитель </a:t>
            </a:r>
            <a:r>
              <a:rPr sz="2000" spc="-15" dirty="0">
                <a:solidFill>
                  <a:srgbClr val="FFFFFF"/>
                </a:solidFill>
                <a:latin typeface="Arial"/>
                <a:cs typeface="Arial"/>
              </a:rPr>
              <a:t>математики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-40</a:t>
            </a:r>
            <a:endParaRPr sz="2000" dirty="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Учитель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физики -</a:t>
            </a:r>
            <a:r>
              <a:rPr sz="2000" spc="-6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15</a:t>
            </a:r>
            <a:endParaRPr sz="2000" dirty="0">
              <a:latin typeface="Arial"/>
              <a:cs typeface="Arial"/>
            </a:endParaRPr>
          </a:p>
          <a:p>
            <a:pPr marL="195580" indent="-18288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195580" algn="l"/>
              </a:tabLst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Учитель </a:t>
            </a: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начальных </a:t>
            </a:r>
            <a:r>
              <a:rPr sz="2000" spc="5" dirty="0">
                <a:solidFill>
                  <a:srgbClr val="FFFFFF"/>
                </a:solidFill>
                <a:latin typeface="Arial"/>
                <a:cs typeface="Arial"/>
              </a:rPr>
              <a:t>классов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-</a:t>
            </a:r>
            <a:r>
              <a:rPr sz="2000" spc="-10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52</a:t>
            </a:r>
            <a:endParaRPr sz="2000" dirty="0">
              <a:latin typeface="Arial"/>
              <a:cs typeface="Arial"/>
            </a:endParaRPr>
          </a:p>
          <a:p>
            <a:pPr marL="264160" indent="-25146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63525" algn="l"/>
                <a:tab pos="2641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Химии –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spc="-145" dirty="0">
                <a:solidFill>
                  <a:srgbClr val="FFFFFF"/>
                </a:solidFill>
                <a:latin typeface="Arial"/>
                <a:cs typeface="Arial"/>
              </a:rPr>
              <a:t>11</a:t>
            </a:r>
            <a:endParaRPr sz="2000" dirty="0">
              <a:latin typeface="Arial"/>
              <a:cs typeface="Arial"/>
            </a:endParaRPr>
          </a:p>
          <a:p>
            <a:pPr marL="264160" indent="-25146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63525" algn="l"/>
                <a:tab pos="264160" algn="l"/>
              </a:tabLst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Технологии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12</a:t>
            </a:r>
            <a:endParaRPr sz="2000" dirty="0">
              <a:latin typeface="Arial"/>
              <a:cs typeface="Arial"/>
            </a:endParaRPr>
          </a:p>
          <a:p>
            <a:pPr marL="264160" indent="-251460">
              <a:lnSpc>
                <a:spcPct val="100000"/>
              </a:lnSpc>
              <a:spcBef>
                <a:spcPts val="484"/>
              </a:spcBef>
              <a:buClr>
                <a:srgbClr val="FF8500"/>
              </a:buClr>
              <a:buFont typeface="Wingdings"/>
              <a:buChar char=""/>
              <a:tabLst>
                <a:tab pos="263525" algn="l"/>
                <a:tab pos="2641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Физической </a:t>
            </a:r>
            <a:r>
              <a:rPr sz="2000" spc="-30" dirty="0">
                <a:solidFill>
                  <a:srgbClr val="FFFFFF"/>
                </a:solidFill>
                <a:latin typeface="Arial"/>
                <a:cs typeface="Arial"/>
              </a:rPr>
              <a:t>культуры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13</a:t>
            </a:r>
            <a:endParaRPr sz="2000" dirty="0">
              <a:latin typeface="Arial"/>
              <a:cs typeface="Arial"/>
            </a:endParaRPr>
          </a:p>
          <a:p>
            <a:pPr marL="264160" indent="-25146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63525" algn="l"/>
                <a:tab pos="264160" algn="l"/>
              </a:tabLst>
            </a:pPr>
            <a:r>
              <a:rPr sz="2000" spc="-10" dirty="0">
                <a:solidFill>
                  <a:srgbClr val="FFFFFF"/>
                </a:solidFill>
                <a:latin typeface="Arial"/>
                <a:cs typeface="Arial"/>
              </a:rPr>
              <a:t>ИЗО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000" spc="-2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2</a:t>
            </a:r>
            <a:endParaRPr sz="2000" dirty="0">
              <a:latin typeface="Arial"/>
              <a:cs typeface="Arial"/>
            </a:endParaRPr>
          </a:p>
          <a:p>
            <a:pPr marL="264160" indent="-25146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63525" algn="l"/>
                <a:tab pos="26416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Биологии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000" spc="-45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5</a:t>
            </a:r>
            <a:endParaRPr sz="2000" dirty="0">
              <a:latin typeface="Arial"/>
              <a:cs typeface="Arial"/>
            </a:endParaRPr>
          </a:p>
          <a:p>
            <a:pPr marL="264160" indent="-25146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63525" algn="l"/>
                <a:tab pos="264160" algn="l"/>
              </a:tabLst>
            </a:pP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Географии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000" spc="-2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9</a:t>
            </a:r>
            <a:endParaRPr sz="2000" dirty="0">
              <a:latin typeface="Arial"/>
              <a:cs typeface="Arial"/>
            </a:endParaRPr>
          </a:p>
          <a:p>
            <a:pPr marL="264160" indent="-25146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63525" algn="l"/>
                <a:tab pos="2641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Музыки –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3</a:t>
            </a:r>
            <a:endParaRPr sz="2000" dirty="0">
              <a:latin typeface="Arial"/>
              <a:cs typeface="Arial"/>
            </a:endParaRPr>
          </a:p>
          <a:p>
            <a:pPr marL="264160" indent="-25146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63525" algn="l"/>
                <a:tab pos="264160" algn="l"/>
              </a:tabLst>
            </a:pPr>
            <a:r>
              <a:rPr sz="2000" spc="-5" dirty="0">
                <a:solidFill>
                  <a:srgbClr val="FFFFFF"/>
                </a:solidFill>
                <a:latin typeface="Arial"/>
                <a:cs typeface="Arial"/>
              </a:rPr>
              <a:t>Информатики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000" spc="-4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4</a:t>
            </a:r>
            <a:endParaRPr sz="2000" dirty="0">
              <a:latin typeface="Arial"/>
              <a:cs typeface="Arial"/>
            </a:endParaRPr>
          </a:p>
          <a:p>
            <a:pPr marL="264160" indent="-251460">
              <a:lnSpc>
                <a:spcPct val="100000"/>
              </a:lnSpc>
              <a:spcBef>
                <a:spcPts val="480"/>
              </a:spcBef>
              <a:buClr>
                <a:srgbClr val="FF8500"/>
              </a:buClr>
              <a:buFont typeface="Wingdings"/>
              <a:buChar char=""/>
              <a:tabLst>
                <a:tab pos="263525" algn="l"/>
                <a:tab pos="264160" algn="l"/>
              </a:tabLst>
            </a:pP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ОБЖ -</a:t>
            </a:r>
            <a:r>
              <a:rPr sz="2000" spc="-50" dirty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sz="2000" dirty="0">
                <a:solidFill>
                  <a:srgbClr val="FFFFFF"/>
                </a:solidFill>
                <a:latin typeface="Arial"/>
                <a:cs typeface="Arial"/>
              </a:rPr>
              <a:t>1</a:t>
            </a:r>
            <a:endParaRPr sz="2000" dirty="0">
              <a:latin typeface="Arial"/>
              <a:cs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762000" y="717626"/>
            <a:ext cx="7696200" cy="3490699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95580" marR="5080" indent="-183515" algn="just">
              <a:lnSpc>
                <a:spcPct val="100000"/>
              </a:lnSpc>
              <a:spcBef>
                <a:spcPts val="100"/>
              </a:spcBef>
              <a:buClr>
                <a:srgbClr val="FF8500"/>
              </a:buClr>
              <a:buFont typeface="Wingdings"/>
              <a:buChar char=""/>
              <a:tabLst>
                <a:tab pos="196215" algn="l"/>
                <a:tab pos="1849755" algn="l"/>
                <a:tab pos="5948045" algn="l"/>
              </a:tabLst>
            </a:pPr>
            <a:r>
              <a:rPr sz="2400" spc="-2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Безоговорочным </a:t>
            </a:r>
            <a:r>
              <a:rPr sz="240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лидером </a:t>
            </a:r>
            <a:r>
              <a:rPr sz="240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рейтинга </a:t>
            </a:r>
            <a:r>
              <a:rPr sz="240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самых</a:t>
            </a:r>
            <a:r>
              <a:rPr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400" spc="-2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sz="240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2400" spc="5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sz="240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антн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ru-RU"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профес</a:t>
            </a:r>
            <a:r>
              <a:rPr sz="2400" spc="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ий</a:t>
            </a:r>
            <a:r>
              <a:rPr sz="2400" spc="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учи</a:t>
            </a:r>
            <a:r>
              <a:rPr sz="2400" spc="-1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spc="-8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sz="240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ей</a:t>
            </a:r>
            <a:r>
              <a:rPr sz="2400" spc="-1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sz="2400" spc="-1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ли</a:t>
            </a:r>
            <a:r>
              <a:rPr lang="ru-RU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учи</a:t>
            </a:r>
            <a:r>
              <a:rPr sz="2400" spc="-1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</a:t>
            </a:r>
            <a:r>
              <a:rPr sz="2400" spc="-8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ля</a:t>
            </a:r>
            <a:r>
              <a:rPr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sz="240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начальных</a:t>
            </a:r>
            <a:r>
              <a:rPr sz="2400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классов.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278130" indent="-266065" algn="just">
              <a:lnSpc>
                <a:spcPct val="100000"/>
              </a:lnSpc>
              <a:spcBef>
                <a:spcPts val="575"/>
              </a:spcBef>
              <a:buClr>
                <a:srgbClr val="FF8500"/>
              </a:buClr>
              <a:buFont typeface="Wingdings"/>
              <a:buChar char=""/>
              <a:tabLst>
                <a:tab pos="278765" algn="l"/>
              </a:tabLst>
            </a:pPr>
            <a:r>
              <a:rPr sz="2400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Нехватка учителей </a:t>
            </a:r>
            <a:r>
              <a:rPr sz="240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русского </a:t>
            </a:r>
            <a:r>
              <a:rPr sz="2400" spc="1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языка</a:t>
            </a:r>
            <a:r>
              <a:rPr sz="2400" spc="2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spc="-1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sz="2400" spc="-1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атематики</a:t>
            </a:r>
            <a:r>
              <a:rPr lang="ru-RU" sz="2400" spc="-1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стала</a:t>
            </a:r>
            <a:r>
              <a:rPr sz="2400" spc="-5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причиной </a:t>
            </a:r>
            <a:r>
              <a:rPr sz="2400" spc="-2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того, </a:t>
            </a:r>
            <a:r>
              <a:rPr sz="2400" spc="-1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что</a:t>
            </a:r>
            <a:r>
              <a:rPr sz="240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</a:t>
            </a:r>
            <a:r>
              <a:rPr sz="2400" spc="-5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опулярности</a:t>
            </a:r>
            <a:r>
              <a:rPr lang="ru-RU" sz="2400" spc="-5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эти</a:t>
            </a:r>
            <a:r>
              <a:rPr sz="2400" spc="-2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профессии </a:t>
            </a:r>
            <a:r>
              <a:rPr sz="240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занимают </a:t>
            </a:r>
            <a:r>
              <a:rPr sz="2400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второе  </a:t>
            </a:r>
            <a:r>
              <a:rPr sz="240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место.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  <a:p>
            <a:pPr marL="195580" marR="259079" indent="-183515" algn="just">
              <a:lnSpc>
                <a:spcPct val="100000"/>
              </a:lnSpc>
              <a:spcBef>
                <a:spcPts val="575"/>
              </a:spcBef>
              <a:buClr>
                <a:srgbClr val="FF8500"/>
              </a:buClr>
              <a:buFont typeface="Wingdings"/>
              <a:buChar char=""/>
              <a:tabLst>
                <a:tab pos="196215" algn="l"/>
              </a:tabLst>
            </a:pPr>
            <a:r>
              <a:rPr sz="240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2400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третьем </a:t>
            </a:r>
            <a:r>
              <a:rPr sz="240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месте расположились </a:t>
            </a:r>
            <a:r>
              <a:rPr sz="2400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учителя  </a:t>
            </a:r>
            <a:r>
              <a:rPr sz="240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английского </a:t>
            </a:r>
            <a:r>
              <a:rPr sz="2400" spc="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языка </a:t>
            </a:r>
            <a:r>
              <a:rPr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и физической </a:t>
            </a:r>
            <a:r>
              <a:rPr sz="2400" spc="-2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культуры. </a:t>
            </a:r>
            <a:r>
              <a:rPr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А в  </a:t>
            </a:r>
            <a:r>
              <a:rPr sz="2400" spc="-2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целом </a:t>
            </a:r>
            <a:r>
              <a:rPr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практически </a:t>
            </a:r>
            <a:r>
              <a:rPr sz="2400" spc="-1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все</a:t>
            </a:r>
            <a:r>
              <a:rPr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учительские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специальности</a:t>
            </a:r>
            <a:r>
              <a:rPr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требуются </a:t>
            </a:r>
            <a:r>
              <a:rPr sz="240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sz="2400" spc="-1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сегодняшний </a:t>
            </a:r>
            <a:r>
              <a:rPr sz="2400" spc="-5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день  </a:t>
            </a:r>
            <a:r>
              <a:rPr sz="240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sz="2400" spc="-10" dirty="0" err="1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школы</a:t>
            </a:r>
            <a:r>
              <a:rPr sz="2400" spc="-10" dirty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400" spc="-20" dirty="0" err="1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города</a:t>
            </a:r>
            <a:r>
              <a:rPr lang="ru-RU" sz="2400" spc="-2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 и района.</a:t>
            </a:r>
            <a:endParaRPr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001369" y="457200"/>
            <a:ext cx="5628031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0" i="0" spc="-95" dirty="0">
                <a:solidFill>
                  <a:srgbClr val="FF8500"/>
                </a:solidFill>
                <a:latin typeface="Arial"/>
                <a:cs typeface="Arial"/>
              </a:rPr>
              <a:t>Где </a:t>
            </a:r>
            <a:r>
              <a:rPr sz="2800" b="0" i="0" spc="-25" dirty="0">
                <a:solidFill>
                  <a:srgbClr val="FF8500"/>
                </a:solidFill>
                <a:latin typeface="Arial"/>
                <a:cs typeface="Arial"/>
              </a:rPr>
              <a:t>учат </a:t>
            </a:r>
            <a:r>
              <a:rPr sz="2800" b="0" i="0" spc="-5" dirty="0">
                <a:solidFill>
                  <a:srgbClr val="FF8500"/>
                </a:solidFill>
                <a:latin typeface="Arial"/>
                <a:cs typeface="Arial"/>
              </a:rPr>
              <a:t>на</a:t>
            </a:r>
            <a:r>
              <a:rPr sz="2800" b="0" i="0" spc="70" dirty="0">
                <a:solidFill>
                  <a:srgbClr val="FF8500"/>
                </a:solidFill>
                <a:latin typeface="Arial"/>
                <a:cs typeface="Arial"/>
              </a:rPr>
              <a:t> </a:t>
            </a:r>
            <a:r>
              <a:rPr sz="2800" b="0" i="0" spc="-30" dirty="0">
                <a:solidFill>
                  <a:srgbClr val="FF8500"/>
                </a:solidFill>
                <a:latin typeface="Arial"/>
                <a:cs typeface="Arial"/>
              </a:rPr>
              <a:t>учителя?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4" name="object 4"/>
          <p:cNvSpPr txBox="1"/>
          <p:nvPr/>
        </p:nvSpPr>
        <p:spPr>
          <a:xfrm>
            <a:off x="3328542" y="4187393"/>
            <a:ext cx="5129658" cy="1304844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95580" marR="5080" indent="-182880" algn="ctr">
              <a:lnSpc>
                <a:spcPct val="100000"/>
              </a:lnSpc>
              <a:spcBef>
                <a:spcPts val="95"/>
              </a:spcBef>
              <a:buClr>
                <a:srgbClr val="FF8500"/>
              </a:buClr>
              <a:tabLst>
                <a:tab pos="195580" algn="l"/>
              </a:tabLst>
            </a:pPr>
            <a:r>
              <a:rPr sz="2800" b="1" spc="-35" dirty="0" smtClean="0">
                <a:solidFill>
                  <a:srgbClr val="FFFFFF"/>
                </a:solidFill>
                <a:latin typeface="Arial"/>
                <a:cs typeface="Arial"/>
              </a:rPr>
              <a:t>ВУЗ</a:t>
            </a:r>
            <a:r>
              <a:rPr lang="ru-RU" sz="2800" b="1" spc="-35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800" b="1" spc="-5" dirty="0" smtClean="0">
                <a:solidFill>
                  <a:srgbClr val="FFFFFF"/>
                </a:solidFill>
                <a:latin typeface="Arial"/>
                <a:cs typeface="Arial"/>
              </a:rPr>
              <a:t>–</a:t>
            </a:r>
            <a:r>
              <a:rPr sz="2800" b="1" spc="-50" dirty="0" smtClean="0">
                <a:solidFill>
                  <a:srgbClr val="FFFFFF"/>
                </a:solidFill>
                <a:latin typeface="Arial"/>
                <a:cs typeface="Arial"/>
              </a:rPr>
              <a:t> </a:t>
            </a:r>
            <a:r>
              <a:rPr lang="ru-RU" sz="2800" b="1" spc="-50" dirty="0" smtClean="0">
                <a:solidFill>
                  <a:srgbClr val="FFFFFF"/>
                </a:solidFill>
                <a:latin typeface="Arial"/>
                <a:cs typeface="Arial"/>
              </a:rPr>
              <a:t>Смоленский </a:t>
            </a:r>
            <a:r>
              <a:rPr sz="2800" b="1" spc="-20" dirty="0" err="1" smtClean="0">
                <a:solidFill>
                  <a:srgbClr val="FFFFFF"/>
                </a:solidFill>
                <a:latin typeface="Arial"/>
                <a:cs typeface="Arial"/>
              </a:rPr>
              <a:t>государственный</a:t>
            </a:r>
            <a:r>
              <a:rPr sz="2800" b="1" spc="-20" dirty="0" smtClean="0">
                <a:solidFill>
                  <a:srgbClr val="FFFFFF"/>
                </a:solidFill>
                <a:latin typeface="Arial"/>
                <a:cs typeface="Arial"/>
              </a:rPr>
              <a:t>  </a:t>
            </a:r>
            <a:r>
              <a:rPr sz="2800" b="1" spc="-10" dirty="0">
                <a:solidFill>
                  <a:srgbClr val="FFFFFF"/>
                </a:solidFill>
                <a:latin typeface="Arial"/>
                <a:cs typeface="Arial"/>
              </a:rPr>
              <a:t>университет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-123110"/>
            <a:ext cx="9144000" cy="246221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57132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dirty="0" smtClean="0">
                <a:ln>
                  <a:noFill/>
                </a:ln>
                <a:solidFill>
                  <a:srgbClr val="294A70"/>
                </a:solidFill>
                <a:effectLst/>
                <a:latin typeface="Open Sans"/>
                <a:cs typeface="Arial" pitchFamily="34" charset="0"/>
                <a:hlinkClick r:id="rId2"/>
              </a:rPr>
              <a:t>  </a:t>
            </a:r>
            <a:endParaRPr kumimoji="0" lang="ru-RU" sz="1000" b="0" i="0" u="none" strike="noStrike" cap="none" normalizeH="0" baseline="0" dirty="0" smtClean="0">
              <a:ln>
                <a:noFill/>
              </a:ln>
              <a:solidFill>
                <a:srgbClr val="294A70"/>
              </a:solidFill>
              <a:effectLst/>
              <a:latin typeface="Open Sans"/>
              <a:cs typeface="Arial" pitchFamily="34" charset="0"/>
            </a:endParaRPr>
          </a:p>
        </p:txBody>
      </p:sp>
      <p:pic>
        <p:nvPicPr>
          <p:cNvPr id="5122" name="Picture 2" descr="Смоленский педагогический колледж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304800"/>
            <a:ext cx="561975" cy="714376"/>
          </a:xfrm>
          <a:prstGeom prst="rect">
            <a:avLst/>
          </a:prstGeom>
          <a:noFill/>
        </p:spPr>
      </p:pic>
      <p:pic>
        <p:nvPicPr>
          <p:cNvPr id="5123" name="Picture 3" descr="C:\Users\User\OneDrive\Рабочий стол\Без названия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3400" y="1524000"/>
            <a:ext cx="2381250" cy="1457325"/>
          </a:xfrm>
          <a:prstGeom prst="rect">
            <a:avLst/>
          </a:prstGeom>
          <a:noFill/>
        </p:spPr>
      </p:pic>
      <p:sp>
        <p:nvSpPr>
          <p:cNvPr id="11" name="Прямоугольник 10"/>
          <p:cNvSpPr/>
          <p:nvPr/>
        </p:nvSpPr>
        <p:spPr>
          <a:xfrm>
            <a:off x="3962400" y="1524001"/>
            <a:ext cx="4572000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spc="-15" dirty="0" smtClean="0">
                <a:solidFill>
                  <a:srgbClr val="FFFFFF"/>
                </a:solidFill>
                <a:latin typeface="Arial"/>
                <a:cs typeface="Arial"/>
              </a:rPr>
              <a:t>ССУЗ – </a:t>
            </a:r>
            <a:r>
              <a:rPr lang="ru-RU" sz="2800" b="1" dirty="0" smtClean="0">
                <a:solidFill>
                  <a:schemeClr val="bg1"/>
                </a:solidFill>
              </a:rPr>
              <a:t>Смоленский Педагогический Колледж</a:t>
            </a:r>
            <a:endParaRPr lang="ru-RU" sz="2800" b="1" dirty="0">
              <a:solidFill>
                <a:schemeClr val="bg1"/>
              </a:solidFill>
            </a:endParaRPr>
          </a:p>
        </p:txBody>
      </p:sp>
      <p:pic>
        <p:nvPicPr>
          <p:cNvPr id="5124" name="Picture 4" descr="C:\Users\User\OneDrive\Рабочий стол\pdbqhzvapwgx_wm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9600" y="4038601"/>
            <a:ext cx="2286000" cy="21336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979118" y="152400"/>
            <a:ext cx="6336082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800" b="1" spc="-5" dirty="0">
                <a:solidFill>
                  <a:srgbClr val="FF8500"/>
                </a:solidFill>
                <a:latin typeface="Arial"/>
                <a:cs typeface="Arial"/>
              </a:rPr>
              <a:t>Опрос</a:t>
            </a:r>
            <a:r>
              <a:rPr sz="2800" b="1" spc="-85" dirty="0">
                <a:solidFill>
                  <a:srgbClr val="FF8500"/>
                </a:solidFill>
                <a:latin typeface="Arial"/>
                <a:cs typeface="Arial"/>
              </a:rPr>
              <a:t> </a:t>
            </a:r>
            <a:r>
              <a:rPr sz="2800" b="1" spc="-25" dirty="0">
                <a:solidFill>
                  <a:srgbClr val="FF8500"/>
                </a:solidFill>
                <a:latin typeface="Arial"/>
                <a:cs typeface="Arial"/>
              </a:rPr>
              <a:t>учителей</a:t>
            </a:r>
            <a:endParaRPr sz="2800" b="1" dirty="0">
              <a:latin typeface="Arial"/>
              <a:cs typeface="Arial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592937" y="789178"/>
            <a:ext cx="7518400" cy="45212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b="1" spc="-30" dirty="0">
                <a:solidFill>
                  <a:srgbClr val="BE6300"/>
                </a:solidFill>
                <a:latin typeface="Times New Roman" pitchFamily="18" charset="0"/>
                <a:cs typeface="Times New Roman" pitchFamily="18" charset="0"/>
              </a:rPr>
              <a:t>Почему </a:t>
            </a:r>
            <a:r>
              <a:rPr sz="2800" b="1" spc="-5" dirty="0">
                <a:solidFill>
                  <a:srgbClr val="BE6300"/>
                </a:solidFill>
                <a:latin typeface="Times New Roman" pitchFamily="18" charset="0"/>
                <a:cs typeface="Times New Roman" pitchFamily="18" charset="0"/>
              </a:rPr>
              <a:t>выбрали </a:t>
            </a:r>
            <a:r>
              <a:rPr sz="2800" b="1" spc="-10" dirty="0">
                <a:solidFill>
                  <a:srgbClr val="BE6300"/>
                </a:solidFill>
                <a:latin typeface="Times New Roman" pitchFamily="18" charset="0"/>
                <a:cs typeface="Times New Roman" pitchFamily="18" charset="0"/>
              </a:rPr>
              <a:t>данную</a:t>
            </a:r>
            <a:r>
              <a:rPr sz="2800" b="1" spc="65" dirty="0">
                <a:solidFill>
                  <a:srgbClr val="BE63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b="1" spc="-10" dirty="0">
                <a:solidFill>
                  <a:srgbClr val="BE6300"/>
                </a:solidFill>
                <a:latin typeface="Times New Roman" pitchFamily="18" charset="0"/>
                <a:cs typeface="Times New Roman" pitchFamily="18" charset="0"/>
              </a:rPr>
              <a:t>специальность?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395287" y="1341500"/>
            <a:ext cx="8424799" cy="5256149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834644" y="226263"/>
            <a:ext cx="7090156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i="0" spc="-15" dirty="0">
                <a:solidFill>
                  <a:srgbClr val="FF8500"/>
                </a:solidFill>
                <a:latin typeface="Times New Roman" pitchFamily="18" charset="0"/>
                <a:cs typeface="Times New Roman" pitchFamily="18" charset="0"/>
              </a:rPr>
              <a:t>Любите </a:t>
            </a:r>
            <a:r>
              <a:rPr sz="2800" i="0" spc="-10" dirty="0">
                <a:solidFill>
                  <a:srgbClr val="FF8500"/>
                </a:solidFill>
                <a:latin typeface="Times New Roman" pitchFamily="18" charset="0"/>
                <a:cs typeface="Times New Roman" pitchFamily="18" charset="0"/>
              </a:rPr>
              <a:t>ли </a:t>
            </a:r>
            <a:r>
              <a:rPr sz="2800" i="0" spc="-5" dirty="0">
                <a:solidFill>
                  <a:srgbClr val="FF8500"/>
                </a:solidFill>
                <a:latin typeface="Times New Roman" pitchFamily="18" charset="0"/>
                <a:cs typeface="Times New Roman" pitchFamily="18" charset="0"/>
              </a:rPr>
              <a:t>вы</a:t>
            </a:r>
            <a:r>
              <a:rPr sz="2800" i="0" spc="-40" dirty="0">
                <a:solidFill>
                  <a:srgbClr val="FF85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sz="2800" i="0" spc="-35" dirty="0">
                <a:solidFill>
                  <a:srgbClr val="FF8500"/>
                </a:solidFill>
                <a:latin typeface="Times New Roman" pitchFamily="18" charset="0"/>
                <a:cs typeface="Times New Roman" pitchFamily="18" charset="0"/>
              </a:rPr>
              <a:t>детей?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250825" y="1052512"/>
            <a:ext cx="8569325" cy="561657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547216" y="391159"/>
            <a:ext cx="7453783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 indent="124460" algn="ctr">
              <a:lnSpc>
                <a:spcPct val="100000"/>
              </a:lnSpc>
              <a:spcBef>
                <a:spcPts val="100"/>
              </a:spcBef>
            </a:pPr>
            <a:r>
              <a:rPr sz="2800" b="0" i="0" dirty="0">
                <a:solidFill>
                  <a:srgbClr val="FF8500"/>
                </a:solidFill>
                <a:latin typeface="Arial"/>
                <a:cs typeface="Arial"/>
              </a:rPr>
              <a:t>Чем </a:t>
            </a:r>
            <a:r>
              <a:rPr sz="2800" b="0" i="0" spc="-15" dirty="0">
                <a:solidFill>
                  <a:srgbClr val="FF8500"/>
                </a:solidFill>
                <a:latin typeface="Arial"/>
                <a:cs typeface="Arial"/>
              </a:rPr>
              <a:t>вас </a:t>
            </a:r>
            <a:r>
              <a:rPr sz="2800" b="0" i="0" spc="-10" dirty="0">
                <a:solidFill>
                  <a:srgbClr val="FF8500"/>
                </a:solidFill>
                <a:latin typeface="Arial"/>
                <a:cs typeface="Arial"/>
              </a:rPr>
              <a:t>привлекла </a:t>
            </a:r>
            <a:r>
              <a:rPr sz="2800" b="0" i="0" dirty="0">
                <a:solidFill>
                  <a:srgbClr val="FF8500"/>
                </a:solidFill>
                <a:latin typeface="Arial"/>
                <a:cs typeface="Arial"/>
              </a:rPr>
              <a:t>профессия  </a:t>
            </a:r>
            <a:r>
              <a:rPr sz="2800" b="0" i="0" spc="-25" dirty="0">
                <a:solidFill>
                  <a:srgbClr val="FF8500"/>
                </a:solidFill>
                <a:latin typeface="Arial"/>
                <a:cs typeface="Arial"/>
              </a:rPr>
              <a:t>учитель?</a:t>
            </a:r>
            <a:endParaRPr sz="2800" dirty="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468312" y="1628775"/>
            <a:ext cx="8207375" cy="46799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905966" y="1093469"/>
            <a:ext cx="6637833" cy="443070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95"/>
              </a:spcBef>
            </a:pPr>
            <a:r>
              <a:rPr sz="2800" i="0" spc="-40" dirty="0" err="1" smtClean="0">
                <a:solidFill>
                  <a:srgbClr val="FF8500"/>
                </a:solidFill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2800" i="0" spc="-40" dirty="0" smtClean="0">
                <a:solidFill>
                  <a:srgbClr val="FF8500"/>
                </a:solidFill>
                <a:latin typeface="Times New Roman" pitchFamily="18" charset="0"/>
                <a:cs typeface="Times New Roman" pitchFamily="18" charset="0"/>
              </a:rPr>
              <a:t> работы</a:t>
            </a:r>
            <a:endParaRPr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body" idx="1"/>
          </p:nvPr>
        </p:nvSpPr>
        <p:spPr>
          <a:xfrm>
            <a:off x="709574" y="1721357"/>
            <a:ext cx="7724851" cy="1932593"/>
          </a:xfrm>
          <a:prstGeom prst="rect">
            <a:avLst/>
          </a:prstGeom>
        </p:spPr>
        <p:txBody>
          <a:bodyPr vert="horz" wrap="square" lIns="0" tIns="366090" rIns="0" bIns="0" rtlCol="0">
            <a:spAutoFit/>
          </a:bodyPr>
          <a:lstStyle/>
          <a:p>
            <a:pPr marL="713740" marR="5080">
              <a:lnSpc>
                <a:spcPts val="3070"/>
              </a:lnSpc>
              <a:spcBef>
                <a:spcPts val="850"/>
              </a:spcBef>
            </a:pPr>
            <a:r>
              <a:rPr sz="2400" spc="-5" dirty="0">
                <a:latin typeface="Times New Roman"/>
                <a:cs typeface="Times New Roman"/>
              </a:rPr>
              <a:t>представить </a:t>
            </a:r>
            <a:r>
              <a:rPr sz="2400" dirty="0">
                <a:latin typeface="Times New Roman"/>
                <a:cs typeface="Times New Roman"/>
              </a:rPr>
              <a:t>профессию </a:t>
            </a:r>
            <a:r>
              <a:rPr sz="2400" spc="-10" dirty="0">
                <a:latin typeface="Times New Roman"/>
                <a:cs typeface="Times New Roman"/>
              </a:rPr>
              <a:t>учителя </a:t>
            </a:r>
            <a:r>
              <a:rPr sz="2400" spc="-30" dirty="0">
                <a:latin typeface="Times New Roman"/>
                <a:cs typeface="Times New Roman"/>
              </a:rPr>
              <a:t>как  </a:t>
            </a:r>
            <a:r>
              <a:rPr sz="2400" spc="-5" dirty="0">
                <a:latin typeface="Times New Roman"/>
                <a:cs typeface="Times New Roman"/>
              </a:rPr>
              <a:t>привлекательную, </a:t>
            </a:r>
            <a:r>
              <a:rPr sz="2400" spc="-20" dirty="0">
                <a:latin typeface="Times New Roman"/>
                <a:cs typeface="Times New Roman"/>
              </a:rPr>
              <a:t>необходимую, </a:t>
            </a:r>
            <a:r>
              <a:rPr sz="2400" spc="-10" dirty="0">
                <a:latin typeface="Times New Roman"/>
                <a:cs typeface="Times New Roman"/>
              </a:rPr>
              <a:t>хотя</a:t>
            </a:r>
            <a:r>
              <a:rPr sz="2400" spc="-120" dirty="0">
                <a:latin typeface="Times New Roman"/>
                <a:cs typeface="Times New Roman"/>
              </a:rPr>
              <a:t> </a:t>
            </a:r>
            <a:r>
              <a:rPr sz="2400" dirty="0">
                <a:latin typeface="Times New Roman"/>
                <a:cs typeface="Times New Roman"/>
              </a:rPr>
              <a:t>и  </a:t>
            </a:r>
            <a:r>
              <a:rPr sz="2400" spc="-5" dirty="0">
                <a:latin typeface="Times New Roman"/>
                <a:cs typeface="Times New Roman"/>
              </a:rPr>
              <a:t>трудную, будничную </a:t>
            </a:r>
            <a:r>
              <a:rPr sz="2400" dirty="0">
                <a:latin typeface="Times New Roman"/>
                <a:cs typeface="Times New Roman"/>
              </a:rPr>
              <a:t>и </a:t>
            </a:r>
            <a:r>
              <a:rPr sz="2400" spc="-10" dirty="0">
                <a:latin typeface="Times New Roman"/>
                <a:cs typeface="Times New Roman"/>
              </a:rPr>
              <a:t>одновременно  </a:t>
            </a:r>
            <a:r>
              <a:rPr sz="2400" dirty="0">
                <a:latin typeface="Times New Roman"/>
                <a:cs typeface="Times New Roman"/>
              </a:rPr>
              <a:t>таинственную,</a:t>
            </a:r>
            <a:r>
              <a:rPr sz="2400" spc="-35" dirty="0">
                <a:latin typeface="Times New Roman"/>
                <a:cs typeface="Times New Roman"/>
              </a:rPr>
              <a:t> </a:t>
            </a:r>
            <a:r>
              <a:rPr sz="2400" spc="-10" dirty="0">
                <a:latin typeface="Times New Roman"/>
                <a:cs typeface="Times New Roman"/>
              </a:rPr>
              <a:t>творческую.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686536" y="3789426"/>
            <a:ext cx="7449439" cy="1520825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763016" y="319481"/>
            <a:ext cx="7466584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marR="5080">
              <a:lnSpc>
                <a:spcPct val="100000"/>
              </a:lnSpc>
              <a:spcBef>
                <a:spcPts val="100"/>
              </a:spcBef>
            </a:pPr>
            <a:r>
              <a:rPr sz="2800" i="0" dirty="0">
                <a:solidFill>
                  <a:schemeClr val="accent6"/>
                </a:solidFill>
                <a:latin typeface="Arial"/>
                <a:cs typeface="Arial"/>
              </a:rPr>
              <a:t>Кем </a:t>
            </a:r>
            <a:r>
              <a:rPr sz="2800" i="0" spc="-5" dirty="0">
                <a:solidFill>
                  <a:schemeClr val="accent6"/>
                </a:solidFill>
                <a:latin typeface="Arial"/>
                <a:cs typeface="Arial"/>
              </a:rPr>
              <a:t>вы </a:t>
            </a:r>
            <a:r>
              <a:rPr sz="2800" i="0" spc="-50" dirty="0">
                <a:solidFill>
                  <a:schemeClr val="accent6"/>
                </a:solidFill>
                <a:latin typeface="Arial"/>
                <a:cs typeface="Arial"/>
              </a:rPr>
              <a:t>хотели </a:t>
            </a:r>
            <a:r>
              <a:rPr sz="2800" i="0" spc="-30" dirty="0">
                <a:solidFill>
                  <a:schemeClr val="accent6"/>
                </a:solidFill>
                <a:latin typeface="Arial"/>
                <a:cs typeface="Arial"/>
              </a:rPr>
              <a:t>стать </a:t>
            </a:r>
            <a:r>
              <a:rPr sz="2800" i="0" dirty="0">
                <a:solidFill>
                  <a:schemeClr val="accent6"/>
                </a:solidFill>
                <a:latin typeface="Arial"/>
                <a:cs typeface="Arial"/>
              </a:rPr>
              <a:t>в </a:t>
            </a:r>
            <a:r>
              <a:rPr sz="2800" i="0" spc="-15" dirty="0">
                <a:solidFill>
                  <a:schemeClr val="accent6"/>
                </a:solidFill>
                <a:latin typeface="Arial"/>
                <a:cs typeface="Arial"/>
              </a:rPr>
              <a:t>школьные  </a:t>
            </a:r>
            <a:r>
              <a:rPr sz="2800" i="0" spc="-40" dirty="0">
                <a:solidFill>
                  <a:schemeClr val="accent6"/>
                </a:solidFill>
                <a:latin typeface="Arial"/>
                <a:cs typeface="Arial"/>
              </a:rPr>
              <a:t>годы?</a:t>
            </a:r>
            <a:endParaRPr sz="2800" dirty="0">
              <a:solidFill>
                <a:schemeClr val="accent6"/>
              </a:solidFill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323850" y="1557337"/>
            <a:ext cx="8334375" cy="51117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9574" y="1721357"/>
            <a:ext cx="7724851" cy="2031325"/>
          </a:xfrm>
        </p:spPr>
        <p:txBody>
          <a:bodyPr/>
          <a:lstStyle/>
          <a:p>
            <a:pPr algn="ctr"/>
            <a:r>
              <a:rPr lang="ru-RU" sz="6600" b="1" i="1" dirty="0" smtClean="0">
                <a:solidFill>
                  <a:schemeClr val="accent6"/>
                </a:solidFill>
              </a:rPr>
              <a:t>Спасибо за внимание!</a:t>
            </a:r>
            <a:endParaRPr lang="ru-RU" sz="6600" b="1" i="1" dirty="0">
              <a:solidFill>
                <a:schemeClr val="accent6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0273" y="864489"/>
            <a:ext cx="4102100" cy="430887"/>
          </a:xfrm>
        </p:spPr>
        <p:txBody>
          <a:bodyPr/>
          <a:lstStyle/>
          <a:p>
            <a:pPr algn="ctr"/>
            <a:r>
              <a:rPr lang="ru-RU" sz="2800" i="0" dirty="0" smtClean="0">
                <a:solidFill>
                  <a:schemeClr val="accent6"/>
                </a:solidFill>
              </a:rPr>
              <a:t>Задачи работы</a:t>
            </a:r>
            <a:endParaRPr lang="ru-RU" sz="2800" i="0" dirty="0">
              <a:solidFill>
                <a:schemeClr val="accent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9574" y="1721357"/>
            <a:ext cx="7724851" cy="2769989"/>
          </a:xfrm>
        </p:spPr>
        <p:txBody>
          <a:bodyPr/>
          <a:lstStyle/>
          <a:p>
            <a:pPr lvl="0">
              <a:buFont typeface="Arial" charset="0"/>
              <a:buChar char="•"/>
            </a:pPr>
            <a:r>
              <a:rPr lang="ru-RU" sz="2000" dirty="0" smtClean="0"/>
              <a:t>обеспечить информационной базой, необходимой для осуществления профессионального самоопределения;</a:t>
            </a:r>
          </a:p>
          <a:p>
            <a:pPr lvl="0">
              <a:buFont typeface="Arial" charset="0"/>
              <a:buChar char="•"/>
            </a:pPr>
            <a:r>
              <a:rPr lang="ru-RU" sz="2000" dirty="0" smtClean="0"/>
              <a:t> стимулировать познавательную активность профессиональной направленности;</a:t>
            </a:r>
          </a:p>
          <a:p>
            <a:pPr lvl="0">
              <a:buFont typeface="Arial" charset="0"/>
              <a:buChar char="•"/>
            </a:pPr>
            <a:r>
              <a:rPr lang="ru-RU" sz="2000" dirty="0" smtClean="0"/>
              <a:t>приобщить  к посильной трудовой деятельности;</a:t>
            </a:r>
          </a:p>
          <a:p>
            <a:pPr lvl="0">
              <a:buFont typeface="Arial" charset="0"/>
              <a:buChar char="•"/>
            </a:pPr>
            <a:r>
              <a:rPr lang="ru-RU" sz="2000" dirty="0" smtClean="0"/>
              <a:t>осуществить </a:t>
            </a:r>
            <a:r>
              <a:rPr lang="ru-RU" sz="2000" dirty="0" err="1" smtClean="0"/>
              <a:t>профориентационную</a:t>
            </a:r>
            <a:r>
              <a:rPr lang="ru-RU" sz="2000" dirty="0" smtClean="0"/>
              <a:t> работу с учетом индивидуальных особенностей</a:t>
            </a:r>
          </a:p>
          <a:p>
            <a:pPr lvl="0">
              <a:buFont typeface="Arial" charset="0"/>
              <a:buChar char="•"/>
            </a:pPr>
            <a:r>
              <a:rPr lang="ru-RU" sz="2000" dirty="0" smtClean="0"/>
              <a:t>подчеркнуть значимость профессии учитель.</a:t>
            </a:r>
          </a:p>
          <a:p>
            <a:pPr lvl="0">
              <a:buFont typeface="Arial" charset="0"/>
              <a:buChar char="•"/>
            </a:pPr>
            <a:endParaRPr lang="ru-RU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856994" y="735533"/>
            <a:ext cx="4467606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800" i="0" spc="-5" dirty="0">
                <a:solidFill>
                  <a:srgbClr val="FF8500"/>
                </a:solidFill>
                <a:latin typeface="Times New Roman" pitchFamily="18" charset="0"/>
                <a:cs typeface="Times New Roman" pitchFamily="18" charset="0"/>
              </a:rPr>
              <a:t>Актуальность</a:t>
            </a:r>
            <a:endParaRPr sz="2800" i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object 3"/>
          <p:cNvSpPr txBox="1"/>
          <p:nvPr/>
        </p:nvSpPr>
        <p:spPr>
          <a:xfrm>
            <a:off x="1066800" y="1576781"/>
            <a:ext cx="7192899" cy="1224053"/>
          </a:xfrm>
          <a:prstGeom prst="rect">
            <a:avLst/>
          </a:prstGeom>
        </p:spPr>
        <p:txBody>
          <a:bodyPr vert="horz" wrap="square" lIns="0" tIns="13335" rIns="0" bIns="0" rtlCol="0">
            <a:spAutoFit/>
          </a:bodyPr>
          <a:lstStyle/>
          <a:p>
            <a:pPr marL="195580" marR="5080" indent="-182880">
              <a:lnSpc>
                <a:spcPct val="100000"/>
              </a:lnSpc>
              <a:spcBef>
                <a:spcPts val="105"/>
              </a:spcBef>
              <a:buClr>
                <a:srgbClr val="FF8500"/>
              </a:buClr>
              <a:buSzPct val="96875"/>
              <a:buFont typeface="Wingdings"/>
              <a:buChar char=""/>
              <a:tabLst>
                <a:tab pos="200025" algn="l"/>
              </a:tabLst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Престиж </a:t>
            </a:r>
            <a:r>
              <a:rPr sz="2400" spc="-20" dirty="0">
                <a:solidFill>
                  <a:srgbClr val="FFFFFF"/>
                </a:solidFill>
                <a:latin typeface="Times New Roman"/>
                <a:cs typeface="Times New Roman"/>
              </a:rPr>
              <a:t>учительского 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труда</a:t>
            </a:r>
            <a:r>
              <a:rPr sz="2400" spc="-12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в  </a:t>
            </a:r>
            <a:r>
              <a:rPr sz="2400" spc="-25" dirty="0">
                <a:solidFill>
                  <a:srgbClr val="FFFFFF"/>
                </a:solidFill>
                <a:latin typeface="Times New Roman"/>
                <a:cs typeface="Times New Roman"/>
              </a:rPr>
              <a:t>современном</a:t>
            </a:r>
            <a:r>
              <a:rPr sz="2400" spc="-6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обществе</a:t>
            </a:r>
            <a:endParaRPr sz="2400" dirty="0">
              <a:latin typeface="Times New Roman"/>
              <a:cs typeface="Times New Roman"/>
            </a:endParaRPr>
          </a:p>
          <a:p>
            <a:pPr marL="195580" marR="332105" indent="-182880">
              <a:lnSpc>
                <a:spcPct val="100000"/>
              </a:lnSpc>
              <a:spcBef>
                <a:spcPts val="770"/>
              </a:spcBef>
              <a:buClr>
                <a:srgbClr val="FF8500"/>
              </a:buClr>
              <a:buSzPct val="96875"/>
              <a:buFont typeface="Wingdings"/>
              <a:buChar char=""/>
              <a:tabLst>
                <a:tab pos="200025" algn="l"/>
              </a:tabLst>
            </a:pP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Востребованность</a:t>
            </a:r>
            <a:r>
              <a:rPr sz="2400" spc="-14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5" dirty="0">
                <a:solidFill>
                  <a:srgbClr val="FFFFFF"/>
                </a:solidFill>
                <a:latin typeface="Times New Roman"/>
                <a:cs typeface="Times New Roman"/>
              </a:rPr>
              <a:t>профессии  </a:t>
            </a:r>
            <a:r>
              <a:rPr sz="2400" dirty="0">
                <a:solidFill>
                  <a:srgbClr val="FFFFFF"/>
                </a:solidFill>
                <a:latin typeface="Times New Roman"/>
                <a:cs typeface="Times New Roman"/>
              </a:rPr>
              <a:t>на </a:t>
            </a:r>
            <a:r>
              <a:rPr sz="2400" spc="-20" dirty="0">
                <a:solidFill>
                  <a:srgbClr val="FFFFFF"/>
                </a:solidFill>
                <a:latin typeface="Times New Roman"/>
                <a:cs typeface="Times New Roman"/>
              </a:rPr>
              <a:t>рынке</a:t>
            </a:r>
            <a:r>
              <a:rPr sz="2400" spc="-3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400" spc="-10" dirty="0">
                <a:solidFill>
                  <a:srgbClr val="FFFFFF"/>
                </a:solidFill>
                <a:latin typeface="Times New Roman"/>
                <a:cs typeface="Times New Roman"/>
              </a:rPr>
              <a:t>труда</a:t>
            </a:r>
            <a:endParaRPr sz="2400" dirty="0">
              <a:latin typeface="Times New Roman"/>
              <a:cs typeface="Times New Roman"/>
            </a:endParaRPr>
          </a:p>
        </p:txBody>
      </p:sp>
      <p:sp>
        <p:nvSpPr>
          <p:cNvPr id="4" name="object 4"/>
          <p:cNvSpPr/>
          <p:nvPr/>
        </p:nvSpPr>
        <p:spPr>
          <a:xfrm>
            <a:off x="971550" y="4005262"/>
            <a:ext cx="7451725" cy="25908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14270" y="624078"/>
            <a:ext cx="4832350" cy="574040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lnSpc>
                <a:spcPct val="100000"/>
              </a:lnSpc>
              <a:spcBef>
                <a:spcPts val="100"/>
              </a:spcBef>
            </a:pPr>
            <a:r>
              <a:rPr sz="3600" b="0" i="0" spc="-20" dirty="0">
                <a:solidFill>
                  <a:srgbClr val="FF8500"/>
                </a:solidFill>
                <a:latin typeface="Arial"/>
                <a:cs typeface="Arial"/>
              </a:rPr>
              <a:t>Проблемные</a:t>
            </a:r>
            <a:r>
              <a:rPr sz="3600" b="0" i="0" spc="-80" dirty="0">
                <a:solidFill>
                  <a:srgbClr val="FF8500"/>
                </a:solidFill>
                <a:latin typeface="Arial"/>
                <a:cs typeface="Arial"/>
              </a:rPr>
              <a:t> </a:t>
            </a:r>
            <a:r>
              <a:rPr sz="3600" b="0" i="0" spc="-10" dirty="0">
                <a:solidFill>
                  <a:srgbClr val="FF8500"/>
                </a:solidFill>
                <a:latin typeface="Arial"/>
                <a:cs typeface="Arial"/>
              </a:rPr>
              <a:t>вопросы:</a:t>
            </a:r>
            <a:endParaRPr sz="3600">
              <a:latin typeface="Arial"/>
              <a:cs typeface="Arial"/>
            </a:endParaRPr>
          </a:p>
        </p:txBody>
      </p:sp>
      <p:sp>
        <p:nvSpPr>
          <p:cNvPr id="3" name="object 3"/>
          <p:cNvSpPr/>
          <p:nvPr/>
        </p:nvSpPr>
        <p:spPr>
          <a:xfrm>
            <a:off x="1045311" y="5084762"/>
            <a:ext cx="7450963" cy="144145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4" name="object 4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882015" marR="760095" indent="-457834">
              <a:lnSpc>
                <a:spcPct val="100000"/>
              </a:lnSpc>
              <a:spcBef>
                <a:spcPts val="95"/>
              </a:spcBef>
              <a:buFont typeface="Arial"/>
              <a:buChar char="•"/>
              <a:tabLst>
                <a:tab pos="882015" algn="l"/>
                <a:tab pos="882650" algn="l"/>
              </a:tabLst>
            </a:pPr>
            <a:r>
              <a:rPr spc="-20" dirty="0"/>
              <a:t>Как можно </a:t>
            </a:r>
            <a:r>
              <a:rPr spc="-5" dirty="0"/>
              <a:t>оценить </a:t>
            </a:r>
            <a:r>
              <a:rPr spc="5" dirty="0"/>
              <a:t>престиж профессии  </a:t>
            </a:r>
            <a:r>
              <a:rPr spc="-5" dirty="0"/>
              <a:t>учитель в </a:t>
            </a:r>
            <a:r>
              <a:rPr spc="-10" dirty="0"/>
              <a:t>наше</a:t>
            </a:r>
            <a:r>
              <a:rPr spc="5" dirty="0"/>
              <a:t> </a:t>
            </a:r>
            <a:r>
              <a:rPr spc="-10" dirty="0"/>
              <a:t>время?</a:t>
            </a:r>
          </a:p>
          <a:p>
            <a:pPr marL="882015" marR="1186180" indent="-457834">
              <a:lnSpc>
                <a:spcPct val="100000"/>
              </a:lnSpc>
              <a:buFont typeface="Arial"/>
              <a:buChar char="•"/>
              <a:tabLst>
                <a:tab pos="882015" algn="l"/>
                <a:tab pos="882650" algn="l"/>
              </a:tabLst>
            </a:pPr>
            <a:r>
              <a:rPr spc="-30" dirty="0"/>
              <a:t>Можно </a:t>
            </a:r>
            <a:r>
              <a:rPr spc="-5" dirty="0"/>
              <a:t>ли в современной </a:t>
            </a:r>
            <a:r>
              <a:rPr spc="-45" dirty="0"/>
              <a:t>школе </a:t>
            </a:r>
            <a:r>
              <a:rPr dirty="0"/>
              <a:t>при  </a:t>
            </a:r>
            <a:r>
              <a:rPr spc="-5" dirty="0"/>
              <a:t>наличии </a:t>
            </a:r>
            <a:r>
              <a:rPr spc="-10" dirty="0"/>
              <a:t>современного </a:t>
            </a:r>
            <a:r>
              <a:rPr spc="-20" dirty="0"/>
              <a:t>оборудования  </a:t>
            </a:r>
            <a:r>
              <a:rPr dirty="0"/>
              <a:t>обойтись </a:t>
            </a:r>
            <a:r>
              <a:rPr spc="-5" dirty="0"/>
              <a:t>без</a:t>
            </a:r>
            <a:r>
              <a:rPr spc="-35" dirty="0"/>
              <a:t> </a:t>
            </a:r>
            <a:r>
              <a:rPr spc="-5" dirty="0"/>
              <a:t>учителя?</a:t>
            </a:r>
          </a:p>
          <a:p>
            <a:pPr marL="882015" marR="5080" indent="-457834">
              <a:lnSpc>
                <a:spcPct val="100000"/>
              </a:lnSpc>
              <a:spcBef>
                <a:spcPts val="5"/>
              </a:spcBef>
              <a:buFont typeface="Arial"/>
              <a:buChar char="•"/>
              <a:tabLst>
                <a:tab pos="882015" algn="l"/>
                <a:tab pos="882650" algn="l"/>
                <a:tab pos="4782820" algn="l"/>
              </a:tabLst>
            </a:pPr>
            <a:r>
              <a:rPr spc="-20" dirty="0" err="1" smtClean="0"/>
              <a:t>Существу</a:t>
            </a:r>
            <a:r>
              <a:rPr lang="ru-RU" spc="-20" smtClean="0"/>
              <a:t>ю</a:t>
            </a:r>
            <a:r>
              <a:rPr spc="-20" smtClean="0"/>
              <a:t>т</a:t>
            </a:r>
            <a:r>
              <a:rPr spc="10" smtClean="0"/>
              <a:t> </a:t>
            </a:r>
            <a:r>
              <a:rPr spc="-5" dirty="0"/>
              <a:t>ли</a:t>
            </a:r>
            <a:r>
              <a:rPr spc="25" dirty="0"/>
              <a:t> </a:t>
            </a:r>
            <a:r>
              <a:rPr spc="-15" dirty="0"/>
              <a:t>вакансии	</a:t>
            </a:r>
            <a:r>
              <a:rPr spc="5" dirty="0"/>
              <a:t>профессии</a:t>
            </a:r>
            <a:r>
              <a:rPr spc="-60" dirty="0"/>
              <a:t> </a:t>
            </a:r>
            <a:r>
              <a:rPr spc="-5" dirty="0"/>
              <a:t>учитель  на </a:t>
            </a:r>
            <a:r>
              <a:rPr spc="-15" dirty="0"/>
              <a:t>рынке</a:t>
            </a:r>
            <a:r>
              <a:rPr spc="-5" dirty="0"/>
              <a:t> </a:t>
            </a:r>
            <a:r>
              <a:rPr spc="-35" dirty="0"/>
              <a:t>труда?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05000" y="304801"/>
            <a:ext cx="4897373" cy="430887"/>
          </a:xfrm>
        </p:spPr>
        <p:txBody>
          <a:bodyPr/>
          <a:lstStyle/>
          <a:p>
            <a:pPr algn="ctr"/>
            <a:r>
              <a:rPr lang="ru-RU" sz="2800" i="0" dirty="0" smtClean="0">
                <a:solidFill>
                  <a:schemeClr val="accent6"/>
                </a:solidFill>
              </a:rPr>
              <a:t>Из истории профессии</a:t>
            </a:r>
            <a:endParaRPr lang="ru-RU" sz="2800" i="0" dirty="0">
              <a:solidFill>
                <a:schemeClr val="accent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3400" y="838200"/>
            <a:ext cx="7953451" cy="5232202"/>
          </a:xfrm>
        </p:spPr>
        <p:txBody>
          <a:bodyPr/>
          <a:lstStyle/>
          <a:p>
            <a:pPr algn="just"/>
            <a:r>
              <a:rPr lang="ru-RU" sz="2400" dirty="0" smtClean="0"/>
              <a:t>Учителями самых древних пор были уважаемые и умудренные опытом представители человеческого рода. Их обязанностью была передача опыта, подготовка подрастающего поколения к взрослой жизни. В первобытнообщинном строе это были старейшины племени, уважаемые и знающие люди: жрецы, Государственные чиновники, которые много путешествовали и хорошо знали науки (Древний Рим), мудрейшие представители общества (Древний Китай), священники, монахи (средние века). Роль учителя могли выполнять и родители или даже руководители государства, как , например, в Киевской Руси Владимир Мономах. В Древней Руси учителей чтили, уважали и называли мастерами.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700273" y="304801"/>
            <a:ext cx="4102100" cy="369332"/>
          </a:xfrm>
        </p:spPr>
        <p:txBody>
          <a:bodyPr/>
          <a:lstStyle/>
          <a:p>
            <a:pPr algn="ctr"/>
            <a:r>
              <a:rPr lang="ru-RU" i="0" dirty="0" smtClean="0">
                <a:solidFill>
                  <a:schemeClr val="accent6"/>
                </a:solidFill>
              </a:rPr>
              <a:t>Известные педагоги</a:t>
            </a:r>
            <a:endParaRPr lang="ru-RU" i="0" dirty="0">
              <a:solidFill>
                <a:schemeClr val="accent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9574" y="914400"/>
            <a:ext cx="7724851" cy="1908215"/>
          </a:xfrm>
        </p:spPr>
        <p:txBody>
          <a:bodyPr/>
          <a:lstStyle/>
          <a:p>
            <a:pPr algn="ctr"/>
            <a:r>
              <a:rPr lang="ru-RU" sz="2400" b="1" dirty="0" smtClean="0"/>
              <a:t>В России виднейшими педагогами были:</a:t>
            </a:r>
            <a:endParaRPr lang="ru-RU" sz="2400" dirty="0" smtClean="0"/>
          </a:p>
          <a:p>
            <a:pPr algn="ctr"/>
            <a:r>
              <a:rPr lang="ru-RU" sz="2400" b="1" dirty="0" smtClean="0"/>
              <a:t>Константин Дмитриевич Ушинский;</a:t>
            </a:r>
            <a:endParaRPr lang="ru-RU" sz="2400" dirty="0" smtClean="0"/>
          </a:p>
          <a:p>
            <a:pPr algn="ctr"/>
            <a:r>
              <a:rPr lang="ru-RU" sz="2400" b="1" dirty="0" smtClean="0"/>
              <a:t>Антон Семёнович Макаренко;</a:t>
            </a:r>
            <a:endParaRPr lang="ru-RU" sz="2400" dirty="0" smtClean="0"/>
          </a:p>
          <a:p>
            <a:pPr algn="ctr"/>
            <a:r>
              <a:rPr lang="ru-RU" sz="2400" b="1" dirty="0" smtClean="0"/>
              <a:t>Василий Александрович Сухомлинский.</a:t>
            </a:r>
            <a:endParaRPr lang="ru-RU" sz="2400" dirty="0" smtClean="0"/>
          </a:p>
          <a:p>
            <a:endParaRPr lang="ru-RU" dirty="0"/>
          </a:p>
        </p:txBody>
      </p:sp>
      <p:pic>
        <p:nvPicPr>
          <p:cNvPr id="23554" name="Picture 2" descr="C:\Users\User\OneDrive\Рабочий стол\1634564062_publication 1040x645_we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96370" y="2743200"/>
            <a:ext cx="750943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1" y="381000"/>
            <a:ext cx="2667000" cy="430887"/>
          </a:xfrm>
        </p:spPr>
        <p:txBody>
          <a:bodyPr/>
          <a:lstStyle/>
          <a:p>
            <a:pPr algn="just"/>
            <a:r>
              <a:rPr lang="ru-RU" sz="2800" i="0" dirty="0" smtClean="0">
                <a:solidFill>
                  <a:schemeClr val="accent6"/>
                </a:solidFill>
              </a:rPr>
              <a:t>Плюсы работы</a:t>
            </a:r>
            <a:endParaRPr lang="ru-RU" sz="2800" i="0" dirty="0">
              <a:solidFill>
                <a:schemeClr val="accent6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914400"/>
            <a:ext cx="8182051" cy="6155531"/>
          </a:xfrm>
        </p:spPr>
        <p:txBody>
          <a:bodyPr/>
          <a:lstStyle/>
          <a:p>
            <a:pPr algn="just"/>
            <a:r>
              <a:rPr lang="ru-RU" sz="1600" dirty="0" smtClean="0"/>
              <a:t>* </a:t>
            </a:r>
            <a:r>
              <a:rPr lang="ru-RU" sz="2000" dirty="0" smtClean="0"/>
              <a:t>Общение с детьми.</a:t>
            </a:r>
          </a:p>
          <a:p>
            <a:pPr algn="just"/>
            <a:r>
              <a:rPr lang="ru-RU" sz="2000" dirty="0" smtClean="0"/>
              <a:t>Все дети разные. Они могут расстраивать, но могут и радовать своими успехами. Как приятно, когда ученики грамотно пишут, интересно рассказывают, создают проекты, занимаются научной деятельностью, прекрасно играют в драматическом кружке и мастерят поделки на уроках труда. Постоянное общение с ребятами помогает понять их внутренний мир, заставляет быть активным, современным, помогает самосовершенствоваться.</a:t>
            </a:r>
          </a:p>
          <a:p>
            <a:pPr algn="just"/>
            <a:r>
              <a:rPr lang="ru-RU" sz="2000" dirty="0" smtClean="0"/>
              <a:t> * Умственная работа.</a:t>
            </a:r>
          </a:p>
          <a:p>
            <a:pPr algn="just"/>
            <a:r>
              <a:rPr lang="ru-RU" sz="2000" dirty="0" smtClean="0"/>
              <a:t>Учитель обязан прогрессировать всегда и во всём: в сфере общения, в научных познаниях, в осваивании современных технологий. Не проходит и дня, чтобы педагог не узнал что-нибудь нового. Он так же, как и ученик готовиться к урокам, чтобы дать учащимся много полезных знаний. Только прогрессивные, развитые и профессиональные педагоги смогут вырастить достойное поколение.</a:t>
            </a:r>
          </a:p>
          <a:p>
            <a:pPr algn="just"/>
            <a:r>
              <a:rPr lang="ru-RU" sz="2000" dirty="0" smtClean="0"/>
              <a:t> * Стабильность.</a:t>
            </a:r>
          </a:p>
          <a:p>
            <a:pPr algn="just"/>
            <a:r>
              <a:rPr lang="ru-RU" sz="2000" dirty="0" smtClean="0"/>
              <a:t>Школа как государственное учреждение даёт учителям стабильность и определённые гарантии. Любой педагог обеспечен оплачиваемым больничным, оплачиваемым отпуском в 56 календарных дней.</a:t>
            </a:r>
          </a:p>
          <a:p>
            <a:pPr algn="just"/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1981200" y="381001"/>
            <a:ext cx="4821173" cy="44371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 algn="ctr">
              <a:lnSpc>
                <a:spcPct val="100000"/>
              </a:lnSpc>
              <a:spcBef>
                <a:spcPts val="100"/>
              </a:spcBef>
            </a:pPr>
            <a:r>
              <a:rPr sz="2800" i="0" spc="-15" dirty="0">
                <a:solidFill>
                  <a:schemeClr val="accent6"/>
                </a:solidFill>
              </a:rPr>
              <a:t>Что говорят </a:t>
            </a:r>
            <a:r>
              <a:rPr sz="2800" i="0" dirty="0">
                <a:solidFill>
                  <a:schemeClr val="accent6"/>
                </a:solidFill>
              </a:rPr>
              <a:t>о </a:t>
            </a:r>
            <a:r>
              <a:rPr sz="2800" i="0" spc="-20" dirty="0">
                <a:solidFill>
                  <a:schemeClr val="accent6"/>
                </a:solidFill>
              </a:rPr>
              <a:t>роли</a:t>
            </a:r>
            <a:r>
              <a:rPr sz="2800" i="0" spc="-35" dirty="0">
                <a:solidFill>
                  <a:schemeClr val="accent6"/>
                </a:solidFill>
              </a:rPr>
              <a:t> </a:t>
            </a:r>
            <a:r>
              <a:rPr sz="2800" i="0" spc="-15" dirty="0">
                <a:solidFill>
                  <a:schemeClr val="accent6"/>
                </a:solidFill>
              </a:rPr>
              <a:t>учителя?</a:t>
            </a:r>
          </a:p>
        </p:txBody>
      </p:sp>
      <p:sp>
        <p:nvSpPr>
          <p:cNvPr id="3" name="object 3"/>
          <p:cNvSpPr txBox="1"/>
          <p:nvPr/>
        </p:nvSpPr>
        <p:spPr>
          <a:xfrm>
            <a:off x="763016" y="914401"/>
            <a:ext cx="7817484" cy="4628831"/>
          </a:xfrm>
          <a:prstGeom prst="rect">
            <a:avLst/>
          </a:prstGeom>
        </p:spPr>
        <p:txBody>
          <a:bodyPr vert="horz" wrap="square" lIns="0" tIns="12065" rIns="0" bIns="0" rtlCol="0">
            <a:spAutoFit/>
          </a:bodyPr>
          <a:lstStyle/>
          <a:p>
            <a:pPr marL="12700" marR="5080" algn="just">
              <a:lnSpc>
                <a:spcPct val="100000"/>
              </a:lnSpc>
              <a:spcBef>
                <a:spcPts val="95"/>
              </a:spcBef>
            </a:pP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Несмотря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на огромное 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количество проблем, </a:t>
            </a:r>
            <a:r>
              <a:rPr sz="2000" spc="-25" dirty="0">
                <a:solidFill>
                  <a:srgbClr val="FFFFFF"/>
                </a:solidFill>
                <a:latin typeface="Times New Roman"/>
                <a:cs typeface="Times New Roman"/>
              </a:rPr>
              <a:t>которые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существуют 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в </a:t>
            </a:r>
            <a:r>
              <a:rPr sz="2000" spc="-30" dirty="0">
                <a:solidFill>
                  <a:srgbClr val="FFFFFF"/>
                </a:solidFill>
                <a:latin typeface="Times New Roman"/>
                <a:cs typeface="Times New Roman"/>
              </a:rPr>
              <a:t>школе,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роль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учителя, 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по-прежнему,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не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теряет</a:t>
            </a:r>
            <a:r>
              <a:rPr sz="2000" spc="4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своей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актуальности.</a:t>
            </a:r>
            <a:endParaRPr sz="2000" dirty="0">
              <a:latin typeface="Times New Roman"/>
              <a:cs typeface="Times New Roman"/>
            </a:endParaRPr>
          </a:p>
          <a:p>
            <a:pPr marL="81280" algn="just">
              <a:lnSpc>
                <a:spcPct val="100000"/>
              </a:lnSpc>
            </a:pPr>
            <a:r>
              <a:rPr sz="2000" spc="-114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Привед</a:t>
            </a:r>
            <a:r>
              <a:rPr lang="ru-RU" sz="2000" spc="-114" dirty="0" smtClean="0">
                <a:solidFill>
                  <a:srgbClr val="FFFFFF"/>
                </a:solidFill>
                <a:latin typeface="Times New Roman"/>
                <a:cs typeface="Times New Roman"/>
              </a:rPr>
              <a:t>ё</a:t>
            </a:r>
            <a:r>
              <a:rPr sz="2000" spc="-114" dirty="0" smtClean="0">
                <a:solidFill>
                  <a:srgbClr val="FFFFFF"/>
                </a:solidFill>
                <a:latin typeface="Times New Roman"/>
                <a:cs typeface="Times New Roman"/>
              </a:rPr>
              <a:t>м </a:t>
            </a:r>
            <a:r>
              <a:rPr lang="ru-RU" sz="2000" spc="-114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25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несколько</a:t>
            </a:r>
            <a:r>
              <a:rPr sz="2000" spc="120" dirty="0" smtClean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цитат:</a:t>
            </a:r>
            <a:endParaRPr sz="2000" dirty="0">
              <a:latin typeface="Times New Roman"/>
              <a:cs typeface="Times New Roman"/>
            </a:endParaRPr>
          </a:p>
          <a:p>
            <a:pPr marL="12700" marR="666115" algn="just">
              <a:lnSpc>
                <a:spcPct val="100000"/>
              </a:lnSpc>
            </a:pP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"Я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считаю, 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что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миссия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учителя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- </a:t>
            </a:r>
            <a:r>
              <a:rPr sz="2000" spc="5" dirty="0">
                <a:solidFill>
                  <a:srgbClr val="FFFFFF"/>
                </a:solidFill>
                <a:latin typeface="Times New Roman"/>
                <a:cs typeface="Times New Roman"/>
              </a:rPr>
              <a:t>особая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миссия. 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Помочь  маленькому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человеку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увидеть мир 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во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все </a:t>
            </a:r>
            <a:r>
              <a:rPr sz="2000" spc="-25" dirty="0">
                <a:solidFill>
                  <a:srgbClr val="FFFFFF"/>
                </a:solidFill>
                <a:latin typeface="Times New Roman"/>
                <a:cs typeface="Times New Roman"/>
              </a:rPr>
              <a:t>его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многообразии,  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помочь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определиться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в выборе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ценностей, 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что 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может </a:t>
            </a:r>
            <a:r>
              <a:rPr sz="2000" spc="-5" dirty="0" err="1">
                <a:solidFill>
                  <a:srgbClr val="FFFFFF"/>
                </a:solidFill>
                <a:latin typeface="Times New Roman"/>
                <a:cs typeface="Times New Roman"/>
              </a:rPr>
              <a:t>быть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  </a:t>
            </a:r>
            <a:r>
              <a:rPr sz="2000" spc="-10" dirty="0" err="1" smtClean="0">
                <a:solidFill>
                  <a:srgbClr val="FFFFFF"/>
                </a:solidFill>
                <a:latin typeface="Times New Roman"/>
                <a:cs typeface="Times New Roman"/>
              </a:rPr>
              <a:t>важнее</a:t>
            </a:r>
            <a:r>
              <a:rPr lang="ru-RU" sz="2000" spc="-10" dirty="0" smtClean="0">
                <a:solidFill>
                  <a:srgbClr val="FFFFFF"/>
                </a:solidFill>
                <a:latin typeface="Times New Roman"/>
                <a:cs typeface="Times New Roman"/>
              </a:rPr>
              <a:t>?</a:t>
            </a:r>
            <a:r>
              <a:rPr sz="2000" spc="-10" dirty="0" smtClean="0">
                <a:solidFill>
                  <a:srgbClr val="FFFFFF"/>
                </a:solidFill>
                <a:latin typeface="Times New Roman"/>
                <a:cs typeface="Times New Roman"/>
              </a:rPr>
              <a:t>"</a:t>
            </a:r>
            <a:endParaRPr sz="2000" dirty="0">
              <a:latin typeface="Times New Roman"/>
              <a:cs typeface="Times New Roman"/>
            </a:endParaRPr>
          </a:p>
          <a:p>
            <a:pPr marL="12700" marR="140335" algn="just">
              <a:lnSpc>
                <a:spcPct val="100000"/>
              </a:lnSpc>
              <a:spcBef>
                <a:spcPts val="5"/>
              </a:spcBef>
            </a:pP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"Роль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учителя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во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все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времена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- 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это 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научить 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ребенка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любить 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этот 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мир и с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любовью 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изучать его. </a:t>
            </a:r>
            <a:r>
              <a:rPr sz="2000" spc="-25" dirty="0">
                <a:solidFill>
                  <a:srgbClr val="FFFFFF"/>
                </a:solidFill>
                <a:latin typeface="Times New Roman"/>
                <a:cs typeface="Times New Roman"/>
              </a:rPr>
              <a:t>Так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должно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быть. </a:t>
            </a: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Что</a:t>
            </a:r>
            <a:r>
              <a:rPr sz="2000" spc="13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нужно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000" spc="-15" dirty="0">
                <a:solidFill>
                  <a:srgbClr val="FFFFFF"/>
                </a:solidFill>
                <a:latin typeface="Times New Roman"/>
                <a:cs typeface="Times New Roman"/>
              </a:rPr>
              <a:t>сделать,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чтобы </a:t>
            </a:r>
            <a:r>
              <a:rPr sz="2000" spc="5" dirty="0">
                <a:solidFill>
                  <a:srgbClr val="FFFFFF"/>
                </a:solidFill>
                <a:latin typeface="Times New Roman"/>
                <a:cs typeface="Times New Roman"/>
              </a:rPr>
              <a:t>так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было? 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Цепочка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любви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и добра для</a:t>
            </a:r>
            <a:r>
              <a:rPr sz="2000" spc="170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многих</a:t>
            </a:r>
            <a:endParaRPr sz="2000" dirty="0">
              <a:latin typeface="Times New Roman"/>
              <a:cs typeface="Times New Roman"/>
            </a:endParaRPr>
          </a:p>
          <a:p>
            <a:pPr marL="12700" algn="just">
              <a:lnSpc>
                <a:spcPct val="100000"/>
              </a:lnSpc>
            </a:pP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детей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начинается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с</a:t>
            </a:r>
            <a:r>
              <a:rPr sz="2000" spc="1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педагогов."</a:t>
            </a:r>
            <a:endParaRPr sz="2000" dirty="0">
              <a:latin typeface="Times New Roman"/>
              <a:cs typeface="Times New Roman"/>
            </a:endParaRPr>
          </a:p>
          <a:p>
            <a:pPr marL="12700" marR="239395" algn="just">
              <a:lnSpc>
                <a:spcPct val="100000"/>
              </a:lnSpc>
            </a:pPr>
            <a:r>
              <a:rPr sz="2000" spc="-20" dirty="0">
                <a:solidFill>
                  <a:srgbClr val="FFFFFF"/>
                </a:solidFill>
                <a:latin typeface="Times New Roman"/>
                <a:cs typeface="Times New Roman"/>
              </a:rPr>
              <a:t>"Роль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учителя </a:t>
            </a:r>
            <a:r>
              <a:rPr sz="2000" spc="-25" dirty="0">
                <a:solidFill>
                  <a:srgbClr val="FFFFFF"/>
                </a:solidFill>
                <a:latin typeface="Times New Roman"/>
                <a:cs typeface="Times New Roman"/>
              </a:rPr>
              <a:t>всегда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была и </a:t>
            </a:r>
            <a:r>
              <a:rPr sz="2000" spc="10" dirty="0">
                <a:solidFill>
                  <a:srgbClr val="FFFFFF"/>
                </a:solidFill>
                <a:latin typeface="Times New Roman"/>
                <a:cs typeface="Times New Roman"/>
              </a:rPr>
              <a:t>остается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актуальна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в современном  мире. Учить детей </a:t>
            </a:r>
            <a:r>
              <a:rPr sz="2000" spc="-30" dirty="0">
                <a:solidFill>
                  <a:srgbClr val="FFFFFF"/>
                </a:solidFill>
                <a:latin typeface="Times New Roman"/>
                <a:cs typeface="Times New Roman"/>
              </a:rPr>
              <a:t>необходимо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с развития </a:t>
            </a:r>
            <a:r>
              <a:rPr sz="2000" dirty="0">
                <a:solidFill>
                  <a:srgbClr val="FFFFFF"/>
                </a:solidFill>
                <a:latin typeface="Times New Roman"/>
                <a:cs typeface="Times New Roman"/>
              </a:rPr>
              <a:t>интереса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к </a:t>
            </a:r>
            <a:r>
              <a:rPr sz="2000" spc="-30" dirty="0">
                <a:solidFill>
                  <a:srgbClr val="FFFFFF"/>
                </a:solidFill>
                <a:latin typeface="Times New Roman"/>
                <a:cs typeface="Times New Roman"/>
              </a:rPr>
              <a:t>школе, 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учебному </a:t>
            </a:r>
            <a:r>
              <a:rPr sz="2000" spc="-30" dirty="0">
                <a:solidFill>
                  <a:srgbClr val="FFFFFF"/>
                </a:solidFill>
                <a:latin typeface="Times New Roman"/>
                <a:cs typeface="Times New Roman"/>
              </a:rPr>
              <a:t>материалу,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с </a:t>
            </a:r>
            <a:r>
              <a:rPr sz="2000" spc="-10" dirty="0">
                <a:solidFill>
                  <a:srgbClr val="FFFFFF"/>
                </a:solidFill>
                <a:latin typeface="Times New Roman"/>
                <a:cs typeface="Times New Roman"/>
              </a:rPr>
              <a:t>уважения </a:t>
            </a:r>
            <a:r>
              <a:rPr sz="2000" spc="-5" dirty="0">
                <a:solidFill>
                  <a:srgbClr val="FFFFFF"/>
                </a:solidFill>
                <a:latin typeface="Times New Roman"/>
                <a:cs typeface="Times New Roman"/>
              </a:rPr>
              <a:t>друг к</a:t>
            </a:r>
            <a:r>
              <a:rPr sz="2000" spc="-25" dirty="0">
                <a:solidFill>
                  <a:srgbClr val="FFFFFF"/>
                </a:solidFill>
                <a:latin typeface="Times New Roman"/>
                <a:cs typeface="Times New Roman"/>
              </a:rPr>
              <a:t> </a:t>
            </a:r>
            <a:r>
              <a:rPr sz="2000" spc="-35" dirty="0">
                <a:solidFill>
                  <a:srgbClr val="FFFFFF"/>
                </a:solidFill>
                <a:latin typeface="Times New Roman"/>
                <a:cs typeface="Times New Roman"/>
              </a:rPr>
              <a:t>другу."</a:t>
            </a:r>
            <a:endParaRPr sz="2000" dirty="0">
              <a:latin typeface="Times New Roman"/>
              <a:cs typeface="Times New Roman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498</TotalTime>
  <Words>679</Words>
  <Application>Microsoft Office PowerPoint</Application>
  <PresentationFormat>Экран (4:3)</PresentationFormat>
  <Paragraphs>88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Office Theme</vt:lpstr>
      <vt:lpstr> Автор: Михайлова В.С.,  учитель русского языка и литературы</vt:lpstr>
      <vt:lpstr>Цель работы</vt:lpstr>
      <vt:lpstr>Задачи работы</vt:lpstr>
      <vt:lpstr>Актуальность</vt:lpstr>
      <vt:lpstr>Проблемные вопросы:</vt:lpstr>
      <vt:lpstr>Из истории профессии</vt:lpstr>
      <vt:lpstr>Известные педагоги</vt:lpstr>
      <vt:lpstr>Плюсы работы</vt:lpstr>
      <vt:lpstr>Что говорят о роли учителя?</vt:lpstr>
      <vt:lpstr>Слайд 10</vt:lpstr>
      <vt:lpstr>Слайд 11</vt:lpstr>
      <vt:lpstr>Какие универсальные компетенции нужны учителю?</vt:lpstr>
      <vt:lpstr>Слайд 13</vt:lpstr>
      <vt:lpstr>Слайд 14</vt:lpstr>
      <vt:lpstr>Слайд 15</vt:lpstr>
      <vt:lpstr>Где учат на учителя?</vt:lpstr>
      <vt:lpstr>Слайд 17</vt:lpstr>
      <vt:lpstr>Любите ли вы детей?</vt:lpstr>
      <vt:lpstr>Чем вас привлекла профессия  учитель?</vt:lpstr>
      <vt:lpstr>Кем вы хотели стать в школьные  годы?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проекта</dc:title>
  <dc:creator>User</dc:creator>
  <cp:lastModifiedBy>User</cp:lastModifiedBy>
  <cp:revision>39</cp:revision>
  <dcterms:created xsi:type="dcterms:W3CDTF">2022-11-03T18:11:58Z</dcterms:created>
  <dcterms:modified xsi:type="dcterms:W3CDTF">2023-04-25T16:39:43Z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2019-11-28T00:00:00Z</vt:filetime>
  </property>
  <property fmtid="{D5CDD505-2E9C-101B-9397-08002B2CF9AE}" pid="3" name="LastSaved">
    <vt:filetime>2022-11-03T00:00:00Z</vt:filetime>
  </property>
</Properties>
</file>