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95" r:id="rId4"/>
    <p:sldId id="257" r:id="rId5"/>
    <p:sldId id="258" r:id="rId6"/>
    <p:sldId id="261" r:id="rId7"/>
    <p:sldId id="262" r:id="rId8"/>
    <p:sldId id="286" r:id="rId9"/>
    <p:sldId id="263" r:id="rId10"/>
    <p:sldId id="287" r:id="rId11"/>
    <p:sldId id="266" r:id="rId12"/>
    <p:sldId id="265" r:id="rId13"/>
    <p:sldId id="288" r:id="rId14"/>
    <p:sldId id="289" r:id="rId15"/>
    <p:sldId id="267" r:id="rId16"/>
    <p:sldId id="292" r:id="rId17"/>
    <p:sldId id="271" r:id="rId18"/>
    <p:sldId id="293" r:id="rId19"/>
    <p:sldId id="269" r:id="rId20"/>
    <p:sldId id="290" r:id="rId21"/>
    <p:sldId id="294" r:id="rId22"/>
    <p:sldId id="277" r:id="rId23"/>
    <p:sldId id="291" r:id="rId24"/>
    <p:sldId id="285" r:id="rId25"/>
  </p:sldIdLst>
  <p:sldSz cx="9144000" cy="6858000" type="screen4x3"/>
  <p:notesSz cx="6858000" cy="9144000"/>
  <p:custDataLst>
    <p:tags r:id="rId2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0" autoAdjust="0"/>
    <p:restoredTop sz="94660"/>
  </p:normalViewPr>
  <p:slideViewPr>
    <p:cSldViewPr>
      <p:cViewPr varScale="1">
        <p:scale>
          <a:sx n="88" d="100"/>
          <a:sy n="88" d="100"/>
        </p:scale>
        <p:origin x="-106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39E27-1880-46BA-A51C-0CC78578F331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56594-F053-4EE9-BC25-EE8EF2990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39E27-1880-46BA-A51C-0CC78578F331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56594-F053-4EE9-BC25-EE8EF2990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39E27-1880-46BA-A51C-0CC78578F331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56594-F053-4EE9-BC25-EE8EF2990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39E27-1880-46BA-A51C-0CC78578F331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56594-F053-4EE9-BC25-EE8EF2990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39E27-1880-46BA-A51C-0CC78578F331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56594-F053-4EE9-BC25-EE8EF2990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39E27-1880-46BA-A51C-0CC78578F331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56594-F053-4EE9-BC25-EE8EF2990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39E27-1880-46BA-A51C-0CC78578F331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56594-F053-4EE9-BC25-EE8EF2990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39E27-1880-46BA-A51C-0CC78578F331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56594-F053-4EE9-BC25-EE8EF2990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39E27-1880-46BA-A51C-0CC78578F331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56594-F053-4EE9-BC25-EE8EF2990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39E27-1880-46BA-A51C-0CC78578F331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56594-F053-4EE9-BC25-EE8EF2990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39E27-1880-46BA-A51C-0CC78578F331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56594-F053-4EE9-BC25-EE8EF2990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39E27-1880-46BA-A51C-0CC78578F331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56594-F053-4EE9-BC25-EE8EF2990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5000"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2754" y="-1"/>
            <a:ext cx="9102263" cy="6742323"/>
          </a:xfrm>
          <a:prstGeom prst="rect">
            <a:avLst/>
          </a:prstGeom>
        </p:spPr>
      </p:pic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13"/>
            </a:avLst>
          </a:prstGeom>
          <a:solidFill>
            <a:srgbClr val="008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6527" y="1166421"/>
            <a:ext cx="828092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Среднесрочный проект</a:t>
            </a:r>
          </a:p>
          <a:p>
            <a:pPr algn="ctr"/>
            <a:r>
              <a:rPr lang="ru-RU" sz="54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 </a:t>
            </a:r>
          </a:p>
          <a:p>
            <a:pPr algn="ctr"/>
            <a:r>
              <a:rPr lang="ru-RU" sz="5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«Наш уголок природы»</a:t>
            </a:r>
            <a:r>
              <a:rPr lang="ru-RU" sz="54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8833" y="5291317"/>
            <a:ext cx="784887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Разработчик проекта воспитатель:                                                                                                           </a:t>
            </a:r>
          </a:p>
          <a:p>
            <a:pPr algn="ctr"/>
            <a:r>
              <a:rPr lang="ru-RU" sz="2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Обухова Ирина Николаевна                    </a:t>
            </a:r>
          </a:p>
          <a:p>
            <a:pPr algn="ctr"/>
            <a:r>
              <a:rPr lang="ru-RU" sz="2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МБДОУ «Детский сад общеразвивающего вида №118»</a:t>
            </a:r>
            <a:r>
              <a:rPr lang="ru-RU" sz="20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2928934"/>
            <a:ext cx="2521243" cy="3717032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13"/>
            </a:avLst>
          </a:prstGeom>
          <a:solidFill>
            <a:srgbClr val="008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57224" y="1147504"/>
            <a:ext cx="8015286" cy="3908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Этапы:</a:t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Подготовительный этап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Основной этап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Заключительный этап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6200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2928934"/>
            <a:ext cx="2521243" cy="3717032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13"/>
            </a:avLst>
          </a:prstGeom>
          <a:solidFill>
            <a:srgbClr val="008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102170" y="3861048"/>
            <a:ext cx="56300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/>
            </a:r>
            <a:br>
              <a:rPr lang="ru-RU" sz="3200" b="1" dirty="0" smtClean="0">
                <a:solidFill>
                  <a:srgbClr val="7030A0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> </a:t>
            </a:r>
            <a:br>
              <a:rPr lang="ru-RU" sz="3200" b="1" dirty="0" smtClean="0">
                <a:solidFill>
                  <a:srgbClr val="7030A0"/>
                </a:solidFill>
              </a:rPr>
            </a:b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028343"/>
            <a:ext cx="7128792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"/>
              <a:tabLst>
                <a:tab pos="270510" algn="l"/>
              </a:tabLst>
            </a:pPr>
            <a:r>
              <a:rPr lang="ru-RU" b="1" dirty="0">
                <a:latin typeface="Times New Roman"/>
                <a:ea typeface="Times New Roman"/>
              </a:rPr>
              <a:t>Подготовительный этап:</a:t>
            </a:r>
            <a:r>
              <a:rPr lang="ru-RU" dirty="0">
                <a:latin typeface="Times New Roman"/>
                <a:ea typeface="Times New Roman"/>
              </a:rPr>
              <a:t> постановка цели и задач, определение  направлений работы, объектов и методов исследования. Предварительная работа с педагогами (подборка соответствующих дидактических, подвижных игр, опытов и экспериментов, планирование различных видов деятельности - интегрированных НОД, целевых прогулок по теме проекта). Работа с детьми (диагностирование уровня экологических представлений) и их родителями (родительское собрание - семинар для включения родителей в проектную деятельность). Выбор оборудования и материалов, изучение и подбор литературы (методической, научной, художественной по теме проекта).</a:t>
            </a:r>
            <a:endParaRPr lang="ru-RU" sz="1600" dirty="0">
              <a:latin typeface="Times New Roman"/>
              <a:ea typeface="Times New Roman"/>
            </a:endParaRPr>
          </a:p>
          <a:p>
            <a:r>
              <a:rPr lang="ru-RU" dirty="0"/>
              <a:t>	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2928934"/>
            <a:ext cx="2521243" cy="3717032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13"/>
            </a:avLst>
          </a:prstGeom>
          <a:solidFill>
            <a:srgbClr val="008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64357" y="1699859"/>
            <a:ext cx="8015286" cy="33239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"/>
              <a:tabLst>
                <a:tab pos="270510" algn="l"/>
              </a:tabLst>
            </a:pPr>
            <a:r>
              <a:rPr lang="ru-RU" sz="2000" b="1" dirty="0">
                <a:latin typeface="Times New Roman"/>
                <a:ea typeface="Times New Roman"/>
              </a:rPr>
              <a:t>Основной этап:</a:t>
            </a:r>
            <a:r>
              <a:rPr lang="ru-RU" sz="2000" dirty="0">
                <a:latin typeface="Times New Roman"/>
                <a:ea typeface="Times New Roman"/>
              </a:rPr>
              <a:t> решение поставленных задач различными методами и приемами во всех видах детской деятельности (игровая, познавательно-исследовательская, продуктивная, восприятие художественной литературы, коммуникативная, музыкально-художественная, двигательная, трудовая). Организация совместной деятельности с детьми и самостоятельной деятельности детей.</a:t>
            </a:r>
            <a:r>
              <a:rPr lang="ru-RU" sz="1800" dirty="0">
                <a:latin typeface="Times New Roman"/>
                <a:ea typeface="Times New Roman"/>
              </a:rPr>
              <a:t/>
            </a:r>
            <a:br>
              <a:rPr lang="ru-RU" sz="1800" dirty="0">
                <a:latin typeface="Times New Roman"/>
                <a:ea typeface="Times New Roman"/>
              </a:rPr>
            </a:br>
            <a:endParaRPr lang="ru-RU" sz="2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2928934"/>
            <a:ext cx="2521243" cy="3717032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13"/>
            </a:avLst>
          </a:prstGeom>
          <a:solidFill>
            <a:srgbClr val="008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260620" y="2392358"/>
            <a:ext cx="6983787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"/>
              <a:tabLst>
                <a:tab pos="270510" algn="l"/>
              </a:tabLst>
            </a:pPr>
            <a:r>
              <a:rPr lang="ru-RU" sz="2000" b="1" dirty="0">
                <a:latin typeface="Times New Roman"/>
                <a:ea typeface="Times New Roman"/>
              </a:rPr>
              <a:t>Заключительный этап: </a:t>
            </a:r>
            <a:r>
              <a:rPr lang="ru-RU" sz="2000" dirty="0">
                <a:latin typeface="Times New Roman"/>
                <a:ea typeface="Times New Roman"/>
              </a:rPr>
              <a:t>обобщение результатов работы, анализ, закрепление полученных знаний, формулировка выводов, составление рекомендаций.</a:t>
            </a:r>
            <a:r>
              <a:rPr lang="ru-RU" sz="1800" dirty="0">
                <a:latin typeface="Times New Roman"/>
                <a:ea typeface="Times New Roman"/>
              </a:rPr>
              <a:t/>
            </a:r>
            <a:br>
              <a:rPr lang="ru-RU" sz="1800" dirty="0">
                <a:latin typeface="Times New Roman"/>
                <a:ea typeface="Times New Roman"/>
              </a:rPr>
            </a:br>
            <a:endParaRPr lang="ru-RU" sz="2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497281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2928934"/>
            <a:ext cx="2521243" cy="3717032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13"/>
            </a:avLst>
          </a:prstGeom>
          <a:solidFill>
            <a:srgbClr val="008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64357" y="976586"/>
            <a:ext cx="8015286" cy="477053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Ожидаемый результат проекта</a:t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Выполнять поручения по уходу за растениями в уголке природы.</a:t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Знание и соблюдение элементарных правил поведения в природе.</a:t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Бережно относится к природе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77719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13"/>
            </a:avLst>
          </a:prstGeom>
          <a:solidFill>
            <a:srgbClr val="008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57224" y="285728"/>
            <a:ext cx="801528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 уголок природы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P_20161117_163642"/>
          <p:cNvPicPr>
            <a:picLocks noGrp="1" noChangeAspect="1"/>
          </p:cNvPicPr>
          <p:nvPr isPhoto="1"/>
        </p:nvPicPr>
        <p:blipFill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1243013"/>
            <a:ext cx="7772400" cy="4778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2928934"/>
            <a:ext cx="2521243" cy="3717032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13"/>
            </a:avLst>
          </a:prstGeom>
          <a:solidFill>
            <a:srgbClr val="008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23528" y="702975"/>
            <a:ext cx="849694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Художественная литература</a:t>
            </a: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User\Desktop\фото проекта\P_20161122_15502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00809"/>
            <a:ext cx="8712968" cy="4945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3146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13"/>
            </a:avLst>
          </a:prstGeom>
          <a:solidFill>
            <a:srgbClr val="008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57224" y="285728"/>
            <a:ext cx="801528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defRPr/>
            </a:pPr>
            <a:r>
              <a:rPr lang="ru-RU" sz="2400" b="1" dirty="0">
                <a:ea typeface="Calibri"/>
                <a:cs typeface="Times New Roman"/>
              </a:rPr>
              <a:t>Огромную роль в природном уголке играет  работа с календарем природы. </a:t>
            </a: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 descr="P_20161117_162945"/>
          <p:cNvPicPr>
            <a:picLocks noGrp="1" noChangeAspect="1"/>
          </p:cNvPicPr>
          <p:nvPr isPhoto="1"/>
        </p:nvPicPr>
        <p:blipFill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835693" y="2060838"/>
            <a:ext cx="4752533" cy="3600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13"/>
            </a:avLst>
          </a:prstGeom>
          <a:solidFill>
            <a:srgbClr val="008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57224" y="470394"/>
            <a:ext cx="801528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Дидактические игры природного содержания </a:t>
            </a:r>
          </a:p>
        </p:txBody>
      </p:sp>
      <p:pic>
        <p:nvPicPr>
          <p:cNvPr id="2050" name="Picture 2" descr="C:\Users\User\Desktop\фото проекта\P_20161122_1554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7848872" cy="4750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73658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13"/>
            </a:avLst>
          </a:prstGeom>
          <a:solidFill>
            <a:srgbClr val="008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57224" y="285728"/>
            <a:ext cx="801528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Поливаем комнатные растения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 descr="P_20161117_162620"/>
          <p:cNvPicPr>
            <a:picLocks noGrp="1" noChangeAspect="1"/>
          </p:cNvPicPr>
          <p:nvPr isPhoto="1"/>
        </p:nvPicPr>
        <p:blipFill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455024"/>
            <a:ext cx="7416824" cy="44222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88" r="8190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13"/>
            </a:avLst>
          </a:prstGeom>
          <a:solidFill>
            <a:srgbClr val="008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357166"/>
            <a:ext cx="7858148" cy="249299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9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Целевая аудитория</a:t>
            </a:r>
          </a:p>
          <a:p>
            <a:pPr algn="ctr"/>
            <a:r>
              <a:rPr lang="ru-RU" sz="39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     </a:t>
            </a:r>
          </a:p>
          <a:p>
            <a:pPr algn="ctr"/>
            <a:r>
              <a:rPr lang="ru-RU" sz="3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 </a:t>
            </a:r>
            <a:r>
              <a:rPr lang="ru-RU" sz="39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    Воспитанники</a:t>
            </a:r>
            <a:endParaRPr lang="ru-RU" sz="39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haroni" pitchFamily="2" charset="-79"/>
            </a:endParaRPr>
          </a:p>
          <a:p>
            <a:pPr algn="ctr"/>
            <a:r>
              <a:rPr lang="ru-RU" sz="39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  Воспитатели</a:t>
            </a:r>
            <a:endParaRPr lang="ru-RU" sz="20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13"/>
            </a:avLst>
          </a:prstGeom>
          <a:solidFill>
            <a:srgbClr val="008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57224" y="285728"/>
            <a:ext cx="801528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Протираем листья растений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P_20161118_071927"/>
          <p:cNvPicPr>
            <a:picLocks noGrp="1" noChangeAspect="1"/>
          </p:cNvPicPr>
          <p:nvPr isPhoto="1"/>
        </p:nvPicPr>
        <p:blipFill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1243013"/>
            <a:ext cx="7772400" cy="43719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65866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13"/>
            </a:avLst>
          </a:prstGeom>
          <a:solidFill>
            <a:srgbClr val="008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57224" y="285728"/>
            <a:ext cx="801528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Рыхлим землю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User\Desktop\фото проекта\P_20161122_16282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611560" y="1412775"/>
            <a:ext cx="8172902" cy="4608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42044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2928934"/>
            <a:ext cx="2521243" cy="3717032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13"/>
            </a:avLst>
          </a:prstGeom>
          <a:solidFill>
            <a:srgbClr val="008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57224" y="470394"/>
            <a:ext cx="801528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Опрыскиваем комнатные растения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 descr="P_20161118_072616"/>
          <p:cNvPicPr>
            <a:picLocks noGrp="1" noChangeAspect="1"/>
          </p:cNvPicPr>
          <p:nvPr isPhoto="1"/>
        </p:nvPicPr>
        <p:blipFill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014799" y="2231839"/>
            <a:ext cx="4831231" cy="33237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2928934"/>
            <a:ext cx="2521243" cy="3717032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13"/>
            </a:avLst>
          </a:prstGeom>
          <a:solidFill>
            <a:srgbClr val="008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57224" y="470394"/>
            <a:ext cx="801528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Моем поддоны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P_20161118_075344"/>
          <p:cNvPicPr>
            <a:picLocks noGrp="1" noChangeAspect="1"/>
          </p:cNvPicPr>
          <p:nvPr isPhoto="1"/>
        </p:nvPicPr>
        <p:blipFill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871394" y="2123802"/>
            <a:ext cx="4878009" cy="36370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86951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2928934"/>
            <a:ext cx="2521243" cy="3717032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13"/>
            </a:avLst>
          </a:prstGeom>
          <a:solidFill>
            <a:srgbClr val="008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1928802"/>
            <a:ext cx="72683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88" r="8190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13"/>
            </a:avLst>
          </a:prstGeom>
          <a:solidFill>
            <a:srgbClr val="008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357166"/>
            <a:ext cx="7858148" cy="276998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9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Оборудование</a:t>
            </a:r>
          </a:p>
          <a:p>
            <a:pPr algn="ctr"/>
            <a:r>
              <a:rPr lang="ru-RU" sz="39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     </a:t>
            </a:r>
          </a:p>
          <a:p>
            <a:pPr algn="ctr"/>
            <a:r>
              <a:rPr lang="ru-RU" sz="32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 </a:t>
            </a:r>
            <a:r>
              <a:rPr lang="ru-RU" sz="3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   </a:t>
            </a:r>
            <a:r>
              <a:rPr lang="ru-RU" sz="3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Палочки </a:t>
            </a:r>
            <a:r>
              <a:rPr lang="ru-RU" sz="32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для рыхления, кисточки для очищения пыли, опрыскиватели, совочки, лейки, </a:t>
            </a:r>
            <a:r>
              <a:rPr lang="ru-RU" sz="3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тряпочки. </a:t>
            </a:r>
            <a:endParaRPr lang="ru-RU" sz="32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242964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13"/>
            </a:avLst>
          </a:prstGeom>
          <a:solidFill>
            <a:srgbClr val="008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878684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Актуальность</a:t>
            </a:r>
          </a:p>
          <a:p>
            <a:pPr algn="ctr"/>
            <a:endParaRPr lang="ru-RU" sz="4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1471541"/>
            <a:ext cx="7416824" cy="262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Мир природы таит в себе большие возможности для всестороннего развития детей. Продуманная организация обучения развивает их мышление, способность видеть и чувствовать красочное многообразие явлений природы, замечать большие и маленькие изменения окружающего мира. Размышляя о природе под влиянием взрослого, дошкольник обогащает свои знания, чувства, у него формируется правильное отношение к живому, желание созидать, а не разрушать. </a:t>
            </a:r>
            <a:endParaRPr lang="ru-RU" sz="1400" b="1" dirty="0">
              <a:ea typeface="Times New Roman"/>
              <a:cs typeface="Times New Roman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2928934"/>
            <a:ext cx="2521243" cy="3717032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13"/>
            </a:avLst>
          </a:prstGeom>
          <a:solidFill>
            <a:srgbClr val="008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357290" y="1577259"/>
            <a:ext cx="7158030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u="sng" dirty="0" smtClean="0"/>
              <a:t>Цель проекта:</a:t>
            </a:r>
            <a:r>
              <a:rPr lang="ru-RU" sz="3600" b="1" dirty="0" smtClean="0"/>
              <a:t> </a:t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 </a:t>
            </a:r>
            <a:r>
              <a:rPr lang="ru-RU" sz="2800" b="1" dirty="0" smtClean="0"/>
              <a:t>Изучение детьми объектов живой и не живой природы во взаимосвязи со средой обитания; формирование у детей осознанно-правильного взаимодействия с окружающим миром природы</a:t>
            </a:r>
            <a:r>
              <a:rPr lang="ru-RU" sz="2800" b="1" dirty="0" smtClean="0">
                <a:solidFill>
                  <a:srgbClr val="0070C0"/>
                </a:solidFill>
              </a:rPr>
              <a:t>.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2928934"/>
            <a:ext cx="2521243" cy="3717032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13"/>
            </a:avLst>
          </a:prstGeom>
          <a:solidFill>
            <a:srgbClr val="008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42910" y="1935579"/>
            <a:ext cx="8229600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457200" indent="-457200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проекта: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1.Научить детей вести наблюдения за объектами живой и не живой природы.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2.Вопитывать навыки экологически-безопасного поведения в природе, выполняя правила безопасного труда в природе.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2928934"/>
            <a:ext cx="2521243" cy="3717032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13"/>
            </a:avLst>
          </a:prstGeom>
          <a:solidFill>
            <a:srgbClr val="008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99593" y="97541"/>
            <a:ext cx="7848872" cy="69865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ru-RU" sz="3200" b="1" i="1" dirty="0" smtClean="0"/>
              <a:t>Социально- коммуникативное</a:t>
            </a:r>
            <a:br>
              <a:rPr lang="ru-RU" sz="3200" b="1" i="1" dirty="0" smtClean="0"/>
            </a:br>
            <a:r>
              <a:rPr lang="ru-RU" sz="3200" b="1" i="1" dirty="0" smtClean="0"/>
              <a:t>развитие: </a:t>
            </a:r>
            <a:br>
              <a:rPr lang="ru-RU" sz="3200" b="1" i="1" dirty="0" smtClean="0"/>
            </a:br>
            <a:r>
              <a:rPr lang="ru-RU" sz="3200" dirty="0" smtClean="0"/>
              <a:t>- формирование основ безопасного поведения в природе.</a:t>
            </a:r>
            <a:br>
              <a:rPr lang="ru-RU" sz="3200" dirty="0" smtClean="0"/>
            </a:br>
            <a:r>
              <a:rPr lang="ru-RU" sz="3200" b="1" i="1" dirty="0" smtClean="0"/>
              <a:t>Познавательное развитие:</a:t>
            </a:r>
            <a:br>
              <a:rPr lang="ru-RU" sz="3200" b="1" i="1" dirty="0" smtClean="0"/>
            </a:br>
            <a:r>
              <a:rPr lang="ru-RU" sz="3200" dirty="0" smtClean="0"/>
              <a:t>-о планете Земля как общем доме людей об особенностях ее природы.</a:t>
            </a:r>
            <a:br>
              <a:rPr lang="ru-RU" sz="3200" dirty="0" smtClean="0"/>
            </a:br>
            <a:r>
              <a:rPr lang="ru-RU" sz="3200" b="1" i="1" dirty="0" smtClean="0"/>
              <a:t>Художественно -  эстетическое развитие:</a:t>
            </a:r>
            <a:br>
              <a:rPr lang="ru-RU" sz="3200" b="1" i="1" dirty="0" smtClean="0"/>
            </a:br>
            <a:r>
              <a:rPr lang="ru-RU" sz="3200" dirty="0" smtClean="0"/>
              <a:t>- развитие предпосылок ценностно – смыслового восприятия и понимания произведений и искусства, мира природы</a:t>
            </a:r>
            <a:r>
              <a:rPr lang="ru-RU" sz="3200" b="1" dirty="0" smtClean="0">
                <a:solidFill>
                  <a:srgbClr val="0070C0"/>
                </a:solidFill>
              </a:rPr>
              <a:t/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/>
            </a:r>
            <a:br>
              <a:rPr lang="ru-RU" sz="3200" b="1" dirty="0" smtClean="0">
                <a:solidFill>
                  <a:srgbClr val="0070C0"/>
                </a:solidFill>
              </a:rPr>
            </a:br>
            <a:endParaRPr lang="ru-RU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2928934"/>
            <a:ext cx="2521243" cy="3717032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13"/>
            </a:avLst>
          </a:prstGeom>
          <a:solidFill>
            <a:srgbClr val="008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71600" y="722893"/>
            <a:ext cx="7704856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ru-RU" sz="3200" b="1" i="1" dirty="0" smtClean="0"/>
              <a:t>Речевое развитие:</a:t>
            </a:r>
            <a:br>
              <a:rPr lang="ru-RU" sz="3200" b="1" i="1" dirty="0" smtClean="0"/>
            </a:br>
            <a:r>
              <a:rPr lang="ru-RU" sz="3200" dirty="0" smtClean="0"/>
              <a:t>- обогащение активного словаря.</a:t>
            </a:r>
            <a:br>
              <a:rPr lang="ru-RU" sz="3200" dirty="0" smtClean="0"/>
            </a:br>
            <a:r>
              <a:rPr lang="ru-RU" sz="3200" dirty="0" smtClean="0"/>
              <a:t>- развитие связной, грамматически правильной диалогической и монологической речи.</a:t>
            </a:r>
            <a:br>
              <a:rPr lang="ru-RU" sz="3200" dirty="0" smtClean="0"/>
            </a:br>
            <a:r>
              <a:rPr lang="ru-RU" sz="3200" b="1" i="1" dirty="0" smtClean="0"/>
              <a:t>Физическое развитие:</a:t>
            </a:r>
            <a:br>
              <a:rPr lang="ru-RU" sz="3200" b="1" i="1" dirty="0" smtClean="0"/>
            </a:br>
            <a:r>
              <a:rPr lang="ru-RU" sz="3200" b="1" dirty="0" smtClean="0"/>
              <a:t>- </a:t>
            </a:r>
            <a:r>
              <a:rPr lang="ru-RU" sz="3200" dirty="0" smtClean="0"/>
              <a:t>становление ценностей здорового образа жизни, овладение его элементарными нормами и правилами.</a:t>
            </a:r>
            <a:br>
              <a:rPr lang="ru-RU" sz="3200" dirty="0" smtClean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345883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2928934"/>
            <a:ext cx="2521243" cy="3717032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13"/>
            </a:avLst>
          </a:prstGeom>
          <a:solidFill>
            <a:srgbClr val="008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57224" y="2132388"/>
            <a:ext cx="801528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Гипотеза:</a:t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Духовно – нравственные ценности позволят обеспечить формирование чувств и любви  к природе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acf31ce72c7dd72eff703c9a649b9da22c46877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244</Words>
  <Application>Microsoft Office PowerPoint</Application>
  <PresentationFormat>Экран (4:3)</PresentationFormat>
  <Paragraphs>37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Цель проекта:    Изучение детьми объектов живой и не живой природы во взаимосвязи со средой обитания; формирование у детей осознанно-правильного взаимодействия с окружающим миром природы.</vt:lpstr>
      <vt:lpstr>Задачи проекта:  1.Научить детей вести наблюдения за объектами живой и не живой природы.  2.Вопитывать навыки экологически-безопасного поведения в природе, выполняя правила безопасного труда в природе. </vt:lpstr>
      <vt:lpstr>Социально- коммуникативное развитие:  - формирование основ безопасного поведения в природе. Познавательное развитие: -о планете Земля как общем доме людей об особенностях ее природы. Художественно -  эстетическое развитие: - развитие предпосылок ценностно – смыслового восприятия и понимания произведений и искусства, мира природы  </vt:lpstr>
      <vt:lpstr>Речевое развитие: - обогащение активного словаря. - развитие связной, грамматически правильной диалогической и монологической речи. Физическое развитие: - становление ценностей здорового образа жизни, овладение его элементарными нормами и правилами. </vt:lpstr>
      <vt:lpstr>Гипотеза: Духовно – нравственные ценности позволят обеспечить формирование чувств и любви  к природе</vt:lpstr>
      <vt:lpstr>Этапы:   Подготовительный этап  Основной этап  Заключительный этап </vt:lpstr>
      <vt:lpstr>   </vt:lpstr>
      <vt:lpstr>Основной этап: решение поставленных задач различными методами и приемами во всех видах детской деятельности (игровая, познавательно-исследовательская, продуктивная, восприятие художественной литературы, коммуникативная, музыкально-художественная, двигательная, трудовая). Организация совместной деятельности с детьми и самостоятельной деятельности детей. </vt:lpstr>
      <vt:lpstr>Заключительный этап: обобщение результатов работы, анализ, закрепление полученных знаний, формулировка выводов, составление рекомендаций. </vt:lpstr>
      <vt:lpstr>Ожидаемый результат проекта  Выполнять поручения по уходу за растениями в уголке природы.  Знание и соблюдение элементарных правил поведения в природе.  Бережно относится к природе </vt:lpstr>
      <vt:lpstr>Наш уголок природы</vt:lpstr>
      <vt:lpstr>Художественная литература</vt:lpstr>
      <vt:lpstr>Огромную роль в природном уголке играет  работа с календарем природы. </vt:lpstr>
      <vt:lpstr>Дидактические игры природного содержания </vt:lpstr>
      <vt:lpstr>Поливаем комнатные растения</vt:lpstr>
      <vt:lpstr>Протираем листья растений</vt:lpstr>
      <vt:lpstr>Рыхлим землю</vt:lpstr>
      <vt:lpstr>Опрыскиваем комнатные растения</vt:lpstr>
      <vt:lpstr>Моем поддоны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Зеленая планета Земля</dc:title>
  <dc:subject>шаблон для презентации</dc:subject>
  <dc:creator>Антонина</dc:creator>
  <cp:keywords>шаблон для презентации по экология, шаблон для презентации о планете Земля, красивый шаблон для презентации, шаблон для презентации в зеленых тонах</cp:keywords>
  <cp:lastModifiedBy>Денис</cp:lastModifiedBy>
  <cp:revision>55</cp:revision>
  <dcterms:created xsi:type="dcterms:W3CDTF">2014-09-12T18:40:23Z</dcterms:created>
  <dcterms:modified xsi:type="dcterms:W3CDTF">2023-04-25T18:18:21Z</dcterms:modified>
</cp:coreProperties>
</file>