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Барьеры в общении и способы их преодоления.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smtClean="0"/>
              <a:t>Служба школьной медиации как один из способов урегулирования конфликтных ситуаций.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://communityhost.ru/wp-content/uploads/2015/07/%D0%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700808"/>
            <a:ext cx="5976664" cy="3981953"/>
          </a:xfrm>
          <a:prstGeom prst="rect">
            <a:avLst/>
          </a:prstGeom>
          <a:noFill/>
        </p:spPr>
      </p:pic>
      <p:pic>
        <p:nvPicPr>
          <p:cNvPr id="7170" name="Picture 2" descr="http://prouchebu.com/wp-content/uploads/2016/02/control_negativ_emoziy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36503"/>
            <a:ext cx="3095329" cy="2321497"/>
          </a:xfrm>
          <a:prstGeom prst="rect">
            <a:avLst/>
          </a:prstGeom>
          <a:noFill/>
        </p:spPr>
      </p:pic>
      <p:pic>
        <p:nvPicPr>
          <p:cNvPr id="7172" name="Picture 4" descr="http://girls-secrets.com.ua/wp-content/uploads/2017/04/otricatelnye-ehmocii-prodlevayut-zhizn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5157192"/>
            <a:ext cx="2699792" cy="1700808"/>
          </a:xfrm>
          <a:prstGeom prst="rect">
            <a:avLst/>
          </a:prstGeom>
          <a:noFill/>
        </p:spPr>
      </p:pic>
      <p:sp>
        <p:nvSpPr>
          <p:cNvPr id="7174" name="AutoShape 6" descr="https://www.sunhome.ru/i/journal/98/otricatelnie-emocii.x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6" name="AutoShape 8" descr="https://www.sunhome.ru/i/journal/98/otricatelnie-emocii.x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8" name="AutoShape 10" descr="https://im0-tub-ru.yandex.net/i?id=f011b142796319fd43289766c646bf9a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https://fs00.infourok.ru/images/doc/187/213891/img7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s://fs00.infourok.ru/images/doc/187/213891/img7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https://fs00.infourok.ru/images/doc/187/213891/img7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4" name="AutoShape 8" descr="https://fs00.infourok.ru/images/doc/187/213891/img7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7" name="AutoShape 11" descr="https://fs00.infourok.ru/images/doc/187/213891/img7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9" name="AutoShape 13" descr="https://im0-tub-ru.yandex.net/i?id=2c685f18890312cca85526cc3bfdba0b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51" name="AutoShape 15" descr="https://im0-tub-ru.yandex.net/i?id=2c685f18890312cca85526cc3bfdba0b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G:\локальный диск\отчет 2018\педсовет\slide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79912" y="0"/>
            <a:ext cx="5364088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endParaRPr lang="ru-RU" i="1" u="sng" dirty="0" smtClean="0">
              <a:solidFill>
                <a:srgbClr val="FF0000"/>
              </a:solidFill>
            </a:endParaRPr>
          </a:p>
          <a:p>
            <a:endParaRPr lang="ru-RU" i="1" u="sng" dirty="0" smtClean="0">
              <a:solidFill>
                <a:srgbClr val="FF0000"/>
              </a:solidFill>
            </a:endParaRPr>
          </a:p>
          <a:p>
            <a:r>
              <a:rPr lang="ru-RU" sz="4200" i="1" u="sng" dirty="0" smtClean="0">
                <a:solidFill>
                  <a:srgbClr val="FF0000"/>
                </a:solidFill>
              </a:rPr>
              <a:t>Семантический барьер</a:t>
            </a:r>
            <a:r>
              <a:rPr lang="ru-RU" sz="4200" dirty="0" smtClean="0">
                <a:solidFill>
                  <a:srgbClr val="FF0000"/>
                </a:solidFill>
              </a:rPr>
              <a:t>. </a:t>
            </a:r>
            <a:r>
              <a:rPr lang="ru-RU" sz="2900" dirty="0" smtClean="0"/>
              <a:t>Он встает на вашем пути тогда, </a:t>
            </a:r>
            <a:r>
              <a:rPr lang="ru-RU" sz="2900" b="1" u="sng" dirty="0" smtClean="0"/>
              <a:t>когда вы и ваш собеседник под одними и теми же понятиями подразумеваете совершенно разные вещи</a:t>
            </a:r>
            <a:r>
              <a:rPr lang="ru-RU" sz="2900" dirty="0" smtClean="0"/>
              <a:t>. </a:t>
            </a:r>
          </a:p>
          <a:p>
            <a:r>
              <a:rPr lang="ru-RU" sz="4200" i="1" u="sng" dirty="0" smtClean="0">
                <a:solidFill>
                  <a:srgbClr val="FF0000"/>
                </a:solidFill>
              </a:rPr>
              <a:t>Логический барьер.</a:t>
            </a:r>
            <a:r>
              <a:rPr lang="ru-RU" sz="4200" dirty="0" smtClean="0">
                <a:solidFill>
                  <a:srgbClr val="FF0000"/>
                </a:solidFill>
              </a:rPr>
              <a:t> </a:t>
            </a:r>
            <a:r>
              <a:rPr lang="ru-RU" sz="2900" b="1" i="1" u="sng" dirty="0" smtClean="0"/>
              <a:t>По сути, это неумение выражать свои мысли. В речи такого человека путаются причинно-следственные связи, происходит подмена понятий</a:t>
            </a:r>
            <a:r>
              <a:rPr lang="ru-RU" sz="2900" dirty="0" smtClean="0"/>
              <a:t>. </a:t>
            </a:r>
          </a:p>
          <a:p>
            <a:r>
              <a:rPr lang="ru-RU" sz="4200" i="1" u="sng" dirty="0" smtClean="0">
                <a:solidFill>
                  <a:srgbClr val="FF0000"/>
                </a:solidFill>
              </a:rPr>
              <a:t>Фонетический барьер</a:t>
            </a:r>
            <a:r>
              <a:rPr lang="ru-RU" sz="4200" i="1" u="sng" dirty="0" smtClean="0"/>
              <a:t>.</a:t>
            </a:r>
            <a:r>
              <a:rPr lang="ru-RU" sz="4200" dirty="0" smtClean="0"/>
              <a:t> </a:t>
            </a:r>
            <a:r>
              <a:rPr lang="ru-RU" sz="2900" b="1" u="sng" dirty="0" smtClean="0"/>
              <a:t>Это плохая техника речи – когда непонятно, что говорит собеседник, и это мешает воспринимать информацию</a:t>
            </a:r>
            <a:r>
              <a:rPr lang="ru-RU" sz="2900" u="sng" dirty="0" smtClean="0"/>
              <a:t>. </a:t>
            </a:r>
          </a:p>
          <a:p>
            <a:r>
              <a:rPr lang="ru-RU" sz="4200" i="1" u="sng" dirty="0" err="1" smtClean="0">
                <a:solidFill>
                  <a:srgbClr val="FF0000"/>
                </a:solidFill>
              </a:rPr>
              <a:t>Модальностный</a:t>
            </a:r>
            <a:r>
              <a:rPr lang="ru-RU" sz="4200" i="1" u="sng" dirty="0" smtClean="0">
                <a:solidFill>
                  <a:srgbClr val="FF0000"/>
                </a:solidFill>
              </a:rPr>
              <a:t> барьер</a:t>
            </a:r>
            <a:r>
              <a:rPr lang="ru-RU" sz="4200" i="1" u="sng" dirty="0" smtClean="0"/>
              <a:t>.</a:t>
            </a:r>
            <a:r>
              <a:rPr lang="ru-RU" sz="4200" dirty="0" smtClean="0"/>
              <a:t> </a:t>
            </a:r>
            <a:r>
              <a:rPr lang="ru-RU" sz="2900" b="1" u="sng" dirty="0" smtClean="0"/>
              <a:t>Все мы получаем информацию из мира через пять органов чувств, однако один из них является приоритетным. Это и есть ваша модальность. </a:t>
            </a:r>
            <a:r>
              <a:rPr lang="ru-RU" sz="2900" dirty="0" smtClean="0"/>
              <a:t>Например, люди с визуальной модальностью лучше всего усваивают увиденную информацию, а вот услышанную – гораздо хуже. Зная об этом, старайтесь с ходу определить модальность вашего собеседника и использовать это: </a:t>
            </a:r>
            <a:r>
              <a:rPr lang="ru-RU" sz="2900" dirty="0" err="1" smtClean="0"/>
              <a:t>визуалу</a:t>
            </a:r>
            <a:r>
              <a:rPr lang="ru-RU" sz="2900" dirty="0" smtClean="0"/>
              <a:t> показывайте графики и схемы, с </a:t>
            </a:r>
            <a:r>
              <a:rPr lang="ru-RU" sz="2900" dirty="0" err="1" smtClean="0"/>
              <a:t>аудиалом</a:t>
            </a:r>
            <a:r>
              <a:rPr lang="ru-RU" sz="2900" dirty="0" smtClean="0"/>
              <a:t> играйте голосом, а к </a:t>
            </a:r>
            <a:r>
              <a:rPr lang="ru-RU" sz="2900" dirty="0" err="1" smtClean="0"/>
              <a:t>кинестетику</a:t>
            </a:r>
            <a:r>
              <a:rPr lang="ru-RU" sz="2900" dirty="0" smtClean="0"/>
              <a:t> почаще прикасайтесь и показывайте все “на пальцах”. Используйте в речи соответствующие глаголы – например, “видеть”, “слышать” или “чувствовать”.</a:t>
            </a:r>
          </a:p>
          <a:p>
            <a:r>
              <a:rPr lang="ru-RU" sz="4200" i="1" u="sng" dirty="0" smtClean="0">
                <a:solidFill>
                  <a:srgbClr val="FF0000"/>
                </a:solidFill>
              </a:rPr>
              <a:t>Личностный барьер</a:t>
            </a:r>
            <a:r>
              <a:rPr lang="ru-RU" sz="4200" b="1" i="1" dirty="0" smtClean="0">
                <a:solidFill>
                  <a:srgbClr val="FF0000"/>
                </a:solidFill>
              </a:rPr>
              <a:t>. </a:t>
            </a:r>
            <a:r>
              <a:rPr lang="ru-RU" sz="2900" b="1" i="1" u="sng" dirty="0" smtClean="0"/>
              <a:t>У каждого из нас есть характер, и некоторые его черты могут кого-то не устраивать. Но у кого-то эти черты настолько заострены, что его характер может быть барьером в общении</a:t>
            </a:r>
            <a:r>
              <a:rPr lang="ru-RU" sz="2900" b="1" i="1" dirty="0" smtClean="0"/>
              <a:t>. </a:t>
            </a:r>
            <a:r>
              <a:rPr lang="ru-RU" sz="2900" dirty="0" smtClean="0"/>
              <a:t>Это может быть связано с незнанием своих особенностей или с недостатком самоконтроля. </a:t>
            </a:r>
            <a:r>
              <a:rPr lang="ru-RU" sz="2900" u="sng" dirty="0" smtClean="0"/>
              <a:t>Например, чрезмерная медлительность или, наоборот, суетливость могут раздражать партнеров по общению.</a:t>
            </a:r>
            <a:r>
              <a:rPr lang="ru-RU" sz="2900" dirty="0" smtClean="0"/>
              <a:t> </a:t>
            </a:r>
          </a:p>
          <a:p>
            <a:endParaRPr lang="ru-RU" sz="2900" dirty="0"/>
          </a:p>
        </p:txBody>
      </p:sp>
      <p:pic>
        <p:nvPicPr>
          <p:cNvPr id="15362" name="Picture 2" descr="G:\локальный диск\отчет 2018\педсовет\img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826404" cy="2996952"/>
          </a:xfrm>
          <a:prstGeom prst="rect">
            <a:avLst/>
          </a:prstGeom>
          <a:noFill/>
        </p:spPr>
      </p:pic>
      <p:pic>
        <p:nvPicPr>
          <p:cNvPr id="5" name="Picture 2" descr="http://medoed1.ru/wp-content/uploads/2017/11/language-barri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20888"/>
            <a:ext cx="3851920" cy="2266182"/>
          </a:xfrm>
          <a:prstGeom prst="rect">
            <a:avLst/>
          </a:prstGeom>
          <a:noFill/>
        </p:spPr>
      </p:pic>
      <p:pic>
        <p:nvPicPr>
          <p:cNvPr id="1026" name="Picture 2" descr="G:\локальный диск\отчет 2018\педсовет\telef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725144"/>
            <a:ext cx="3851920" cy="21328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277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000" b="1" u="sng" dirty="0" smtClean="0"/>
              <a:t/>
            </a:r>
            <a:br>
              <a:rPr lang="ru-RU" sz="2000" b="1" u="sng" dirty="0" smtClean="0"/>
            </a:br>
            <a:r>
              <a:rPr lang="ru-RU" sz="2000" b="1" u="sng" dirty="0" smtClean="0"/>
              <a:t>Барьеры взаимодействия</a:t>
            </a:r>
            <a:r>
              <a:rPr lang="ru-RU" sz="2000" b="1" dirty="0" smtClean="0"/>
              <a:t>.</a:t>
            </a:r>
            <a:br>
              <a:rPr lang="ru-RU" sz="2000" b="1" dirty="0" smtClean="0"/>
            </a:br>
            <a:r>
              <a:rPr lang="ru-RU" sz="2200" dirty="0" smtClean="0"/>
              <a:t> Это барьеры, связанные с взаимодействием с человеком во время общения и возникающие из-за недовольства поведением партнера по общению. Как правило, в позициях собеседников есть существенные различия.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1412776"/>
            <a:ext cx="6732240" cy="544522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400" b="1" u="sng" dirty="0" smtClean="0">
                <a:solidFill>
                  <a:srgbClr val="FF0000"/>
                </a:solidFill>
              </a:rPr>
              <a:t>Мотивационный барьер</a:t>
            </a:r>
            <a:r>
              <a:rPr lang="ru-RU" sz="1400" b="1" dirty="0" smtClean="0">
                <a:solidFill>
                  <a:srgbClr val="FF0000"/>
                </a:solidFill>
              </a:rPr>
              <a:t>. </a:t>
            </a:r>
            <a:endParaRPr lang="en-US" sz="14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400" b="1" dirty="0" smtClean="0"/>
              <a:t>Возникает тогда, когда у партнеров по общению разные мотивы вступления в контакт. </a:t>
            </a:r>
          </a:p>
          <a:p>
            <a:r>
              <a:rPr lang="ru-RU" sz="1400" b="1" u="sng" dirty="0" smtClean="0">
                <a:solidFill>
                  <a:srgbClr val="FF0000"/>
                </a:solidFill>
              </a:rPr>
              <a:t>Барьер некомпетентности</a:t>
            </a:r>
            <a:r>
              <a:rPr lang="ru-RU" sz="1400" b="1" dirty="0" smtClean="0">
                <a:solidFill>
                  <a:srgbClr val="FF0000"/>
                </a:solidFill>
              </a:rPr>
              <a:t>.</a:t>
            </a:r>
            <a:r>
              <a:rPr lang="ru-RU" sz="1400" dirty="0" smtClean="0">
                <a:solidFill>
                  <a:srgbClr val="FF0000"/>
                </a:solidFill>
              </a:rPr>
              <a:t> </a:t>
            </a:r>
            <a:endParaRPr lang="en-US" sz="1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400" dirty="0" smtClean="0"/>
              <a:t>Ч</a:t>
            </a:r>
            <a:r>
              <a:rPr lang="ru-RU" sz="1400" b="1" dirty="0" smtClean="0"/>
              <a:t>асто встречается в совместной работе. Вас может злить некомпетентность партнера</a:t>
            </a:r>
            <a:r>
              <a:rPr lang="ru-RU" sz="1400" dirty="0" smtClean="0"/>
              <a:t>, когда он начинает говорить очевидные для вас глупости. </a:t>
            </a:r>
            <a:r>
              <a:rPr lang="ru-RU" sz="1400" b="1" i="1" dirty="0" smtClean="0"/>
              <a:t>Это вызывает чувство злости, досады и потерянного времени.</a:t>
            </a:r>
            <a:r>
              <a:rPr lang="ru-RU" sz="1400" dirty="0" smtClean="0"/>
              <a:t> </a:t>
            </a:r>
          </a:p>
          <a:p>
            <a:r>
              <a:rPr lang="ru-RU" sz="1400" b="1" u="sng" dirty="0" smtClean="0">
                <a:solidFill>
                  <a:srgbClr val="FF0000"/>
                </a:solidFill>
              </a:rPr>
              <a:t>Этический барьер</a:t>
            </a:r>
            <a:r>
              <a:rPr lang="ru-RU" sz="1400" b="1" dirty="0" smtClean="0">
                <a:solidFill>
                  <a:srgbClr val="FF0000"/>
                </a:solidFill>
              </a:rPr>
              <a:t>.</a:t>
            </a:r>
            <a:endParaRPr lang="en-US" sz="14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400" dirty="0" smtClean="0"/>
              <a:t> </a:t>
            </a:r>
            <a:r>
              <a:rPr lang="ru-RU" sz="1400" b="1" i="1" dirty="0" smtClean="0"/>
              <a:t>Возникает в ситуации несовместимости нравственных позиций партнеров по общению.</a:t>
            </a:r>
            <a:r>
              <a:rPr lang="ru-RU" sz="1400" dirty="0" smtClean="0"/>
              <a:t> Главное – не пытаться перевоспитать или осмеять вашего собеседника. Гораздо правильнее свернуть общение или попытаться найти какой-то компромисс, особенно если у вас есть какая-то важная общая цель.</a:t>
            </a:r>
          </a:p>
          <a:p>
            <a:r>
              <a:rPr lang="ru-RU" sz="1400" b="1" u="sng" dirty="0" smtClean="0">
                <a:solidFill>
                  <a:srgbClr val="FF0000"/>
                </a:solidFill>
              </a:rPr>
              <a:t>Барьер стилей общения.</a:t>
            </a:r>
            <a:r>
              <a:rPr lang="ru-RU" sz="1400" dirty="0" smtClean="0">
                <a:solidFill>
                  <a:srgbClr val="FF0000"/>
                </a:solidFill>
              </a:rPr>
              <a:t> </a:t>
            </a:r>
            <a:endParaRPr lang="en-US" sz="1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400" b="1" dirty="0" smtClean="0"/>
              <a:t>У каждого из </a:t>
            </a:r>
            <a:r>
              <a:rPr lang="ru-RU" sz="1400" dirty="0" smtClean="0"/>
              <a:t>нас своя уникальная манера. Она зависит от темперамента, характера, воспитания, профессии и других факторов. Как правило</a:t>
            </a:r>
            <a:r>
              <a:rPr lang="ru-RU" sz="1400" b="1" dirty="0" smtClean="0"/>
              <a:t>, она долго формируется, и потом ее становится сложно изменить. </a:t>
            </a:r>
            <a:r>
              <a:rPr lang="ru-RU" sz="1400" dirty="0" smtClean="0"/>
              <a:t>Стиль общения включает в себя основной мотив (зачем вы общаетесь – самоутверждение, поддержка и т.д. …), отношение к другим (доброта, терпимость, жестокость …), отношение к себе и характер воздействия на людей (давление, манипуляция, уговоры и т.д. …). Чаще всего стиль общения другого человека нам приходится просто принимать, поскольку изменить его сложно, а общаться зачастую бывает необходимо.</a:t>
            </a:r>
          </a:p>
          <a:p>
            <a:endParaRPr lang="ru-RU" sz="1200" dirty="0"/>
          </a:p>
        </p:txBody>
      </p:sp>
      <p:pic>
        <p:nvPicPr>
          <p:cNvPr id="3076" name="Picture 4" descr="http://lib2.ckstr.ru/images/tema5.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53506" y="1556793"/>
            <a:ext cx="2390494" cy="1800200"/>
          </a:xfrm>
          <a:prstGeom prst="rect">
            <a:avLst/>
          </a:prstGeom>
          <a:noFill/>
        </p:spPr>
      </p:pic>
      <p:sp>
        <p:nvSpPr>
          <p:cNvPr id="3078" name="AutoShape 6" descr="https://ds04.infourok.ru/uploads/ex/0cd8/0000a917-8b64cc46/img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0" name="AutoShape 8" descr="https://ds04.infourok.ru/uploads/ex/0cd8/0000a917-8b64cc46/img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0" name="Picture 2" descr="G:\локальный диск\отчет 2018\педсовет\img3.jpg"/>
          <p:cNvPicPr>
            <a:picLocks noChangeAspect="1" noChangeArrowheads="1"/>
          </p:cNvPicPr>
          <p:nvPr/>
        </p:nvPicPr>
        <p:blipFill>
          <a:blip r:embed="rId3" cstate="print"/>
          <a:srcRect l="16925" t="23225" r="12201"/>
          <a:stretch>
            <a:fillRect/>
          </a:stretch>
        </p:blipFill>
        <p:spPr bwMode="auto">
          <a:xfrm>
            <a:off x="6804248" y="3573016"/>
            <a:ext cx="2127159" cy="1512168"/>
          </a:xfrm>
          <a:prstGeom prst="rect">
            <a:avLst/>
          </a:prstGeom>
          <a:noFill/>
        </p:spPr>
      </p:pic>
      <p:pic>
        <p:nvPicPr>
          <p:cNvPr id="2051" name="Picture 3" descr="G:\локальный диск\отчет 2018\педсовет\133329a4cd71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5201001"/>
            <a:ext cx="2339752" cy="1656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b="1" u="sng" dirty="0" smtClean="0"/>
              <a:t>Барьеры понимания и восприятия</a:t>
            </a:r>
            <a:r>
              <a:rPr lang="ru-RU" sz="2000" dirty="0" smtClean="0"/>
              <a:t>.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dirty="0" smtClean="0"/>
              <a:t>Это барьеры, связанные с восприятием и познанием друг друга, а также с установлением взаимопонимания на этой основе.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12776"/>
            <a:ext cx="4388296" cy="525658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Эстетический барьер.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Возникает тогда, когда нам не нравится, как выглядит собеседник. Для его возникновения есть разные причины, например, если он неопрятно или неряшливо одет или нас раздражает что-то в его внешности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Социальный барьер.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Причиной затруднений в общении может быть разный социальный статус партнеров. </a:t>
            </a:r>
          </a:p>
          <a:p>
            <a:r>
              <a:rPr lang="ru-RU" sz="1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Барьер отрицательных эмоций</a:t>
            </a:r>
            <a:r>
              <a:rPr lang="ru-RU" sz="1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Согласитесь, довольно тяжело общаться с расстроенным или разозленным человеком. Однако в случае, если отрицательные эмоции собеседника существенно препятствуют разговору, его лучше отложить на другое время.</a:t>
            </a:r>
          </a:p>
          <a:p>
            <a:r>
              <a:rPr lang="ru-RU" sz="1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Барьер установки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Очень часто общение осложняется, если ваш партнер изначально имеет не очень хорошее мнение о вас.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G:\локальный диск\отчет 2018\педсовет\slide-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50180" t="18098" r="5245" b="21467"/>
          <a:stretch>
            <a:fillRect/>
          </a:stretch>
        </p:blipFill>
        <p:spPr bwMode="auto">
          <a:xfrm>
            <a:off x="0" y="1340768"/>
            <a:ext cx="2736304" cy="2026800"/>
          </a:xfrm>
          <a:prstGeom prst="rect">
            <a:avLst/>
          </a:prstGeom>
          <a:noFill/>
        </p:spPr>
      </p:pic>
      <p:sp>
        <p:nvSpPr>
          <p:cNvPr id="3077" name="AutoShape 5" descr="https://im0-tub-ru.yandex.net/i?id=4326d6db10567d78270df8d87ba6fa87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 descr="http://interesting-news.net/upload/pub/95f210-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3140968"/>
            <a:ext cx="2736304" cy="2052228"/>
          </a:xfrm>
          <a:prstGeom prst="rect">
            <a:avLst/>
          </a:prstGeom>
          <a:noFill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97760"/>
            <a:ext cx="345638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локальный диск\отчет 2018\педсовет\img76.jpg"/>
          <p:cNvPicPr>
            <a:picLocks noChangeAspect="1" noChangeArrowheads="1"/>
          </p:cNvPicPr>
          <p:nvPr/>
        </p:nvPicPr>
        <p:blipFill>
          <a:blip r:embed="rId2" cstate="print"/>
          <a:srcRect l="15254" r="15254"/>
          <a:stretch>
            <a:fillRect/>
          </a:stretch>
        </p:blipFill>
        <p:spPr bwMode="auto">
          <a:xfrm>
            <a:off x="611560" y="0"/>
            <a:ext cx="7632848" cy="6597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https://im0-tub-ru.yandex.net/i?id=08084cb7355ee8181775c66db000656d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0" name="Picture 4" descr="http://www.258spb.edusite.ru/images/znakmediaci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00808"/>
            <a:ext cx="8640960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559</Words>
  <Application>Microsoft Office PowerPoint</Application>
  <PresentationFormat>Экран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Барьеры в общении и способы их преодоления.  Служба школьной медиации как один из способов урегулирования конфликтных ситуаций. </vt:lpstr>
      <vt:lpstr>Слайд 2</vt:lpstr>
      <vt:lpstr>Слайд 3</vt:lpstr>
      <vt:lpstr> Барьеры взаимодействия.  Это барьеры, связанные с взаимодействием с человеком во время общения и возникающие из-за недовольства поведением партнера по общению. Как правило, в позициях собеседников есть существенные различия. </vt:lpstr>
      <vt:lpstr>Барьеры понимания и восприятия.  Это барьеры, связанные с восприятием и познанием друг друга, а также с установлением взаимопонимания на этой основе. 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Барьеры в общении и способы их преодоления.  Служба школьной медиации как один из способов урегулирования конфликтных ситуаций.</dc:title>
  <dc:creator>User</dc:creator>
  <cp:lastModifiedBy>ПСИХОЛОГ</cp:lastModifiedBy>
  <cp:revision>25</cp:revision>
  <dcterms:created xsi:type="dcterms:W3CDTF">2017-12-21T09:39:00Z</dcterms:created>
  <dcterms:modified xsi:type="dcterms:W3CDTF">2023-04-26T05:44:20Z</dcterms:modified>
</cp:coreProperties>
</file>