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AFAFA"/>
    <a:srgbClr val="FF00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0971909916747734E-2"/>
          <c:y val="8.8334096623672323E-2"/>
          <c:w val="0.68192110575212161"/>
          <c:h val="0.842508631643067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Степень адаптации</c:v>
                </c:pt>
              </c:strCache>
            </c:strRef>
          </c:tx>
          <c:explosion val="23"/>
          <c:cat>
            <c:strRef>
              <c:f>Лист1!$A$2:$A$4</c:f>
              <c:strCache>
                <c:ptCount val="3"/>
                <c:pt idx="0">
                  <c:v>Легкая</c:v>
                </c:pt>
                <c:pt idx="1">
                  <c:v>Средняя</c:v>
                </c:pt>
                <c:pt idx="2">
                  <c:v>Тяжелая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0.47000000000000008</c:v>
                </c:pt>
                <c:pt idx="1">
                  <c:v>0.51</c:v>
                </c:pt>
                <c:pt idx="2" formatCode="0%">
                  <c:v>2.0000000000000032E-2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589006938326347"/>
          <c:y val="0.22191959846889664"/>
          <c:w val="0.16148553894531328"/>
          <c:h val="0.46775796318281965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3833" y="-627798"/>
            <a:ext cx="10467833" cy="80794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9308" y="1201003"/>
            <a:ext cx="4121624" cy="361409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Количественные показатели </a:t>
            </a:r>
            <a:b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</a:br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психолого-педагогического</a:t>
            </a:r>
            <a:b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</a:br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сопровождения </a:t>
            </a:r>
            <a:b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</a:br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образовательного </a:t>
            </a:r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процесса</a:t>
            </a:r>
            <a:endParaRPr lang="ru-RU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1599" y="4493787"/>
            <a:ext cx="3507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Педагоги-психологи:</a:t>
            </a:r>
          </a:p>
          <a:p>
            <a:pPr algn="r"/>
            <a:r>
              <a:rPr lang="ru-RU" dirty="0" smtClean="0"/>
              <a:t>Мамедова С.С.</a:t>
            </a:r>
          </a:p>
          <a:p>
            <a:pPr algn="r"/>
            <a:r>
              <a:rPr lang="ru-RU" dirty="0" smtClean="0"/>
              <a:t>Файзуллина Р.А.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47659" y="0"/>
            <a:ext cx="3507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МАДОУ «Детский сад № 9 «Радуга»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11247" y="6488668"/>
            <a:ext cx="3507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Г. Нефтеюганск</a:t>
            </a:r>
          </a:p>
        </p:txBody>
      </p:sp>
      <p:sp>
        <p:nvSpPr>
          <p:cNvPr id="13" name="Прямоугольник 12"/>
          <p:cNvSpPr/>
          <p:nvPr/>
        </p:nvSpPr>
        <p:spPr>
          <a:xfrm rot="20355996">
            <a:off x="4472941" y="2033541"/>
            <a:ext cx="334719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2021-2022 учебный год</a:t>
            </a:r>
            <a:endParaRPr lang="ru-RU" sz="4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solidFill>
                  <a:schemeClr val="accent5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Цель работы </a:t>
            </a:r>
            <a:r>
              <a:rPr lang="ru-RU" b="1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b="1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b="1" dirty="0" smtClean="0">
                <a:solidFill>
                  <a:schemeClr val="accent5"/>
                </a:solidFill>
              </a:rPr>
              <a:t>педагога-психолога в ДОУ :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05468" y="1825625"/>
            <a:ext cx="7192371" cy="4351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0000"/>
                </a:solidFill>
              </a:rPr>
              <a:t> обеспечение безопасности и сохранение психологического здоровья детей как основы для полноценного психического развития ребенка на всех этапах дошкольного детства</a:t>
            </a:r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400" y="0"/>
            <a:ext cx="7886700" cy="107817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5"/>
                </a:solidFill>
              </a:rPr>
              <a:t>Задачи: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23582" y="1105469"/>
            <a:ext cx="6892119" cy="507149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buFont typeface="Arial"/>
              <a:buChar char="•"/>
              <a:defRPr sz="2500"/>
            </a:pPr>
            <a:r>
              <a:rPr lang="ru-RU" dirty="0" smtClean="0"/>
              <a:t>Содействовать созданию социально-психологических условий для успешного развития детей, опираясь на индивидуальные особенности, реальные личностные достижения каждого ребенка и зону его ближайшего развития.</a:t>
            </a:r>
          </a:p>
          <a:p>
            <a:pPr algn="just">
              <a:lnSpc>
                <a:spcPct val="80000"/>
              </a:lnSpc>
              <a:buFont typeface="Arial"/>
              <a:buChar char="•"/>
              <a:defRPr sz="2500"/>
            </a:pPr>
            <a:endParaRPr lang="ru-RU" sz="400" dirty="0" smtClean="0"/>
          </a:p>
          <a:p>
            <a:pPr algn="just">
              <a:lnSpc>
                <a:spcPct val="80000"/>
              </a:lnSpc>
              <a:buFont typeface="Arial"/>
              <a:buChar char="•"/>
              <a:defRPr sz="2500"/>
            </a:pPr>
            <a:r>
              <a:rPr lang="ru-RU" dirty="0" smtClean="0"/>
              <a:t>Содействовать коллективу дошкольного учреждения в гармонизации психологического климата, благоприятного для развития детей.</a:t>
            </a:r>
          </a:p>
          <a:p>
            <a:pPr algn="just">
              <a:lnSpc>
                <a:spcPct val="80000"/>
              </a:lnSpc>
              <a:buFont typeface="Arial"/>
              <a:buChar char="•"/>
              <a:defRPr sz="2500"/>
            </a:pPr>
            <a:endParaRPr lang="ru-RU" sz="400" dirty="0" smtClean="0"/>
          </a:p>
          <a:p>
            <a:pPr algn="just">
              <a:lnSpc>
                <a:spcPct val="80000"/>
              </a:lnSpc>
              <a:buFont typeface="Arial"/>
              <a:buChar char="•"/>
              <a:defRPr sz="2500"/>
            </a:pPr>
            <a:r>
              <a:rPr lang="ru-RU" dirty="0" smtClean="0"/>
              <a:t>Оказывать своевременную психологическую консультативную, диагностическую, коррекционно-развивающую помощь детям, родителям и педагогам в решении психологических проблем (особенно при подготовке детей к обучению в школе).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991" y="143453"/>
            <a:ext cx="687847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5"/>
                </a:solidFill>
              </a:rPr>
              <a:t>Психолого-педагогические условия, </a:t>
            </a:r>
            <a:br>
              <a:rPr lang="ru-RU" sz="3200" b="1" dirty="0" smtClean="0">
                <a:solidFill>
                  <a:schemeClr val="accent5"/>
                </a:solidFill>
              </a:rPr>
            </a:br>
            <a:r>
              <a:rPr lang="ru-RU" sz="3200" b="1" dirty="0" smtClean="0">
                <a:solidFill>
                  <a:schemeClr val="accent5"/>
                </a:solidFill>
              </a:rPr>
              <a:t>способствующие успешному </a:t>
            </a:r>
            <a:br>
              <a:rPr lang="ru-RU" sz="3200" b="1" dirty="0" smtClean="0">
                <a:solidFill>
                  <a:schemeClr val="accent5"/>
                </a:solidFill>
              </a:rPr>
            </a:br>
            <a:r>
              <a:rPr lang="ru-RU" sz="3200" b="1" dirty="0" smtClean="0">
                <a:solidFill>
                  <a:schemeClr val="accent5"/>
                </a:solidFill>
              </a:rPr>
              <a:t>развитию детей</a:t>
            </a:r>
            <a:endParaRPr lang="ru-RU" sz="3200" b="1" dirty="0">
              <a:solidFill>
                <a:schemeClr val="accent5"/>
              </a:solidFill>
            </a:endParaRPr>
          </a:p>
        </p:txBody>
      </p:sp>
      <p:graphicFrame>
        <p:nvGraphicFramePr>
          <p:cNvPr id="6" name="Содержимое 13"/>
          <p:cNvGraphicFramePr>
            <a:graphicFrameLocks noGrp="1"/>
          </p:cNvGraphicFramePr>
          <p:nvPr>
            <p:ph idx="1"/>
          </p:nvPr>
        </p:nvGraphicFramePr>
        <p:xfrm>
          <a:off x="184727" y="1484768"/>
          <a:ext cx="7630204" cy="4830972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569275"/>
                <a:gridCol w="1358379"/>
                <a:gridCol w="1925016"/>
                <a:gridCol w="1777534"/>
              </a:tblGrid>
              <a:tr h="901679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МЕРОПРИЯТИЯ</a:t>
                      </a:r>
                    </a:p>
                    <a:p>
                      <a:pPr algn="ctr"/>
                      <a:r>
                        <a:rPr lang="ru-RU" sz="1600" dirty="0" smtClean="0"/>
                        <a:t>С ДЕТЬМИ</a:t>
                      </a:r>
                      <a:endParaRPr lang="ru-RU" sz="16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КОЛИЧЕСТВО МЕРОПРИЯТИЙ</a:t>
                      </a:r>
                      <a:endParaRPr lang="ru-RU" sz="16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КОЛИЧЕСТВО ДЕТЕЙ</a:t>
                      </a:r>
                      <a:endParaRPr lang="ru-RU" sz="16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81409">
                <a:tc rowSpan="2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/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ДИАГНОСТИКА</a:t>
                      </a:r>
                      <a:r>
                        <a:rPr lang="ru-RU" sz="1600" b="0" i="0" baseline="0" dirty="0" smtClean="0"/>
                        <a:t> ВОСПИТАННИКОВ ПОДГОТОВИТЕЛЬНЫХ ГРУПП</a:t>
                      </a:r>
                      <a:endParaRPr lang="ru-RU" sz="1600" b="0" i="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/>
                        <a:t>Инд.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138</a:t>
                      </a:r>
                      <a:endParaRPr lang="ru-RU" sz="28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117</a:t>
                      </a:r>
                      <a:endParaRPr lang="ru-RU" sz="28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881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/>
                        <a:t>Гр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26</a:t>
                      </a:r>
                      <a:endParaRPr lang="ru-RU" sz="28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118</a:t>
                      </a:r>
                      <a:endParaRPr lang="ru-RU" sz="28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36596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ДИАГНОСТИКА</a:t>
                      </a:r>
                      <a:endParaRPr lang="ru-RU" sz="1600" b="0" i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255</a:t>
                      </a:r>
                      <a:endParaRPr lang="ru-RU" sz="2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239</a:t>
                      </a:r>
                      <a:endParaRPr lang="ru-RU" sz="2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6157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ДИАГНОСТИЧЕСКИЕ</a:t>
                      </a:r>
                      <a:r>
                        <a:rPr lang="ru-RU" sz="1600" baseline="0" dirty="0" smtClean="0"/>
                        <a:t> АДАПТАЦИОННЫЕ НАБЛЮДЕНИЯ</a:t>
                      </a:r>
                      <a:endParaRPr lang="ru-RU" sz="1600" b="0" i="0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869</a:t>
                      </a:r>
                      <a:endParaRPr lang="ru-RU" sz="2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185</a:t>
                      </a:r>
                      <a:endParaRPr lang="ru-RU" sz="2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6157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КОРРЕКЦИОННЫЕ</a:t>
                      </a:r>
                    </a:p>
                    <a:p>
                      <a:pPr algn="ctr"/>
                      <a:r>
                        <a:rPr lang="ru-RU" sz="1600" dirty="0" smtClean="0"/>
                        <a:t>ЗАНЯТИЯ (гр. и инд.)</a:t>
                      </a:r>
                      <a:endParaRPr lang="ru-RU" sz="1600" b="0" i="0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48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170</a:t>
                      </a:r>
                      <a:endParaRPr lang="ru-RU" sz="2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13"/>
          <p:cNvGraphicFramePr>
            <a:graphicFrameLocks noGrp="1"/>
          </p:cNvGraphicFramePr>
          <p:nvPr>
            <p:ph idx="1"/>
          </p:nvPr>
        </p:nvGraphicFramePr>
        <p:xfrm>
          <a:off x="152400" y="1447800"/>
          <a:ext cx="8839199" cy="488920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55912"/>
                <a:gridCol w="2400770"/>
                <a:gridCol w="2182517"/>
              </a:tblGrid>
              <a:tr h="109699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МЕРОПРИЯТИЯ</a:t>
                      </a:r>
                    </a:p>
                    <a:p>
                      <a:pPr algn="ctr"/>
                      <a:r>
                        <a:rPr lang="ru-RU" sz="1600" dirty="0" smtClean="0"/>
                        <a:t>СО ВЗРОСЛЫМИ</a:t>
                      </a:r>
                      <a:endParaRPr lang="ru-RU" sz="1600" b="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КОЛИЧЕСТВО</a:t>
                      </a:r>
                      <a:endParaRPr lang="ru-RU" sz="16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КОЛИЧЕСТВО УЧАСТНИКОВ</a:t>
                      </a:r>
                      <a:endParaRPr lang="ru-RU" sz="16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9699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КОНСУЛЬТАЦИИ</a:t>
                      </a:r>
                    </a:p>
                    <a:p>
                      <a:pPr algn="ctr"/>
                      <a:r>
                        <a:rPr lang="ru-RU" sz="1600" dirty="0" smtClean="0"/>
                        <a:t>С РОДИТЕЛЯМИ ПРИ ПЕРВИЧНОМ ПРИЁМЕ</a:t>
                      </a:r>
                      <a:endParaRPr lang="ru-RU" sz="1600" b="0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143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143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294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ИНДИВИДУАЛЬНЫЕ</a:t>
                      </a:r>
                    </a:p>
                    <a:p>
                      <a:pPr algn="ctr"/>
                      <a:r>
                        <a:rPr lang="ru-RU" sz="1600" dirty="0" smtClean="0"/>
                        <a:t>КОНСУЛЬТАЦИИ С РОДИТЕЛЯМИ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111</a:t>
                      </a:r>
                      <a:endParaRPr lang="ru-RU" sz="2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95</a:t>
                      </a:r>
                      <a:endParaRPr lang="ru-RU" sz="2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6576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ВЗАИМОДЕЙСТВИЕ </a:t>
                      </a:r>
                    </a:p>
                    <a:p>
                      <a:pPr algn="ctr"/>
                      <a:r>
                        <a:rPr lang="ru-RU" sz="1600" dirty="0" smtClean="0"/>
                        <a:t>СО СПЕЦИАЛИСТАМИ</a:t>
                      </a:r>
                    </a:p>
                    <a:p>
                      <a:pPr algn="ctr"/>
                      <a:r>
                        <a:rPr lang="ru-RU" sz="1600" dirty="0" smtClean="0"/>
                        <a:t>ДОУ</a:t>
                      </a:r>
                      <a:endParaRPr lang="ru-RU" sz="16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151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baseline="0" dirty="0" smtClean="0"/>
                        <a:t>120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14400" y="365127"/>
            <a:ext cx="6960358" cy="10132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5"/>
                </a:solidFill>
              </a:rPr>
              <a:t>Психолого-педагогические условия, </a:t>
            </a:r>
            <a:br>
              <a:rPr lang="ru-RU" sz="3200" b="1" dirty="0" smtClean="0">
                <a:solidFill>
                  <a:schemeClr val="accent5"/>
                </a:solidFill>
              </a:rPr>
            </a:br>
            <a:r>
              <a:rPr lang="ru-RU" sz="3200" b="1" dirty="0" smtClean="0">
                <a:solidFill>
                  <a:schemeClr val="accent5"/>
                </a:solidFill>
              </a:rPr>
              <a:t>способствующие успешному </a:t>
            </a:r>
            <a:br>
              <a:rPr lang="ru-RU" sz="3200" b="1" dirty="0" smtClean="0">
                <a:solidFill>
                  <a:schemeClr val="accent5"/>
                </a:solidFill>
              </a:rPr>
            </a:br>
            <a:r>
              <a:rPr lang="ru-RU" sz="3200" b="1" dirty="0" smtClean="0">
                <a:solidFill>
                  <a:schemeClr val="accent5"/>
                </a:solidFill>
              </a:rPr>
              <a:t>развитию детей</a:t>
            </a:r>
            <a:endParaRPr lang="ru-RU" sz="32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2050" y="365126"/>
            <a:ext cx="6813299" cy="132556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/>
                </a:solidFill>
              </a:rPr>
              <a:t>Адаптационный процесс</a:t>
            </a:r>
            <a:endParaRPr lang="ru-RU" sz="3200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4255" y="1835962"/>
            <a:ext cx="6632229" cy="434647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За период с сентября 2021 года по май 2022 года  адаптированы </a:t>
            </a:r>
            <a:r>
              <a:rPr lang="ru-RU" sz="36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149</a:t>
            </a:r>
            <a:r>
              <a:rPr lang="ru-RU" sz="3600" dirty="0" smtClean="0"/>
              <a:t> воспитанников</a:t>
            </a:r>
          </a:p>
          <a:p>
            <a:r>
              <a:rPr lang="ru-RU" sz="3600" b="1" dirty="0" smtClean="0"/>
              <a:t> </a:t>
            </a:r>
            <a:r>
              <a:rPr lang="ru-RU" sz="3600" b="1" dirty="0" smtClean="0">
                <a:ln w="1905"/>
                <a:solidFill>
                  <a:schemeClr val="accent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18</a:t>
            </a:r>
            <a:r>
              <a:rPr lang="ru-RU" sz="3600" dirty="0" smtClean="0"/>
              <a:t> продолжают проходить адаптацию</a:t>
            </a:r>
          </a:p>
          <a:p>
            <a:r>
              <a:rPr lang="ru-RU" sz="3600" dirty="0" smtClean="0"/>
              <a:t> </a:t>
            </a:r>
            <a:r>
              <a:rPr lang="ru-RU" sz="36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14</a:t>
            </a:r>
            <a:r>
              <a:rPr lang="ru-RU" sz="3600" dirty="0" smtClean="0"/>
              <a:t> воспитанников выбыло, не закончив адаптацию</a:t>
            </a: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0060" y="365126"/>
            <a:ext cx="6318913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5"/>
                </a:solidFill>
              </a:rPr>
              <a:t>Результат адаптации</a:t>
            </a:r>
            <a:endParaRPr lang="ru-RU" b="1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59931" y="1384912"/>
          <a:ext cx="6835366" cy="4952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47164" y="3466531"/>
            <a:ext cx="1009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51%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32078" y="1831075"/>
            <a:ext cx="1009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2%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03845" y="3116239"/>
            <a:ext cx="1009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47%</a:t>
            </a:r>
            <a:endParaRPr lang="ru-RU" sz="36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810" y="0"/>
            <a:ext cx="7202598" cy="1325563"/>
          </a:xfrm>
        </p:spPr>
        <p:txBody>
          <a:bodyPr/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ПРОГНОЗ   ОБУЧАЕМОСТИ    </a:t>
            </a:r>
            <a:b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    Л.А. ЯСЮКОВОЙ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25236" y="1187572"/>
          <a:ext cx="6788728" cy="52657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7207"/>
                <a:gridCol w="1083537"/>
                <a:gridCol w="956017"/>
                <a:gridCol w="916728"/>
                <a:gridCol w="982208"/>
                <a:gridCol w="1073882"/>
                <a:gridCol w="819149"/>
              </a:tblGrid>
              <a:tr h="241678"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i="1" dirty="0"/>
                        <a:t>Психологические качества </a:t>
                      </a:r>
                      <a:endParaRPr lang="ru-RU" sz="13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/>
                        <a:t>Патология 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/>
                        <a:t>Слабый </a:t>
                      </a:r>
                      <a:endParaRPr lang="ru-RU" sz="1400" b="1" i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/>
                        <a:t>Средний 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/>
                        <a:t>Хороший </a:t>
                      </a:r>
                      <a:endParaRPr lang="ru-RU" sz="1400" b="1" i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/>
                        <a:t>Высокий 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88"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1. Речевое развитие 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38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66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/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88">
                <a:tc row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2. </a:t>
                      </a:r>
                      <a:r>
                        <a:rPr lang="ru-RU" sz="1300" dirty="0" smtClean="0"/>
                        <a:t>Виз. мышление 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/>
                        <a:t> Линейное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/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16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69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26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/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3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/>
                        <a:t> Структурное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/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20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66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25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/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096"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3. Понятийное интуитивное мышление 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38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60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10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/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096"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4. Понятийное логическое мышление 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70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38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/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88"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5. Речевое мышление 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15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89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88"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6. Образное мышление 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70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43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/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88"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7. Абстрактное мышление 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/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59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49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096"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8. Скорость переработки информации 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86"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9. Внимательность 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40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93096"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10. Зрительно-моторная координация 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19"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11. Кратковременная </a:t>
                      </a:r>
                    </a:p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речевая память 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957"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12. Кратковременная зрительная память 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/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88"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13. Тревожность 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31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45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31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88"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14. Энергия 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/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28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63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14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18"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15. Настроение </a:t>
                      </a:r>
                      <a:endParaRPr lang="ru-RU" sz="13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/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31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64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18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/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774" marR="16774" marT="503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7230" y="365126"/>
            <a:ext cx="682388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Перспективы развития </a:t>
            </a:r>
            <a:br>
              <a:rPr lang="ru-RU" sz="32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психолого-педагогического сопровождения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4390" y="1802719"/>
            <a:ext cx="6653146" cy="4220129"/>
          </a:xfrm>
        </p:spPr>
        <p:txBody>
          <a:bodyPr>
            <a:normAutofit fontScale="77500" lnSpcReduction="20000"/>
          </a:bodyPr>
          <a:lstStyle/>
          <a:p>
            <a:r>
              <a:rPr lang="ru-RU" sz="3200" dirty="0" smtClean="0"/>
              <a:t>Продолжать повышать уровень квалификации</a:t>
            </a:r>
          </a:p>
          <a:p>
            <a:r>
              <a:rPr lang="ru-RU" sz="3200" dirty="0" smtClean="0"/>
              <a:t>Возобновить групповую работу с родителями</a:t>
            </a:r>
          </a:p>
          <a:p>
            <a:r>
              <a:rPr lang="ru-RU" sz="3200" dirty="0" smtClean="0"/>
              <a:t>Изыскать возможность улучшения условий для коррекционно-развивающей работы с воспитанниками и профилактической и просветительской с педагогами</a:t>
            </a:r>
          </a:p>
          <a:p>
            <a:r>
              <a:rPr lang="ru-RU" sz="3200" dirty="0" smtClean="0"/>
              <a:t>Изучать и внедрять в работу нейропсихологию</a:t>
            </a:r>
          </a:p>
          <a:p>
            <a:r>
              <a:rPr lang="ru-RU" sz="3200" dirty="0" smtClean="0"/>
              <a:t>Сделать акцент на развитие духовного интеллекта педагогов, воспитанников, родителей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418</Words>
  <Application>Microsoft Office PowerPoint</Application>
  <PresentationFormat>Экран (4:3)</PresentationFormat>
  <Paragraphs>176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Количественные показатели  психолого-педагогического сопровождения  образовательного процесса</vt:lpstr>
      <vt:lpstr>Цель работы  педагога-психолога в ДОУ :</vt:lpstr>
      <vt:lpstr>Задачи:</vt:lpstr>
      <vt:lpstr>Психолого-педагогические условия,  способствующие успешному  развитию детей</vt:lpstr>
      <vt:lpstr>Психолого-педагогические условия,  способствующие успешному  развитию детей</vt:lpstr>
      <vt:lpstr>Адаптационный процесс</vt:lpstr>
      <vt:lpstr>Результат адаптации</vt:lpstr>
      <vt:lpstr>ПРОГНОЗ   ОБУЧАЕМОСТИ     ПО    Л.А. ЯСЮКОВОЙ</vt:lpstr>
      <vt:lpstr>Перспективы развития  психолого-педагогического сопровождения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Пользователь Windows</cp:lastModifiedBy>
  <cp:revision>72</cp:revision>
  <dcterms:created xsi:type="dcterms:W3CDTF">2014-11-21T11:00:06Z</dcterms:created>
  <dcterms:modified xsi:type="dcterms:W3CDTF">2023-04-18T10:31:28Z</dcterms:modified>
</cp:coreProperties>
</file>