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-12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E3AED-837B-4F6C-9C4B-41E22F1D106F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9D23D-1E50-4DC8-992C-F6B6A66625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85957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E3AED-837B-4F6C-9C4B-41E22F1D106F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9D23D-1E50-4DC8-992C-F6B6A66625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29336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E3AED-837B-4F6C-9C4B-41E22F1D106F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9D23D-1E50-4DC8-992C-F6B6A66625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6061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E3AED-837B-4F6C-9C4B-41E22F1D106F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9D23D-1E50-4DC8-992C-F6B6A66625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51379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E3AED-837B-4F6C-9C4B-41E22F1D106F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9D23D-1E50-4DC8-992C-F6B6A66625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85274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E3AED-837B-4F6C-9C4B-41E22F1D106F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9D23D-1E50-4DC8-992C-F6B6A66625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9307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E3AED-837B-4F6C-9C4B-41E22F1D106F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9D23D-1E50-4DC8-992C-F6B6A66625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83800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E3AED-837B-4F6C-9C4B-41E22F1D106F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9D23D-1E50-4DC8-992C-F6B6A66625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02583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E3AED-837B-4F6C-9C4B-41E22F1D106F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9D23D-1E50-4DC8-992C-F6B6A66625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09561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E3AED-837B-4F6C-9C4B-41E22F1D106F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9D23D-1E50-4DC8-992C-F6B6A66625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25432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E3AED-837B-4F6C-9C4B-41E22F1D106F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9D23D-1E50-4DC8-992C-F6B6A66625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04278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E3AED-837B-4F6C-9C4B-41E22F1D106F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59D23D-1E50-4DC8-992C-F6B6A66625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27442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rgbClr val="FFC000"/>
                </a:solidFill>
                <a:latin typeface="Arial Black" panose="020B0A04020102020204" pitchFamily="34" charset="0"/>
              </a:rPr>
              <a:t>Кружок</a:t>
            </a:r>
            <a:br>
              <a:rPr lang="ru-RU" sz="6600" dirty="0" smtClean="0">
                <a:solidFill>
                  <a:srgbClr val="FFC000"/>
                </a:solidFill>
                <a:latin typeface="Arial Black" panose="020B0A04020102020204" pitchFamily="34" charset="0"/>
              </a:rPr>
            </a:br>
            <a:r>
              <a:rPr lang="ru-RU" sz="6600" dirty="0" smtClean="0">
                <a:solidFill>
                  <a:srgbClr val="FFC000"/>
                </a:solidFill>
                <a:latin typeface="Arial Black" panose="020B0A04020102020204" pitchFamily="34" charset="0"/>
              </a:rPr>
              <a:t> «Друзья природы»</a:t>
            </a:r>
            <a:endParaRPr lang="ru-RU" sz="6600" dirty="0">
              <a:solidFill>
                <a:srgbClr val="FFC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200" b="1" dirty="0" smtClean="0">
                <a:solidFill>
                  <a:srgbClr val="FFC000"/>
                </a:solidFill>
              </a:rPr>
              <a:t>МБДОУ «ЦРР-Детский сад №104»  </a:t>
            </a:r>
            <a:r>
              <a:rPr lang="ru-RU" sz="3200" b="1" dirty="0" err="1" smtClean="0">
                <a:solidFill>
                  <a:srgbClr val="FFC000"/>
                </a:solidFill>
              </a:rPr>
              <a:t>г.ВОРОНЕЖ</a:t>
            </a:r>
            <a:endParaRPr lang="ru-RU" sz="3200" b="1" dirty="0" smtClean="0">
              <a:solidFill>
                <a:srgbClr val="FFC000"/>
              </a:solidFill>
            </a:endParaRPr>
          </a:p>
          <a:p>
            <a:r>
              <a:rPr lang="ru-RU" sz="3200" b="1" dirty="0" smtClean="0">
                <a:solidFill>
                  <a:srgbClr val="FFC000"/>
                </a:solidFill>
              </a:rPr>
              <a:t>Подготовительная группа №8</a:t>
            </a:r>
          </a:p>
          <a:p>
            <a:r>
              <a:rPr lang="ru-RU" sz="3200" b="1" smtClean="0">
                <a:solidFill>
                  <a:srgbClr val="FFC000"/>
                </a:solidFill>
              </a:rPr>
              <a:t>Воспитатель: </a:t>
            </a:r>
            <a:r>
              <a:rPr lang="ru-RU" sz="3200" b="1" smtClean="0">
                <a:solidFill>
                  <a:srgbClr val="FFC000"/>
                </a:solidFill>
              </a:rPr>
              <a:t>Воропаева </a:t>
            </a:r>
            <a:r>
              <a:rPr lang="ru-RU" sz="3200" b="1" smtClean="0">
                <a:solidFill>
                  <a:srgbClr val="FFC000"/>
                </a:solidFill>
              </a:rPr>
              <a:t>Л.П</a:t>
            </a:r>
            <a:r>
              <a:rPr lang="ru-RU" sz="3200" b="1" smtClean="0">
                <a:solidFill>
                  <a:srgbClr val="FFC000"/>
                </a:solidFill>
              </a:rPr>
              <a:t>.</a:t>
            </a:r>
            <a:endParaRPr lang="ru-RU" sz="32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36084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40000"/>
                <a:lumOff val="60000"/>
              </a:schemeClr>
            </a:gs>
            <a:gs pos="46000">
              <a:schemeClr val="accent6">
                <a:lumMod val="95000"/>
                <a:lumOff val="5000"/>
              </a:schemeClr>
            </a:gs>
            <a:gs pos="100000">
              <a:schemeClr val="accent6">
                <a:lumMod val="60000"/>
              </a:schemeClr>
            </a:gs>
          </a:gsLst>
          <a:path path="circle">
            <a:fillToRect l="50000" t="130000" r="50000" b="-3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45719" cy="69589"/>
          </a:xfr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46000">
                <a:schemeClr val="accent6">
                  <a:lumMod val="95000"/>
                  <a:lumOff val="5000"/>
                </a:schemeClr>
              </a:gs>
              <a:gs pos="100000">
                <a:schemeClr val="accent6">
                  <a:lumMod val="60000"/>
                </a:schemeClr>
              </a:gs>
            </a:gsLst>
            <a:path path="circle">
              <a:fillToRect l="50000" t="130000" r="50000" b="-30000"/>
            </a:path>
          </a:gradFill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625634" y="365760"/>
            <a:ext cx="7524206" cy="61917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781594" cy="734695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412292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40000"/>
                <a:lumOff val="60000"/>
              </a:schemeClr>
            </a:gs>
            <a:gs pos="46000">
              <a:schemeClr val="accent6">
                <a:lumMod val="95000"/>
                <a:lumOff val="5000"/>
              </a:schemeClr>
            </a:gs>
            <a:gs pos="100000">
              <a:schemeClr val="accent6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838200" y="1690688"/>
            <a:ext cx="45719" cy="138112"/>
          </a:xfrm>
        </p:spPr>
        <p:txBody>
          <a:bodyPr>
            <a:noAutofit/>
          </a:bodyPr>
          <a:lstStyle/>
          <a:p>
            <a:endParaRPr lang="ru-RU" sz="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-122322" y="1147013"/>
            <a:ext cx="6226968" cy="46631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5200124" y="1086117"/>
            <a:ext cx="6226968" cy="47849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68325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40000"/>
                <a:lumOff val="60000"/>
              </a:schemeClr>
            </a:gs>
            <a:gs pos="46000">
              <a:schemeClr val="accent6">
                <a:lumMod val="95000"/>
                <a:lumOff val="5000"/>
              </a:schemeClr>
            </a:gs>
            <a:gs pos="100000">
              <a:schemeClr val="accent6">
                <a:lumMod val="60000"/>
              </a:schemeClr>
            </a:gs>
          </a:gsLst>
          <a:path path="circle">
            <a:fillToRect l="50000" t="130000" r="50000" b="-3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792477" y="-1214204"/>
            <a:ext cx="46971" cy="8994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-194712" y="1025281"/>
            <a:ext cx="6181250" cy="4952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90457" y="365126"/>
            <a:ext cx="6901543" cy="5343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831115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40000"/>
                <a:lumOff val="60000"/>
              </a:schemeClr>
            </a:gs>
            <a:gs pos="46000">
              <a:schemeClr val="accent6">
                <a:lumMod val="95000"/>
                <a:lumOff val="5000"/>
              </a:schemeClr>
            </a:gs>
            <a:gs pos="100000">
              <a:schemeClr val="accent6">
                <a:lumMod val="60000"/>
              </a:schemeClr>
            </a:gs>
          </a:gsLst>
          <a:path path="circle">
            <a:fillToRect l="50000" t="130000" r="50000" b="-3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45719" cy="695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940898">
            <a:off x="20051" y="1021473"/>
            <a:ext cx="5885748" cy="50661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4651945">
            <a:off x="6105823" y="941549"/>
            <a:ext cx="5754961" cy="47648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171651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40000"/>
                <a:lumOff val="60000"/>
              </a:schemeClr>
            </a:gs>
            <a:gs pos="46000">
              <a:schemeClr val="accent6">
                <a:lumMod val="95000"/>
                <a:lumOff val="5000"/>
              </a:schemeClr>
            </a:gs>
            <a:gs pos="100000">
              <a:schemeClr val="accent6">
                <a:lumMod val="60000"/>
              </a:schemeClr>
            </a:gs>
          </a:gsLst>
          <a:path path="circle">
            <a:fillToRect l="50000" t="130000" r="50000" b="-3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781388"/>
          </a:xfr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46000">
                <a:schemeClr val="accent6">
                  <a:lumMod val="95000"/>
                  <a:lumOff val="5000"/>
                </a:schemeClr>
              </a:gs>
              <a:gs pos="100000">
                <a:schemeClr val="accent6">
                  <a:lumMod val="60000"/>
                </a:schemeClr>
              </a:gs>
            </a:gsLst>
            <a:path path="circle">
              <a:fillToRect l="50000" t="130000" r="50000" b="-30000"/>
            </a:path>
          </a:gradFill>
        </p:spPr>
        <p:txBody>
          <a:bodyPr>
            <a:normAutofit fontScale="90000"/>
          </a:bodyPr>
          <a:lstStyle/>
          <a:p>
            <a:r>
              <a:rPr lang="ru-RU" sz="6600" b="1" dirty="0" smtClean="0">
                <a:solidFill>
                  <a:schemeClr val="accent4"/>
                </a:solidFill>
              </a:rPr>
              <a:t>Ожидаемый результат:</a:t>
            </a:r>
            <a:endParaRPr lang="ru-RU" sz="6600" b="1" dirty="0">
              <a:solidFill>
                <a:schemeClr val="accent4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524000" y="2203553"/>
            <a:ext cx="9283908" cy="4437089"/>
          </a:xfrm>
        </p:spPr>
        <p:txBody>
          <a:bodyPr>
            <a:noAutofit/>
          </a:bodyPr>
          <a:lstStyle/>
          <a:p>
            <a:pPr marL="457200" indent="-457200" algn="just">
              <a:buAutoNum type="arabicPeriod"/>
            </a:pPr>
            <a:r>
              <a:rPr lang="ru-RU" sz="3200" dirty="0" smtClean="0"/>
              <a:t>Дети должны знать и соблюдать элементарные правила поведения в природе( способе безопасного взаимодействия с растениями и животными);</a:t>
            </a:r>
          </a:p>
          <a:p>
            <a:pPr marL="457200" indent="-457200" algn="just">
              <a:buAutoNum type="arabicPeriod"/>
            </a:pPr>
            <a:r>
              <a:rPr lang="ru-RU" sz="3200" dirty="0" smtClean="0"/>
              <a:t>Проявлять интерес, доброту к природным явлениям и объектам;</a:t>
            </a:r>
          </a:p>
          <a:p>
            <a:pPr marL="457200" indent="-457200" algn="just">
              <a:buAutoNum type="arabicPeriod"/>
            </a:pPr>
            <a:r>
              <a:rPr lang="ru-RU" sz="3200" dirty="0" smtClean="0"/>
              <a:t>Помогать друг другу, </a:t>
            </a:r>
            <a:r>
              <a:rPr lang="ru-RU" sz="2800" dirty="0" smtClean="0"/>
              <a:t>бережно и доброжелательно относиться </a:t>
            </a:r>
            <a:r>
              <a:rPr lang="ru-RU" sz="3200" dirty="0" smtClean="0"/>
              <a:t>к природе, проявлять творчество.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657516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7000"/>
              </a:schemeClr>
            </a:gs>
            <a:gs pos="48000">
              <a:schemeClr val="accent6">
                <a:lumMod val="97000"/>
                <a:lumOff val="3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314793"/>
            <a:ext cx="10515600" cy="4562475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latin typeface="Arial Black" panose="020B0A04020102020204" pitchFamily="34" charset="0"/>
              </a:rPr>
              <a:t>«</a:t>
            </a:r>
            <a:r>
              <a:rPr lang="ru-RU" sz="4400" b="1" i="1" dirty="0" smtClean="0">
                <a:latin typeface="Arial Black" panose="020B0A04020102020204" pitchFamily="34" charset="0"/>
              </a:rPr>
              <a:t>Мир, окружающий ребенка-это, прежде всего мир природы, с безграничным богатством явлений, с неисчерпаемой красотой. Здесь, в природе, вечный источник детского разума</a:t>
            </a:r>
            <a:r>
              <a:rPr lang="ru-RU" sz="4400" b="1" dirty="0" smtClean="0">
                <a:latin typeface="Arial Black" panose="020B0A04020102020204" pitchFamily="34" charset="0"/>
              </a:rPr>
              <a:t>».</a:t>
            </a:r>
            <a:endParaRPr lang="ru-RU" sz="4400" b="1" dirty="0">
              <a:latin typeface="Arial Black" panose="020B0A04020102020204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877268"/>
            <a:ext cx="10515600" cy="121238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                                   </a:t>
            </a:r>
          </a:p>
          <a:p>
            <a:endParaRPr lang="ru-RU" dirty="0"/>
          </a:p>
          <a:p>
            <a:r>
              <a:rPr lang="ru-RU" dirty="0" smtClean="0"/>
              <a:t>                                                                                                        </a:t>
            </a:r>
            <a:r>
              <a:rPr lang="ru-RU" sz="4000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В. Сухомлинский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819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40000"/>
                <a:lumOff val="60000"/>
              </a:schemeClr>
            </a:gs>
            <a:gs pos="46000">
              <a:schemeClr val="accent6">
                <a:lumMod val="95000"/>
                <a:lumOff val="5000"/>
              </a:schemeClr>
            </a:gs>
            <a:gs pos="100000">
              <a:schemeClr val="accent6">
                <a:lumMod val="60000"/>
              </a:schemeClr>
            </a:gs>
          </a:gsLst>
          <a:path path="circle">
            <a:fillToRect l="50000" t="130000" r="50000" b="-3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6220" y="953037"/>
            <a:ext cx="10084157" cy="875763"/>
          </a:xfr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46000">
                <a:schemeClr val="accent6">
                  <a:lumMod val="95000"/>
                  <a:lumOff val="5000"/>
                </a:schemeClr>
              </a:gs>
              <a:gs pos="100000">
                <a:schemeClr val="accent6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chemeClr val="accent4"/>
                </a:solidFill>
              </a:rPr>
              <a:t>Цель работы кружка:</a:t>
            </a:r>
            <a:endParaRPr lang="ru-RU" sz="6600" b="1" dirty="0">
              <a:solidFill>
                <a:schemeClr val="accent4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2083633"/>
            <a:ext cx="10515600" cy="2188564"/>
          </a:xfrm>
        </p:spPr>
        <p:txBody>
          <a:bodyPr>
            <a:noAutofit/>
          </a:bodyPr>
          <a:lstStyle/>
          <a:p>
            <a:r>
              <a:rPr lang="ru-RU" sz="4000" dirty="0">
                <a:solidFill>
                  <a:schemeClr val="tx1"/>
                </a:solidFill>
              </a:rPr>
              <a:t>Ф</a:t>
            </a:r>
            <a:r>
              <a:rPr lang="ru-RU" sz="4000" dirty="0" smtClean="0">
                <a:solidFill>
                  <a:schemeClr val="tx1"/>
                </a:solidFill>
              </a:rPr>
              <a:t>ормировать у детей элементы экологического сознания, способность понимать и любить окружающий мир и природу.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6505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40000"/>
                <a:lumOff val="60000"/>
              </a:schemeClr>
            </a:gs>
            <a:gs pos="69000">
              <a:schemeClr val="accent6">
                <a:lumMod val="95000"/>
                <a:lumOff val="5000"/>
              </a:schemeClr>
            </a:gs>
            <a:gs pos="100000">
              <a:schemeClr val="accent6">
                <a:lumMod val="60000"/>
              </a:schemeClr>
            </a:gs>
          </a:gsLst>
          <a:path path="circle">
            <a:fillToRect l="50000" t="130000" r="50000" b="-3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344774"/>
            <a:ext cx="10515600" cy="1004341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chemeClr val="accent4"/>
                </a:solidFill>
              </a:rPr>
              <a:t>Задачи работы кружка:</a:t>
            </a:r>
            <a:endParaRPr lang="ru-RU" sz="6600" b="1" dirty="0">
              <a:solidFill>
                <a:schemeClr val="accent4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1349115"/>
            <a:ext cx="10515600" cy="4961744"/>
          </a:xfrm>
        </p:spPr>
        <p:txBody>
          <a:bodyPr>
            <a:no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2800" dirty="0" smtClean="0">
                <a:solidFill>
                  <a:schemeClr val="tx1"/>
                </a:solidFill>
              </a:rPr>
              <a:t>Развитие у детей субъектного опыта эмоционально-чувственного обобщения с природой и социокультурным окружением, представлений и элементарных понятий об окружающем мире, взаимосвязях и взаимоотношениях в нем, как основы развития экологического сознания и экологической культуры личности.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2800" dirty="0" smtClean="0">
                <a:solidFill>
                  <a:schemeClr val="tx1"/>
                </a:solidFill>
              </a:rPr>
              <a:t>Воспитание эмоционально-ценностного отношения к природному окружению.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2800" dirty="0" smtClean="0">
                <a:solidFill>
                  <a:schemeClr val="tx1"/>
                </a:solidFill>
              </a:rPr>
              <a:t>Развитие опыта практической и творческой деятельности по реализации и закреплению знаний и эмоционально-чувственных впечатлений, полученных при взаимодействии с природным окружением, а также по воспроизводству и сохранению природной среды, развитие чувства первооткрывателя.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8483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224853"/>
            <a:ext cx="10515600" cy="1603946"/>
          </a:xfr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46000">
                <a:schemeClr val="accent6">
                  <a:lumMod val="95000"/>
                  <a:lumOff val="5000"/>
                </a:schemeClr>
              </a:gs>
              <a:gs pos="100000">
                <a:schemeClr val="accent6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effectLst>
            <a:softEdge rad="127000"/>
          </a:effectLst>
        </p:spPr>
        <p:txBody>
          <a:bodyPr>
            <a:normAutofit fontScale="90000"/>
          </a:bodyPr>
          <a:lstStyle/>
          <a:p>
            <a:r>
              <a:rPr lang="ru-RU" sz="7300" b="1" dirty="0" smtClean="0">
                <a:solidFill>
                  <a:schemeClr val="accent4"/>
                </a:solidFill>
              </a:rPr>
              <a:t>Методы</a:t>
            </a:r>
            <a:r>
              <a:rPr lang="ru-RU" dirty="0" smtClean="0"/>
              <a:t>, используемые для реализации работы кружка: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4657" y="1828799"/>
            <a:ext cx="11422504" cy="4736893"/>
          </a:xfr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46000">
                <a:schemeClr val="accent6">
                  <a:lumMod val="95000"/>
                  <a:lumOff val="5000"/>
                </a:schemeClr>
              </a:gs>
              <a:gs pos="100000">
                <a:schemeClr val="accent6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txBody>
          <a:bodyPr>
            <a:no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800" b="1" u="sng" dirty="0" smtClean="0">
                <a:solidFill>
                  <a:schemeClr val="accent4"/>
                </a:solidFill>
              </a:rPr>
              <a:t>Наглядные методы</a:t>
            </a:r>
            <a:r>
              <a:rPr lang="ru-RU" sz="2800" dirty="0" smtClean="0">
                <a:solidFill>
                  <a:schemeClr val="tx1"/>
                </a:solidFill>
              </a:rPr>
              <a:t>: экскурсии, целевые прогулки;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smtClean="0">
                <a:solidFill>
                  <a:schemeClr val="tx1"/>
                </a:solidFill>
              </a:rPr>
              <a:t>наблюдения; показ сказок; рассматривание книжных иллюстрации, репродукций; проведение дидактических игр;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800" b="1" u="sng" dirty="0" smtClean="0">
                <a:solidFill>
                  <a:schemeClr val="accent4"/>
                </a:solidFill>
              </a:rPr>
              <a:t>Словесные методы</a:t>
            </a:r>
            <a:r>
              <a:rPr lang="ru-RU" sz="2800" dirty="0" smtClean="0">
                <a:solidFill>
                  <a:schemeClr val="tx1"/>
                </a:solidFill>
              </a:rPr>
              <a:t>: чтение литературных произведений; беседа с элементами диалога, обобщающие рассказы воспитателя;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800" b="1" u="sng" dirty="0" smtClean="0">
                <a:solidFill>
                  <a:schemeClr val="accent4"/>
                </a:solidFill>
              </a:rPr>
              <a:t>Игровые методы</a:t>
            </a:r>
            <a:r>
              <a:rPr lang="ru-RU" sz="2800" dirty="0" smtClean="0">
                <a:solidFill>
                  <a:schemeClr val="tx1"/>
                </a:solidFill>
              </a:rPr>
              <a:t>: проведение разнообразных игр(малоподвижных, сюжетно-ролевых, дидактических; загадывание загадок; проведение викторин, конкурсов.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800" b="1" u="sng" dirty="0" smtClean="0">
                <a:solidFill>
                  <a:schemeClr val="accent4"/>
                </a:solidFill>
              </a:rPr>
              <a:t>Практические методы</a:t>
            </a:r>
            <a:r>
              <a:rPr lang="ru-RU" sz="2800" dirty="0" smtClean="0">
                <a:solidFill>
                  <a:schemeClr val="tx1"/>
                </a:solidFill>
              </a:rPr>
              <a:t>: организация продуктивной деятельности детей; оформление гербария растений, сбор семян; изготовление с детьми наглядных пособий.</a:t>
            </a:r>
          </a:p>
        </p:txBody>
      </p:sp>
    </p:spTree>
    <p:extLst>
      <p:ext uri="{BB962C8B-B14F-4D97-AF65-F5344CB8AC3E}">
        <p14:creationId xmlns:p14="http://schemas.microsoft.com/office/powerpoint/2010/main" xmlns="" val="541378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40000"/>
                <a:lumOff val="60000"/>
              </a:schemeClr>
            </a:gs>
            <a:gs pos="69000">
              <a:schemeClr val="accent6">
                <a:lumMod val="95000"/>
                <a:lumOff val="5000"/>
              </a:schemeClr>
            </a:gs>
            <a:gs pos="100000">
              <a:schemeClr val="accent6">
                <a:lumMod val="60000"/>
              </a:schemeClr>
            </a:gs>
          </a:gsLst>
          <a:path path="circle">
            <a:fillToRect l="50000" t="130000" r="50000" b="-3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329784"/>
            <a:ext cx="10515600" cy="929389"/>
          </a:xfr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46000">
                <a:schemeClr val="accent6">
                  <a:lumMod val="95000"/>
                  <a:lumOff val="5000"/>
                </a:schemeClr>
              </a:gs>
              <a:gs pos="100000">
                <a:schemeClr val="accent6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chemeClr val="accent4"/>
                </a:solidFill>
              </a:rPr>
              <a:t>Направления работы:</a:t>
            </a:r>
            <a:endParaRPr lang="ru-RU" sz="6600" b="1" dirty="0">
              <a:solidFill>
                <a:schemeClr val="accent4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1424067"/>
            <a:ext cx="10515600" cy="4665584"/>
          </a:xfr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46000">
                <a:schemeClr val="accent6">
                  <a:lumMod val="95000"/>
                  <a:lumOff val="5000"/>
                </a:schemeClr>
              </a:gs>
              <a:gs pos="100000">
                <a:schemeClr val="accent6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txBody>
          <a:bodyPr/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3200" i="1" u="sng" dirty="0" smtClean="0">
                <a:solidFill>
                  <a:schemeClr val="accent4"/>
                </a:solidFill>
              </a:rPr>
              <a:t>Познавательно- развлекательное </a:t>
            </a:r>
            <a:r>
              <a:rPr lang="ru-RU" dirty="0" smtClean="0">
                <a:solidFill>
                  <a:schemeClr val="tx1"/>
                </a:solidFill>
              </a:rPr>
              <a:t>(знакомство детей с компонентами живой и неживой природы, влияние деятельности человека на эти компоненты в игровой занимательной форме.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3200" i="1" u="sng" dirty="0" smtClean="0">
                <a:solidFill>
                  <a:schemeClr val="accent4"/>
                </a:solidFill>
              </a:rPr>
              <a:t>Практическое направление</a:t>
            </a:r>
            <a:r>
              <a:rPr lang="ru-RU" dirty="0" smtClean="0">
                <a:solidFill>
                  <a:schemeClr val="tx1"/>
                </a:solidFill>
              </a:rPr>
              <a:t>( изучение растительного и животного мира, ландшафтов родного края, связанное с практическими делами: акции природоохранного характера, работа на огороде, подкормка птиц, посадка цветников)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3200" i="1" u="sng" dirty="0" smtClean="0">
                <a:solidFill>
                  <a:schemeClr val="accent4"/>
                </a:solidFill>
              </a:rPr>
              <a:t>Исследовательское направление </a:t>
            </a:r>
            <a:r>
              <a:rPr lang="ru-RU" dirty="0" smtClean="0">
                <a:solidFill>
                  <a:schemeClr val="tx1"/>
                </a:solidFill>
              </a:rPr>
              <a:t>(наблюдения, опыты, эксперименты)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6614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40000"/>
                <a:lumOff val="60000"/>
              </a:schemeClr>
            </a:gs>
            <a:gs pos="46000">
              <a:schemeClr val="accent6">
                <a:lumMod val="95000"/>
                <a:lumOff val="5000"/>
              </a:schemeClr>
            </a:gs>
            <a:gs pos="100000">
              <a:schemeClr val="accent6">
                <a:lumMod val="60000"/>
              </a:schemeClr>
            </a:gs>
          </a:gsLst>
          <a:path path="circle">
            <a:fillToRect l="50000" t="130000" r="50000" b="-3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104931"/>
            <a:ext cx="10515600" cy="1514007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chemeClr val="accent4"/>
                </a:solidFill>
              </a:rPr>
              <a:t>Предметно-развивающая среда для работы кружка</a:t>
            </a:r>
            <a:endParaRPr lang="ru-RU" sz="6600" b="1" dirty="0">
              <a:solidFill>
                <a:schemeClr val="accent4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517361" y="1518127"/>
            <a:ext cx="4766469" cy="53814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91134" y="1825626"/>
            <a:ext cx="6011056" cy="4766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47910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40000"/>
                <a:lumOff val="60000"/>
              </a:schemeClr>
            </a:gs>
            <a:gs pos="46000">
              <a:schemeClr val="accent6">
                <a:lumMod val="95000"/>
                <a:lumOff val="5000"/>
              </a:schemeClr>
            </a:gs>
            <a:gs pos="100000">
              <a:schemeClr val="accent6">
                <a:lumMod val="60000"/>
              </a:schemeClr>
            </a:gs>
          </a:gsLst>
          <a:path path="circle">
            <a:fillToRect l="50000" t="130000" r="50000" b="-3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 flipV="1">
            <a:off x="838200" y="254834"/>
            <a:ext cx="46220" cy="5995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,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599607"/>
            <a:ext cx="6019800" cy="57712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72199" y="625733"/>
            <a:ext cx="5845629" cy="57712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465168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40000"/>
                <a:lumOff val="60000"/>
              </a:schemeClr>
            </a:gs>
            <a:gs pos="46000">
              <a:schemeClr val="accent6">
                <a:lumMod val="95000"/>
                <a:lumOff val="5000"/>
              </a:schemeClr>
            </a:gs>
            <a:gs pos="100000">
              <a:schemeClr val="accent6">
                <a:lumMod val="60000"/>
              </a:schemeClr>
            </a:gs>
          </a:gsLst>
          <a:path path="circle">
            <a:fillToRect l="50000" t="130000" r="50000" b="-3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46000">
                <a:schemeClr val="accent6">
                  <a:lumMod val="95000"/>
                  <a:lumOff val="5000"/>
                </a:schemeClr>
              </a:gs>
              <a:gs pos="100000">
                <a:schemeClr val="accent6">
                  <a:lumMod val="60000"/>
                </a:schemeClr>
              </a:gs>
            </a:gsLst>
            <a:path path="circle">
              <a:fillToRect l="50000" t="130000" r="50000" b="-30000"/>
            </a:path>
          </a:gradFill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                          </a:t>
            </a:r>
            <a:r>
              <a:rPr lang="ru-RU" sz="6600" b="1" dirty="0" smtClean="0">
                <a:solidFill>
                  <a:schemeClr val="accent4"/>
                </a:solidFill>
              </a:rPr>
              <a:t>Наши занятия:</a:t>
            </a:r>
            <a:endParaRPr lang="ru-RU" sz="6600" b="1" dirty="0">
              <a:solidFill>
                <a:schemeClr val="accent4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1043151" y="1926776"/>
            <a:ext cx="5138045" cy="41925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6251357" y="2137352"/>
            <a:ext cx="4643373" cy="42661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03189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366</Words>
  <Application>Microsoft Office PowerPoint</Application>
  <PresentationFormat>Произвольный</PresentationFormat>
  <Paragraphs>30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Кружок  «Друзья природы»</vt:lpstr>
      <vt:lpstr>«Мир, окружающий ребенка-это, прежде всего мир природы, с безграничным богатством явлений, с неисчерпаемой красотой. Здесь, в природе, вечный источник детского разума».</vt:lpstr>
      <vt:lpstr>Цель работы кружка:</vt:lpstr>
      <vt:lpstr>Задачи работы кружка:</vt:lpstr>
      <vt:lpstr>Методы, используемые для реализации работы кружка:</vt:lpstr>
      <vt:lpstr>Направления работы:</vt:lpstr>
      <vt:lpstr>Предметно-развивающая среда для работы кружка</vt:lpstr>
      <vt:lpstr>,</vt:lpstr>
      <vt:lpstr>                          Наши занятия:</vt:lpstr>
      <vt:lpstr>Слайд 10</vt:lpstr>
      <vt:lpstr>Слайд 11</vt:lpstr>
      <vt:lpstr>Слайд 12</vt:lpstr>
      <vt:lpstr>Слайд 13</vt:lpstr>
      <vt:lpstr>Ожидаемый результат: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Кружок  «Друзья природы»</dc:title>
  <dc:creator>RePack by Diakov</dc:creator>
  <cp:lastModifiedBy>Воропаев </cp:lastModifiedBy>
  <cp:revision>17</cp:revision>
  <dcterms:created xsi:type="dcterms:W3CDTF">2018-01-28T16:06:23Z</dcterms:created>
  <dcterms:modified xsi:type="dcterms:W3CDTF">2023-04-26T18:07:25Z</dcterms:modified>
</cp:coreProperties>
</file>